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958" r:id="rId1"/>
  </p:sldMasterIdLst>
  <p:notesMasterIdLst>
    <p:notesMasterId r:id="rId104"/>
  </p:notesMasterIdLst>
  <p:sldIdLst>
    <p:sldId id="381" r:id="rId2"/>
    <p:sldId id="500" r:id="rId3"/>
    <p:sldId id="482" r:id="rId4"/>
    <p:sldId id="481" r:id="rId5"/>
    <p:sldId id="504" r:id="rId6"/>
    <p:sldId id="406" r:id="rId7"/>
    <p:sldId id="407" r:id="rId8"/>
    <p:sldId id="408" r:id="rId9"/>
    <p:sldId id="409" r:id="rId10"/>
    <p:sldId id="367" r:id="rId11"/>
    <p:sldId id="410" r:id="rId12"/>
    <p:sldId id="411" r:id="rId13"/>
    <p:sldId id="413" r:id="rId14"/>
    <p:sldId id="412" r:id="rId15"/>
    <p:sldId id="26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30" r:id="rId29"/>
    <p:sldId id="426" r:id="rId30"/>
    <p:sldId id="427" r:id="rId31"/>
    <p:sldId id="428" r:id="rId32"/>
    <p:sldId id="429" r:id="rId33"/>
    <p:sldId id="431" r:id="rId34"/>
    <p:sldId id="432" r:id="rId35"/>
    <p:sldId id="433" r:id="rId36"/>
    <p:sldId id="434" r:id="rId37"/>
    <p:sldId id="387" r:id="rId38"/>
    <p:sldId id="392" r:id="rId39"/>
    <p:sldId id="389" r:id="rId40"/>
    <p:sldId id="390" r:id="rId41"/>
    <p:sldId id="395" r:id="rId42"/>
    <p:sldId id="396" r:id="rId43"/>
    <p:sldId id="397" r:id="rId44"/>
    <p:sldId id="399" r:id="rId45"/>
    <p:sldId id="403" r:id="rId46"/>
    <p:sldId id="400" r:id="rId47"/>
    <p:sldId id="445" r:id="rId48"/>
    <p:sldId id="484" r:id="rId49"/>
    <p:sldId id="485" r:id="rId50"/>
    <p:sldId id="486" r:id="rId51"/>
    <p:sldId id="487" r:id="rId52"/>
    <p:sldId id="488" r:id="rId53"/>
    <p:sldId id="489" r:id="rId54"/>
    <p:sldId id="490" r:id="rId55"/>
    <p:sldId id="491" r:id="rId56"/>
    <p:sldId id="492" r:id="rId57"/>
    <p:sldId id="493" r:id="rId58"/>
    <p:sldId id="494" r:id="rId59"/>
    <p:sldId id="495" r:id="rId60"/>
    <p:sldId id="496" r:id="rId61"/>
    <p:sldId id="497" r:id="rId62"/>
    <p:sldId id="498" r:id="rId63"/>
    <p:sldId id="499" r:id="rId64"/>
    <p:sldId id="501" r:id="rId65"/>
    <p:sldId id="502" r:id="rId66"/>
    <p:sldId id="503" r:id="rId67"/>
    <p:sldId id="483" r:id="rId68"/>
    <p:sldId id="446" r:id="rId69"/>
    <p:sldId id="447" r:id="rId70"/>
    <p:sldId id="448" r:id="rId71"/>
    <p:sldId id="449" r:id="rId72"/>
    <p:sldId id="450" r:id="rId73"/>
    <p:sldId id="451" r:id="rId74"/>
    <p:sldId id="452" r:id="rId75"/>
    <p:sldId id="453" r:id="rId76"/>
    <p:sldId id="454" r:id="rId77"/>
    <p:sldId id="455" r:id="rId78"/>
    <p:sldId id="456" r:id="rId79"/>
    <p:sldId id="457" r:id="rId80"/>
    <p:sldId id="458" r:id="rId81"/>
    <p:sldId id="459" r:id="rId82"/>
    <p:sldId id="460" r:id="rId83"/>
    <p:sldId id="461" r:id="rId84"/>
    <p:sldId id="462" r:id="rId85"/>
    <p:sldId id="463" r:id="rId86"/>
    <p:sldId id="464" r:id="rId87"/>
    <p:sldId id="465" r:id="rId88"/>
    <p:sldId id="466" r:id="rId89"/>
    <p:sldId id="467" r:id="rId90"/>
    <p:sldId id="468" r:id="rId91"/>
    <p:sldId id="469" r:id="rId92"/>
    <p:sldId id="470" r:id="rId93"/>
    <p:sldId id="471" r:id="rId94"/>
    <p:sldId id="472" r:id="rId95"/>
    <p:sldId id="473" r:id="rId96"/>
    <p:sldId id="474" r:id="rId97"/>
    <p:sldId id="475" r:id="rId98"/>
    <p:sldId id="476" r:id="rId99"/>
    <p:sldId id="477" r:id="rId100"/>
    <p:sldId id="478" r:id="rId101"/>
    <p:sldId id="479" r:id="rId102"/>
    <p:sldId id="480" r:id="rId103"/>
  </p:sldIdLst>
  <p:sldSz cx="9906000" cy="6858000" type="A4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DDDDDD"/>
    <a:srgbClr val="FFCCFF"/>
    <a:srgbClr val="FF99CC"/>
    <a:srgbClr val="CCFFFF"/>
    <a:srgbClr val="33CCCC"/>
    <a:srgbClr val="66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 autoAdjust="0"/>
    <p:restoredTop sz="83444" autoAdjust="0"/>
  </p:normalViewPr>
  <p:slideViewPr>
    <p:cSldViewPr snapToGrid="0" snapToObjects="1">
      <p:cViewPr varScale="1">
        <p:scale>
          <a:sx n="132" d="100"/>
          <a:sy n="132" d="100"/>
        </p:scale>
        <p:origin x="2472" y="17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62.13592" units="1/cm"/>
          <inkml:channelProperty channel="Y" name="resolution" value="61.71429" units="1/cm"/>
        </inkml:channelProperties>
      </inkml:inkSource>
      <inkml:timestamp xml:id="ts0" timeString="2021-08-18T07:20:00.5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5733 14693,'17'0,"1"-17,-18-19,0 1,0-18,18-35,-18 17,0-17,0 0,0-36,0 36,0 0,0 0,0 17,0 1,0-1,0 36,0-18,0 18,-18-1,18-16,0 16,-18 1,1-18,17 18,-18 0,0-18,18 17,0 19,0-19,-17 1</inkml:trace>
  <inkml:trace contextRef="#ctx0" brushRef="#br0" timeOffset="664.03">5680 12947,'0'35,"-18"0,0 1,1 17,17-36,0 36,-18 0,18-18,-17-17,17 0</inkml:trace>
  <inkml:trace contextRef="#ctx0" brushRef="#br0" timeOffset="1560.22">5697 13035,'36'18,"-19"35,19 17,-1 1,35-1,-52-17,17 18,-17-36,-18-17</inkml:trace>
  <inkml:trace contextRef="#ctx0" brushRef="#br0" timeOffset="2528.05">7108 12947,'18'-18,"-18"54,0 16,0 1,0 36,0 34,0 1,0-1,0 0,-18 19,1 16,17-34,0 17,0-18,0 1,0-18,0 17,0 1,0-36,0-35,0-36,0 19,0-19</inkml:trace>
  <inkml:trace contextRef="#ctx0" brushRef="#br0" timeOffset="3991.56">6967 14676,'0'17,"36"36,-19 0,19-18,-19 1,1 34,17-35,-17 1,-1-36,19-18,17-35,35-35,-18 17,-17 18,-17 18,-1-18</inkml:trace>
  <inkml:trace contextRef="#ctx0" brushRef="#br0" timeOffset="32752.81">14517 12894,'-35'0,"-36"0,-35 0,18 0,-71 0,18 0,-18 0,18 0,18 0,-1 0,18 0,36 0,-18 0,17 0,18 0,18 0,-18 0,-18 0,36 0,-35 0,34 0,1 0,-18 0,18 0,0 0,-18 0,0 0,0 0,18 0,17 0,0 0,-17 0,17 0,1 0,-1 0,-17 0,0 0,-1 0,1 0,17 0,1 0</inkml:trace>
  <inkml:trace contextRef="#ctx0" brushRef="#br0" timeOffset="33855.78">12700 12682,'-53'0,"-70"36,-1-19,1 19,-1-19,1 1,52-18,1 17,52-17,0 0,1 36,-36-1,17-17,1-1,0 1,70-18,36 0,-18 0,-18 0,18 0,0 0,-36 0,1 0,0 0,-1 0,36 0,18 53,-1-18,1 0,-1 1,-17-1,0-17,-35-18</inkml:trace>
  <inkml:trace contextRef="#ctx0" brushRef="#br0" timeOffset="34529.03">11536 12312,'35'0,"71"53,0 35,17 0,71 53,18 18,-36-53,71 70,-88-52,-36-18,19-18,-72-35,18 17</inkml:trace>
  <inkml:trace contextRef="#ctx0" brushRef="#br0" timeOffset="35337.04">13106 12612,'0'0,"-36"0,-69 35,-19 53,-17 0,18 18,-36 0,-18 35,1-17,0-1,-1-17,36-18,18-17,-18 17,88-53,-18 1,53-19,1 1</inkml:trace>
  <inkml:trace contextRef="#ctx0" brushRef="#br0" timeOffset="77528.92">6862 8096,'35'0,"18"0,17 0,1 18,17-18,18 0,-71-18,18 1,-18-1,1 0,-1-17,-17 17,-18 1,17-19,1 1,-1 0,-17 0,18-1,-18 1,0 0,18 0,-18 17,0 0,0 1,0-1,0-17,0-1,0 19,0-18,0 17,0-17,0-1,0 19,0-19,0 19,0-19,0 19,0-18,0 17,0 0,0-17,0 17,-18 1,18-1,-18 0,1 1,17-18,-18 17,1-17,-1 17,0-17,-17 17,-36-17,1 17,-1-17,1 0,17 17,0-17</inkml:trace>
  <inkml:trace contextRef="#ctx0" brushRef="#br0" timeOffset="78160.1">7038 6756,'0'70,"0"1,0-18,0 0,0 17,18-35</inkml:trace>
  <inkml:trace contextRef="#ctx0" brushRef="#br0" timeOffset="79159.59">7056 6844,'0'-18,"52"1,125 17,52 0,-17 0,-71 0,-18 0,-87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EF648C3-5A0C-4E7A-8D98-2A6F3A737A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9187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C0F7F8AA-9DC9-4719-9B23-F129238E329E}" type="slidenum">
              <a:rPr lang="en-US" altLang="en-US" sz="1200">
                <a:latin typeface="Times New Roman" pitchFamily="18" charset="0"/>
              </a:rPr>
              <a:pPr algn="r"/>
              <a:t>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96954EBB-4ED9-4765-B006-B250FB844D22}" type="slidenum">
              <a:rPr lang="en-US" altLang="en-US" sz="1200">
                <a:latin typeface="Times New Roman" pitchFamily="18" charset="0"/>
              </a:rPr>
              <a:pPr/>
              <a:t>12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C0F7F8AA-9DC9-4719-9B23-F129238E329E}" type="slidenum">
              <a:rPr lang="en-US" altLang="en-US" sz="1200">
                <a:latin typeface="Times New Roman" pitchFamily="18" charset="0"/>
              </a:rPr>
              <a:pPr algn="r"/>
              <a:t>13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80A3604-8596-42D7-B2E1-60446C66F236}" type="slidenum">
              <a:rPr lang="en-US" altLang="en-US" sz="1200">
                <a:latin typeface="Times New Roman" pitchFamily="18" charset="0"/>
              </a:rPr>
              <a:pPr/>
              <a:t>14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3FEA26E-CCF7-4FCA-8EFD-E0FF9ED7CC86}" type="slidenum">
              <a:rPr lang="en-US" altLang="en-US" sz="1200" smtClean="0"/>
              <a:pPr/>
              <a:t>15</a:t>
            </a:fld>
            <a:endParaRPr lang="en-US" altLang="en-US" sz="12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33A14BF-0416-4CC3-ADFD-A1CBA1FDEBAE}" type="slidenum">
              <a:rPr lang="en-US" altLang="en-US" sz="1200">
                <a:latin typeface="Times New Roman" pitchFamily="18" charset="0"/>
              </a:rPr>
              <a:pPr/>
              <a:t>16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7C8FA08-81CD-46FF-B5C2-0D3FC44379BF}" type="slidenum">
              <a:rPr lang="en-US" altLang="en-US" sz="1200">
                <a:latin typeface="Times New Roman" pitchFamily="18" charset="0"/>
              </a:rPr>
              <a:pPr/>
              <a:t>20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3379609-01D9-4BC0-B10F-8F8819F38CD4}" type="slidenum">
              <a:rPr lang="en-US" altLang="en-US" sz="1200">
                <a:latin typeface="Times New Roman" pitchFamily="18" charset="0"/>
              </a:rPr>
              <a:pPr/>
              <a:t>22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D2B185AD-887F-4393-BA91-CB77BEC19CED}" type="slidenum">
              <a:rPr lang="en-US" altLang="en-US" sz="1200">
                <a:latin typeface="Times New Roman" pitchFamily="18" charset="0"/>
              </a:rPr>
              <a:pPr/>
              <a:t>24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CC88826-2BA8-427B-9FF9-E73BC87036BA}" type="slidenum">
              <a:rPr lang="en-US" altLang="en-US" sz="1200">
                <a:latin typeface="Times New Roman" pitchFamily="18" charset="0"/>
              </a:rPr>
              <a:pPr/>
              <a:t>25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936B7968-B479-45C1-ADE3-8798A4F45435}" type="slidenum">
              <a:rPr lang="en-US" altLang="en-US" sz="1200">
                <a:latin typeface="Times New Roman" pitchFamily="18" charset="0"/>
              </a:rPr>
              <a:pPr/>
              <a:t>26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public demo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NCP (Network Control Protocol) first host-host protocol 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first e-mail program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has 15 nodes</a:t>
            </a:r>
          </a:p>
          <a:p>
            <a:pPr marL="171450" marR="0" lvl="0" indent="-2333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altLang="en-US" sz="1200" dirty="0">
                <a:ea typeface="ＭＳ Ｐゴシック" pitchFamily="34" charset="-128"/>
              </a:rPr>
              <a:t> </a:t>
            </a:r>
            <a:r>
              <a:rPr lang="en-US" altLang="en-US" sz="1200" dirty="0" err="1">
                <a:ea typeface="ＭＳ Ｐゴシック" pitchFamily="34" charset="-128"/>
              </a:rPr>
              <a:t>ARPAnet</a:t>
            </a:r>
            <a:r>
              <a:rPr lang="en-US" altLang="en-US" sz="1200" dirty="0">
                <a:ea typeface="ＭＳ Ｐゴシック" pitchFamily="34" charset="-128"/>
              </a:rPr>
              <a:t> has 200 nodes</a:t>
            </a:r>
          </a:p>
          <a:p>
            <a:pPr marL="628650" lvl="1" indent="-233363" eaLnBrk="1" hangingPunct="1"/>
            <a:endParaRPr lang="en-US" altLang="en-US" dirty="0">
              <a:ea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6157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0D1207D0-7765-4EE7-88ED-1CD7AD909ECE}" type="slidenum">
              <a:rPr lang="en-US" altLang="en-US" sz="1200">
                <a:latin typeface="Times New Roman" pitchFamily="18" charset="0"/>
              </a:rPr>
              <a:pPr algn="r"/>
              <a:t>27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76F5C8F1-7FFF-4A29-81D1-FD1E7958D5BC}" type="slidenum">
              <a:rPr lang="en-US" altLang="en-US" sz="1200" smtClean="0"/>
              <a:pPr/>
              <a:t>28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CDD846D-62BE-42FB-A5FC-8A550D85ECAC}" type="slidenum">
              <a:rPr lang="en-US" altLang="en-US" sz="1200">
                <a:latin typeface="Times New Roman" pitchFamily="18" charset="0"/>
              </a:rPr>
              <a:pPr/>
              <a:t>29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C0038A4-0E5C-49AE-80DE-89E95EACEFA2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/>
              <a:t>30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7D65890-CFDB-401C-82FB-CA9C09F847E4}" type="slidenum">
              <a:rPr lang="en-US" altLang="en-US" sz="1200">
                <a:latin typeface="Times New Roman" pitchFamily="18" charset="0"/>
              </a:rPr>
              <a:pPr/>
              <a:t>31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7DF1417-55D7-419F-8841-0187C29B6018}" type="slidenum">
              <a:rPr lang="en-US" altLang="en-US" sz="1200">
                <a:latin typeface="Times New Roman" pitchFamily="18" charset="0"/>
              </a:rPr>
              <a:pPr/>
              <a:t>33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D9D2837-7518-4036-82FD-B55C2ED4C503}" type="slidenum">
              <a:rPr lang="en-US" altLang="en-US" sz="1200">
                <a:latin typeface="Times New Roman" pitchFamily="18" charset="0"/>
              </a:rPr>
              <a:pPr/>
              <a:t>34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Two simple multiple access control techniques.</a:t>
            </a:r>
          </a:p>
          <a:p>
            <a:endParaRPr lang="en-US" altLang="en-US">
              <a:ea typeface="ＭＳ Ｐゴシック" pitchFamily="34" charset="-128"/>
            </a:endParaRPr>
          </a:p>
          <a:p>
            <a:r>
              <a:rPr lang="en-US" altLang="en-US">
                <a:ea typeface="ＭＳ Ｐゴシック" pitchFamily="34" charset="-128"/>
              </a:rPr>
              <a:t>Each mobile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 altLang="en-US">
              <a:ea typeface="ＭＳ Ｐゴシック" pitchFamily="34" charset="-128"/>
            </a:endParaRPr>
          </a:p>
          <a:p>
            <a:r>
              <a:rPr lang="en-US" altLang="en-US">
                <a:ea typeface="ＭＳ Ｐゴシック" pitchFamily="34" charset="-128"/>
              </a:rPr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1BB61F1-8412-4E65-9AC4-E8AFB47E1CD4}" type="slidenum">
              <a:rPr lang="en-US" altLang="en-US" sz="1200">
                <a:latin typeface="Times New Roman" pitchFamily="18" charset="0"/>
              </a:rPr>
              <a:pPr/>
              <a:t>35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F89B957-681D-46A7-B2A3-5A95751E1C48}" type="slidenum">
              <a:rPr lang="en-US" altLang="en-US" sz="1200">
                <a:latin typeface="Times New Roman" pitchFamily="18" charset="0"/>
              </a:rPr>
              <a:pPr/>
              <a:t>36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4A44247-79E7-42B5-9BCB-50C97E266D53}" type="slidenum">
              <a:rPr lang="en-US" altLang="en-US" sz="1200" smtClean="0"/>
              <a:pPr/>
              <a:t>37</a:t>
            </a:fld>
            <a:endParaRPr lang="en-US" altLang="en-US" sz="120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7338" indent="-287338"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public demo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NCP (Network Control Protocol) first host-host protocol 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first e-mail program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has 15 nodes</a:t>
            </a:r>
          </a:p>
          <a:p>
            <a:pPr marL="171450" marR="0" lvl="0" indent="-233363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200" dirty="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altLang="en-US" sz="1200" dirty="0">
                <a:ea typeface="ＭＳ Ｐゴシック" pitchFamily="34" charset="-128"/>
              </a:rPr>
              <a:t> </a:t>
            </a:r>
            <a:r>
              <a:rPr lang="en-US" altLang="en-US" sz="1200" dirty="0" err="1">
                <a:ea typeface="ＭＳ Ｐゴシック" pitchFamily="34" charset="-128"/>
              </a:rPr>
              <a:t>ARPAnet</a:t>
            </a:r>
            <a:r>
              <a:rPr lang="en-US" altLang="en-US" sz="1200" dirty="0">
                <a:ea typeface="ＭＳ Ｐゴシック" pitchFamily="34" charset="-128"/>
              </a:rPr>
              <a:t> has 200 nodes</a:t>
            </a:r>
          </a:p>
          <a:p>
            <a:pPr marL="628650" lvl="1" indent="-233363" eaLnBrk="1" hangingPunct="1"/>
            <a:endParaRPr lang="en-US" altLang="en-US" dirty="0">
              <a:ea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99571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29090A2-4846-4B72-8740-24C9FEBFB26C}" type="slidenum">
              <a:rPr lang="en-US" altLang="en-US" sz="1200" smtClean="0"/>
              <a:pPr/>
              <a:t>38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C88D8D6-20D7-4B73-A5A5-0C8A6FFE9651}" type="slidenum">
              <a:rPr lang="en-US" altLang="en-US" sz="1200" smtClean="0"/>
              <a:pPr/>
              <a:t>39</a:t>
            </a:fld>
            <a:endParaRPr lang="en-US" altLang="en-US" sz="12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B82042B-B921-4D70-80BF-0C7B5947704E}" type="slidenum">
              <a:rPr lang="en-US" altLang="en-US" sz="1200" smtClean="0"/>
              <a:pPr/>
              <a:t>40</a:t>
            </a:fld>
            <a:endParaRPr lang="en-US" alt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AC204C40-BAF7-4C43-81A6-FC709DD9A7E8}" type="slidenum">
              <a:rPr lang="en-US" altLang="en-US" sz="1200" smtClean="0"/>
              <a:pPr/>
              <a:t>41</a:t>
            </a:fld>
            <a:endParaRPr lang="en-US" altLang="en-US" sz="120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5212C48-A64A-416C-A381-BA6965D99120}" type="slidenum">
              <a:rPr lang="en-US" altLang="en-US" sz="1200" smtClean="0"/>
              <a:pPr/>
              <a:t>42</a:t>
            </a:fld>
            <a:endParaRPr lang="en-US" alt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030926E-C3F3-422E-92E4-11007D3BC245}" type="slidenum">
              <a:rPr lang="en-US" altLang="en-US" sz="1200" smtClean="0"/>
              <a:pPr/>
              <a:t>43</a:t>
            </a:fld>
            <a:endParaRPr lang="en-US" altLang="en-US" sz="120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5A073D23-697A-4205-91EC-E95D5807E701}" type="slidenum">
              <a:rPr lang="en-US" altLang="en-US" sz="1200">
                <a:latin typeface="Times New Roman" pitchFamily="18" charset="0"/>
              </a:rPr>
              <a:pPr algn="r"/>
              <a:t>47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0CF4A71-4289-4EAF-B9DD-6787814E6D2F}" type="slidenum">
              <a:rPr lang="en-US" altLang="en-US" sz="1200" smtClean="0"/>
              <a:pPr/>
              <a:t>48</a:t>
            </a:fld>
            <a:endParaRPr lang="en-US" alt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58D7A92-CADD-4583-9FDA-97CA0FD9C6BF}" type="slidenum">
              <a:rPr lang="en-US" altLang="en-US" sz="1200">
                <a:latin typeface="Times New Roman" pitchFamily="18" charset="0"/>
              </a:rPr>
              <a:pPr/>
              <a:t>51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ACF33B4-FBCD-49D7-9BD9-2289466ECE9E}" type="slidenum">
              <a:rPr lang="en-US" altLang="en-US" sz="1200">
                <a:latin typeface="Times New Roman" pitchFamily="18" charset="0"/>
              </a:rPr>
              <a:pPr/>
              <a:t>52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B566C657-E510-4B92-82E5-A48074A20020}" type="slidenum">
              <a:rPr lang="en-US" altLang="en-US" sz="1200">
                <a:latin typeface="Times New Roman" pitchFamily="18" charset="0"/>
              </a:rPr>
              <a:pPr algn="r"/>
              <a:t>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31FC395-E9EA-41C4-83C6-73047C587685}" type="slidenum">
              <a:rPr lang="en-US" altLang="en-US" sz="1200">
                <a:latin typeface="Times New Roman" pitchFamily="18" charset="0"/>
              </a:rPr>
              <a:pPr/>
              <a:t>53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03FE491-541B-498A-AA00-F82F0F8E654C}" type="slidenum">
              <a:rPr lang="en-US" altLang="en-US" sz="1200">
                <a:latin typeface="Times New Roman" pitchFamily="18" charset="0"/>
              </a:rPr>
              <a:pPr/>
              <a:t>54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264BC80-2E5A-46BE-AF83-0070764BB117}" type="slidenum">
              <a:rPr lang="en-US" altLang="en-US" sz="1200">
                <a:latin typeface="Times New Roman" pitchFamily="18" charset="0"/>
              </a:rPr>
              <a:pPr/>
              <a:t>55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13E9447D-A4C8-4A8C-8A41-DF7510BAABB7}" type="slidenum">
              <a:rPr lang="en-US" altLang="en-US" sz="1200">
                <a:latin typeface="Times New Roman" pitchFamily="18" charset="0"/>
              </a:rPr>
              <a:pPr/>
              <a:t>56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E642BA8-6375-488A-8F31-2B477089C71A}" type="slidenum">
              <a:rPr lang="en-US" altLang="en-US" sz="1200">
                <a:latin typeface="Times New Roman" pitchFamily="18" charset="0"/>
              </a:rPr>
              <a:pPr/>
              <a:t>57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4BA1330-4403-4DF4-8F74-2A4054F60AD2}" type="slidenum">
              <a:rPr lang="en-US" altLang="en-US" sz="1200">
                <a:latin typeface="Times New Roman" pitchFamily="18" charset="0"/>
              </a:rPr>
              <a:pPr/>
              <a:t>58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6E8E095A-7CBA-4364-BFB1-70B0DCEADBCA}" type="slidenum">
              <a:rPr lang="en-US" altLang="en-US" sz="1200">
                <a:latin typeface="Times New Roman" pitchFamily="18" charset="0"/>
              </a:rPr>
              <a:pPr/>
              <a:t>59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DF53115C-A5E7-47AE-8F5C-D8B67E1B604F}" type="slidenum">
              <a:rPr lang="en-US" altLang="en-US" sz="1200">
                <a:latin typeface="Times New Roman" pitchFamily="18" charset="0"/>
              </a:rPr>
              <a:pPr/>
              <a:t>60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7908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346715E-BDD3-4758-A998-7A6058DA5C7A}" type="slidenum">
              <a:rPr lang="en-US" altLang="en-US" sz="1200" smtClean="0"/>
              <a:pPr/>
              <a:t>63</a:t>
            </a:fld>
            <a:endParaRPr lang="en-US" altLang="en-US" sz="1200"/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9BEC29D-0AD7-40C7-9814-3ED5D1DCD4E0}" type="slidenum">
              <a:rPr lang="en-US" altLang="en-US" sz="1200">
                <a:latin typeface="Times New Roman" pitchFamily="18" charset="0"/>
              </a:rPr>
              <a:pPr/>
              <a:t>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D9D2837-7518-4036-82FD-B55C2ED4C503}" type="slidenum">
              <a:rPr lang="en-US" altLang="en-US" sz="1200">
                <a:latin typeface="Times New Roman" pitchFamily="18" charset="0"/>
              </a:rPr>
              <a:pPr/>
              <a:t>64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itchFamily="34" charset="-128"/>
              </a:rPr>
              <a:t>Two simple multiple access control techniques.</a:t>
            </a:r>
          </a:p>
          <a:p>
            <a:endParaRPr lang="en-US" altLang="en-US">
              <a:ea typeface="ＭＳ Ｐゴシック" pitchFamily="34" charset="-128"/>
            </a:endParaRPr>
          </a:p>
          <a:p>
            <a:r>
              <a:rPr lang="en-US" altLang="en-US">
                <a:ea typeface="ＭＳ Ｐゴシック" pitchFamily="34" charset="-128"/>
              </a:rPr>
              <a:t>Each mobile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 share of the bandwidth is divided into portions for the uplink and the downlink. Also, possibly, out of band signaling.</a:t>
            </a:r>
          </a:p>
          <a:p>
            <a:endParaRPr lang="en-US" altLang="en-US">
              <a:ea typeface="ＭＳ Ｐゴシック" pitchFamily="34" charset="-128"/>
            </a:endParaRPr>
          </a:p>
          <a:p>
            <a:r>
              <a:rPr lang="en-US" altLang="en-US">
                <a:ea typeface="ＭＳ Ｐゴシック" pitchFamily="34" charset="-128"/>
              </a:rPr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1BB61F1-8412-4E65-9AC4-E8AFB47E1CD4}" type="slidenum">
              <a:rPr lang="en-US" altLang="en-US" sz="1200">
                <a:latin typeface="Times New Roman" pitchFamily="18" charset="0"/>
              </a:rPr>
              <a:pPr/>
              <a:t>65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F89B957-681D-46A7-B2A3-5A95751E1C48}" type="slidenum">
              <a:rPr lang="en-US" altLang="en-US" sz="1200">
                <a:latin typeface="Times New Roman" pitchFamily="18" charset="0"/>
              </a:rPr>
              <a:pPr/>
              <a:t>66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5A073D23-697A-4205-91EC-E95D5807E701}" type="slidenum">
              <a:rPr lang="en-US" altLang="en-US" sz="1200">
                <a:latin typeface="Times New Roman" pitchFamily="18" charset="0"/>
              </a:rPr>
              <a:pPr algn="r"/>
              <a:t>67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C4F1E89-F990-4C00-83ED-BD0DCF5563C4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/>
              <a:t>68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0C5F65DA-9932-4BE4-9631-E163EBB504DE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/>
              <a:t>69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DF992C65-32C4-49D1-B283-8A9A52361755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 algn="r"/>
              <a:t>70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1C712FD-B6A2-4F44-861A-2E214A44D3C0}" type="slidenum">
              <a:rPr lang="en-US" altLang="en-US" sz="1200">
                <a:latin typeface="Times New Roman" pitchFamily="18" charset="0"/>
              </a:rPr>
              <a:pPr/>
              <a:t>71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Optional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939A115-4EC9-491F-8733-87A2819054AD}" type="slidenum">
              <a:rPr lang="en-US" altLang="en-US" sz="1200">
                <a:latin typeface="Times New Roman" pitchFamily="18" charset="0"/>
              </a:rPr>
              <a:pPr/>
              <a:t>72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0F6B381-8BB7-4FE3-A89C-BD957F0B9E84}" type="slidenum">
              <a:rPr lang="en-US" altLang="en-US" sz="1200">
                <a:latin typeface="Times New Roman" pitchFamily="18" charset="0"/>
              </a:rPr>
              <a:pPr/>
              <a:t>73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B1311E4D-9642-4FA8-85F5-E7EB2F7EBCAC}" type="slidenum">
              <a:rPr lang="en-US" altLang="en-US" sz="1200">
                <a:latin typeface="Times New Roman" pitchFamily="18" charset="0"/>
              </a:rPr>
              <a:pPr/>
              <a:t>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AA325B5-3730-4EE1-855A-3CC61383F9D9}" type="slidenum">
              <a:rPr lang="en-US" altLang="en-US" sz="1200">
                <a:latin typeface="Times New Roman" pitchFamily="18" charset="0"/>
              </a:rPr>
              <a:pPr/>
              <a:t>74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B9F55AF3-4B85-4E05-B4F9-0035638B66B9}" type="slidenum">
              <a:rPr lang="en-US" altLang="en-US" sz="1200">
                <a:latin typeface="Times New Roman" pitchFamily="18" charset="0"/>
              </a:rPr>
              <a:pPr/>
              <a:t>75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ED5709B-D66A-4F87-B525-095B214FB835}" type="slidenum">
              <a:rPr lang="en-US" altLang="en-US" sz="1200">
                <a:latin typeface="Times New Roman" pitchFamily="18" charset="0"/>
              </a:rPr>
              <a:pPr/>
              <a:t>76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EC51F6F0-6BB9-4E3C-90E7-BD19105611FA}" type="slidenum">
              <a:rPr lang="en-US" altLang="en-US" sz="1200">
                <a:latin typeface="Times New Roman" pitchFamily="18" charset="0"/>
              </a:rPr>
              <a:pPr algn="r"/>
              <a:t>80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17F40CBE-A7A7-4E02-8A04-065B7A246EAD}" type="slidenum">
              <a:rPr lang="en-US" altLang="en-US" sz="1200">
                <a:latin typeface="Times New Roman" pitchFamily="18" charset="0"/>
              </a:rPr>
              <a:pPr/>
              <a:t>81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8ADDED89-0F34-49E9-8766-5CAA3285EF46}" type="slidenum">
              <a:rPr lang="en-US" altLang="en-US" sz="1200">
                <a:latin typeface="Times New Roman" pitchFamily="18" charset="0"/>
              </a:rPr>
              <a:pPr/>
              <a:t>82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DD542D5-A93B-4BD5-B3F0-CF0B262BDAB4}" type="slidenum">
              <a:rPr lang="en-US" altLang="en-US" sz="1200">
                <a:latin typeface="Times New Roman" pitchFamily="18" charset="0"/>
              </a:rPr>
              <a:pPr/>
              <a:t>83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1D75C666-504D-4C06-8A5D-0AE4D4943146}" type="slidenum">
              <a:rPr lang="en-US" altLang="en-US" sz="1200">
                <a:latin typeface="Times New Roman" pitchFamily="18" charset="0"/>
              </a:rPr>
              <a:pPr/>
              <a:t>84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0C76398-63AA-4B3A-9BA1-1942A41D7F76}" type="slidenum">
              <a:rPr lang="en-US" altLang="en-US" sz="1200">
                <a:latin typeface="Times New Roman" pitchFamily="18" charset="0"/>
              </a:rPr>
              <a:pPr/>
              <a:t>85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E4BB703-C9E2-47F1-87E5-4F24104E3BEF}" type="slidenum">
              <a:rPr lang="en-US" altLang="en-US" sz="1200">
                <a:latin typeface="Times New Roman" pitchFamily="18" charset="0"/>
              </a:rPr>
              <a:pPr/>
              <a:t>86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A5E1B415-2978-4A9B-9FB2-A0C19AAFD1FD}" type="slidenum">
              <a:rPr lang="en-US" altLang="en-US" sz="1200">
                <a:latin typeface="Times New Roman" pitchFamily="18" charset="0"/>
              </a:rPr>
              <a:pPr/>
              <a:t>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FB3CBFA9-20AC-4A9B-97AF-BFAA2FF85734}" type="slidenum">
              <a:rPr lang="en-US" altLang="en-US" sz="1200">
                <a:latin typeface="Times New Roman" pitchFamily="18" charset="0"/>
              </a:rPr>
              <a:pPr/>
              <a:t>87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336C5DF4-58A6-40C6-94BF-A2280B806CE9}" type="slidenum">
              <a:rPr lang="en-US" altLang="en-US" sz="1200">
                <a:latin typeface="Times New Roman" pitchFamily="18" charset="0"/>
              </a:rPr>
              <a:pPr algn="r"/>
              <a:t>88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89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78121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F648C3-5A0C-4E7A-8D98-2A6F3A737A34}" type="slidenum">
              <a:rPr lang="en-US" altLang="en-US" smtClean="0"/>
              <a:pPr>
                <a:defRPr/>
              </a:pPr>
              <a:t>93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63904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 txBox="1">
            <a:spLocks noGrp="1" noChangeArrowheads="1"/>
          </p:cNvSpPr>
          <p:nvPr/>
        </p:nvSpPr>
        <p:spPr bwMode="auto">
          <a:xfrm>
            <a:off x="3885903" y="8687405"/>
            <a:ext cx="2972097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0" tIns="45711" rIns="91420" bIns="45711" anchor="b"/>
          <a:lstStyle>
            <a:lvl1pPr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09BA5CFF-BB68-4C4D-9998-634AA3EFCF65}" type="slidenum">
              <a:rPr lang="en-US" altLang="en-US" sz="1200">
                <a:latin typeface="Times New Roman" pitchFamily="18" charset="0"/>
              </a:rPr>
              <a:pPr algn="r"/>
              <a:t>94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ea typeface="ＭＳ Ｐゴシック" pitchFamily="34" charset="-128"/>
              </a:rPr>
              <a:t>Optional</a:t>
            </a: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12F0724-4E42-46BE-B1A9-4532CADA6299}" type="slidenum">
              <a:rPr lang="en-US" altLang="en-US" sz="1200">
                <a:latin typeface="Times New Roman" pitchFamily="18" charset="0"/>
              </a:rPr>
              <a:pPr/>
              <a:t>95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731DC533-AA15-498E-B288-C110E3A1D8EA}" type="slidenum">
              <a:rPr lang="en-US" altLang="en-US" sz="1200">
                <a:latin typeface="Times New Roman" pitchFamily="18" charset="0"/>
              </a:rPr>
              <a:pPr/>
              <a:t>96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C5489DFC-8E07-4E5F-A32F-D390C56AA9E4}" type="slidenum">
              <a:rPr lang="en-US" altLang="en-US" sz="1200">
                <a:latin typeface="Times New Roman" pitchFamily="18" charset="0"/>
              </a:rPr>
              <a:pPr/>
              <a:t>97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5AAC27D2-6BFB-4E45-9FAB-C10F87BD9DC7}" type="slidenum">
              <a:rPr lang="en-US" altLang="en-US" sz="1200">
                <a:latin typeface="Times New Roman" pitchFamily="18" charset="0"/>
              </a:rPr>
              <a:pPr/>
              <a:t>98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ECB081CE-D5FC-410B-B4C5-3E093F26E6C8}" type="slidenum">
              <a:rPr lang="en-US" altLang="en-US" sz="1200">
                <a:latin typeface="Times New Roman" pitchFamily="18" charset="0"/>
              </a:rPr>
              <a:pPr/>
              <a:t>99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ea typeface="ＭＳ Ｐゴシック" pitchFamily="34" charset="-128"/>
              </a:rPr>
              <a:t>Optional</a:t>
            </a:r>
          </a:p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8EC24E9-23FD-486E-A189-77835D7AECF7}" type="slidenum">
              <a:rPr lang="en-US" altLang="en-US" sz="1200" smtClean="0"/>
              <a:pPr/>
              <a:t>10</a:t>
            </a:fld>
            <a:endParaRPr lang="en-US" altLang="en-US" sz="120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noProof="1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9F8FFC1-B8DD-44F4-A4AE-2F9DBC91F58F}" type="slidenum">
              <a:rPr lang="en-US" altLang="en-US" sz="1200">
                <a:latin typeface="Times New Roman" pitchFamily="18" charset="0"/>
              </a:rPr>
              <a:pPr/>
              <a:t>100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94CA2EF2-C1A0-4DD5-9944-52878B58922D}" type="slidenum">
              <a:rPr lang="en-US" altLang="en-US" sz="1200">
                <a:latin typeface="Times New Roman" pitchFamily="18" charset="0"/>
              </a:rPr>
              <a:pPr/>
              <a:t>101</a:t>
            </a:fld>
            <a:endParaRPr lang="en-US" alt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439E1427-DF7F-43CF-AB6F-8413D94D87AE}" type="slidenum">
              <a:rPr lang="en-US" altLang="en-US" sz="1200">
                <a:latin typeface="Times New Roman" pitchFamily="18" charset="0"/>
              </a:rPr>
              <a:pPr/>
              <a:t>102</a:t>
            </a:fld>
            <a:endParaRPr lang="en-US" altLang="en-US" sz="12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02756" indent="-270291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081164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513629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1946095" indent="-216233" defTabSz="914485"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 sz="23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65692F47-8E52-41DA-BDB9-4A4A798E4310}" type="slidenum">
              <a:rPr lang="en-US" altLang="en-US" sz="1200">
                <a:latin typeface="Times New Roman" pitchFamily="18" charset="0"/>
              </a:rPr>
              <a:pPr/>
              <a:t>11</a:t>
            </a:fld>
            <a:endParaRPr lang="en-US" altLang="en-US" sz="1200">
              <a:latin typeface="Times New Roman" pitchFamily="18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DC021782-BED8-4497-9C87-723925897A3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14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7F429402-9C01-4ABF-BCE5-3E52623824C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540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80337" y="274641"/>
            <a:ext cx="2414588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6576" y="274641"/>
            <a:ext cx="707866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2A154CDF-CB36-47C5-8D22-31B943F3F24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43831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228600"/>
            <a:ext cx="84201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7850" y="1611313"/>
            <a:ext cx="41275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70450" y="1611313"/>
            <a:ext cx="41275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70450" y="4011613"/>
            <a:ext cx="4127500" cy="2247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BD881D3-9739-4720-9C6A-21D5A648860A}" type="datetime1">
              <a:rPr lang="en-US" altLang="en-US"/>
              <a:pPr/>
              <a:t>12/23/22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1</a:t>
            </a:r>
            <a:fld id="{9EC6730C-D601-43A0-A32E-367FFBE9B1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605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29A11730-EE35-46BE-9F13-4A255B0ABF7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306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3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E7C7FD4E-07FB-4138-97E4-DD758205C39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" y="170181"/>
            <a:ext cx="1018117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718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6575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48300" y="1600203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B521C1A5-495D-4A1A-9101-EB9994DE8ED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1665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C87C0EB0-4A49-4670-9C45-5E51CE66419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3476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19D10ECD-4849-4527-873D-3C00FE0B3DC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755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E4D0611B-5CCC-462E-8A46-19B326B4FFB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07760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82D1830E-0045-4439-9205-34B46881E57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534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5C3D3F93-A14F-4CEE-8F05-279B4903D93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822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417639"/>
            <a:ext cx="8915400" cy="4938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84550" y="6356353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Tổng quan về Mạng máy tính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99300" y="6356353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en-US"/>
              <a:t>1-</a:t>
            </a:r>
            <a:fld id="{8AABA303-076F-452A-8CE8-F7D997E19906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7" name="Picture 1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99" y="170181"/>
            <a:ext cx="1018117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30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8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18" Type="http://schemas.openxmlformats.org/officeDocument/2006/relationships/oleObject" Target="../embeddings/oleObject13.bin"/><Relationship Id="rId3" Type="http://schemas.openxmlformats.org/officeDocument/2006/relationships/oleObject" Target="../embeddings/oleObject2.bin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46.wmf"/><Relationship Id="rId2" Type="http://schemas.openxmlformats.org/officeDocument/2006/relationships/notesSlide" Target="../notesSlides/notesSlide13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11.bin"/><Relationship Id="rId23" Type="http://schemas.openxmlformats.org/officeDocument/2006/relationships/image" Target="../media/image5.png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47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6.bin"/><Relationship Id="rId14" Type="http://schemas.openxmlformats.org/officeDocument/2006/relationships/image" Target="../media/image45.wmf"/><Relationship Id="rId22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4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42.png"/><Relationship Id="rId4" Type="http://schemas.openxmlformats.org/officeDocument/2006/relationships/image" Target="../media/image8.png"/><Relationship Id="rId9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5.png"/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3" Type="http://schemas.openxmlformats.org/officeDocument/2006/relationships/image" Target="../media/image5.png"/><Relationship Id="rId7" Type="http://schemas.openxmlformats.org/officeDocument/2006/relationships/image" Target="../media/image68.png"/><Relationship Id="rId12" Type="http://schemas.openxmlformats.org/officeDocument/2006/relationships/image" Target="../media/image7.png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51.png"/><Relationship Id="rId15" Type="http://schemas.openxmlformats.org/officeDocument/2006/relationships/image" Target="../media/image75.png"/><Relationship Id="rId10" Type="http://schemas.openxmlformats.org/officeDocument/2006/relationships/image" Target="../media/image71.png"/><Relationship Id="rId4" Type="http://schemas.openxmlformats.org/officeDocument/2006/relationships/image" Target="../media/image8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oleObject" Target="../embeddings/oleObject26.bin"/><Relationship Id="rId18" Type="http://schemas.openxmlformats.org/officeDocument/2006/relationships/oleObject" Target="../embeddings/oleObject29.bin"/><Relationship Id="rId3" Type="http://schemas.openxmlformats.org/officeDocument/2006/relationships/oleObject" Target="../embeddings/oleObject18.bin"/><Relationship Id="rId21" Type="http://schemas.openxmlformats.org/officeDocument/2006/relationships/oleObject" Target="../embeddings/oleObject31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5.bin"/><Relationship Id="rId17" Type="http://schemas.openxmlformats.org/officeDocument/2006/relationships/image" Target="../media/image46.wmf"/><Relationship Id="rId2" Type="http://schemas.openxmlformats.org/officeDocument/2006/relationships/notesSlide" Target="../notesSlides/notesSlide21.xml"/><Relationship Id="rId16" Type="http://schemas.openxmlformats.org/officeDocument/2006/relationships/oleObject" Target="../embeddings/oleObject28.bin"/><Relationship Id="rId20" Type="http://schemas.openxmlformats.org/officeDocument/2006/relationships/oleObject" Target="../embeddings/oleObject30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7.bin"/><Relationship Id="rId23" Type="http://schemas.openxmlformats.org/officeDocument/2006/relationships/image" Target="../media/image5.png"/><Relationship Id="rId10" Type="http://schemas.openxmlformats.org/officeDocument/2006/relationships/oleObject" Target="../embeddings/oleObject23.bin"/><Relationship Id="rId19" Type="http://schemas.openxmlformats.org/officeDocument/2006/relationships/image" Target="../media/image47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22.bin"/><Relationship Id="rId14" Type="http://schemas.openxmlformats.org/officeDocument/2006/relationships/image" Target="../media/image45.wmf"/><Relationship Id="rId22" Type="http://schemas.openxmlformats.org/officeDocument/2006/relationships/oleObject" Target="../embeddings/oleObject3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5.png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oleObject" Target="../embeddings/oleObject41.bin"/><Relationship Id="rId18" Type="http://schemas.openxmlformats.org/officeDocument/2006/relationships/oleObject" Target="../embeddings/oleObject44.bin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6.bin"/><Relationship Id="rId7" Type="http://schemas.openxmlformats.org/officeDocument/2006/relationships/oleObject" Target="../embeddings/oleObject35.bin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46.wmf"/><Relationship Id="rId2" Type="http://schemas.openxmlformats.org/officeDocument/2006/relationships/notesSlide" Target="../notesSlides/notesSlide29.xml"/><Relationship Id="rId16" Type="http://schemas.openxmlformats.org/officeDocument/2006/relationships/oleObject" Target="../embeddings/oleObject43.bin"/><Relationship Id="rId20" Type="http://schemas.openxmlformats.org/officeDocument/2006/relationships/oleObject" Target="../embeddings/oleObject45.bin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42.bin"/><Relationship Id="rId23" Type="http://schemas.openxmlformats.org/officeDocument/2006/relationships/image" Target="../media/image5.png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47.wmf"/><Relationship Id="rId4" Type="http://schemas.openxmlformats.org/officeDocument/2006/relationships/image" Target="../media/image43.w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5.wmf"/><Relationship Id="rId22" Type="http://schemas.openxmlformats.org/officeDocument/2006/relationships/oleObject" Target="../embeddings/oleObject4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1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50.bin"/><Relationship Id="rId5" Type="http://schemas.openxmlformats.org/officeDocument/2006/relationships/oleObject" Target="../embeddings/oleObject49.bin"/><Relationship Id="rId4" Type="http://schemas.openxmlformats.org/officeDocument/2006/relationships/image" Target="../media/image43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oleObject" Target="../embeddings/oleObject60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oleObject" Target="../embeddings/oleObject59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3.bin"/><Relationship Id="rId10" Type="http://schemas.openxmlformats.org/officeDocument/2006/relationships/oleObject" Target="../embeddings/oleObject57.bin"/><Relationship Id="rId4" Type="http://schemas.openxmlformats.org/officeDocument/2006/relationships/image" Target="../media/image46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eg"/><Relationship Id="rId4" Type="http://schemas.openxmlformats.org/officeDocument/2006/relationships/image" Target="../media/image10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image" Target="../media/image112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39.png"/><Relationship Id="rId5" Type="http://schemas.openxmlformats.org/officeDocument/2006/relationships/image" Target="../media/image34.jpeg"/><Relationship Id="rId10" Type="http://schemas.openxmlformats.org/officeDocument/2006/relationships/image" Target="../media/image38.emf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5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wmf"/><Relationship Id="rId4" Type="http://schemas.openxmlformats.org/officeDocument/2006/relationships/image" Target="../media/image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942" y="2600325"/>
            <a:ext cx="6934200" cy="2286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tx2">
                    <a:satMod val="130000"/>
                  </a:schemeClr>
                </a:solidFill>
              </a:rPr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2942" y="1066801"/>
            <a:ext cx="6934200" cy="1509713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GB" dirty="0">
                <a:solidFill>
                  <a:schemeClr val="tx2">
                    <a:satMod val="130000"/>
                  </a:schemeClr>
                </a:solidFill>
              </a:rPr>
              <a:t>COMPUTER NETWORKS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3D6ACF2D-3521-4B11-94D9-9E4CA28578C0}" type="slidenum">
              <a:rPr lang="en-US" altLang="en-US"/>
              <a:pPr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tx2">
                    <a:satMod val="130000"/>
                  </a:schemeClr>
                </a:solidFill>
              </a:rPr>
              <a:t>Internet Standards</a:t>
            </a:r>
            <a:endParaRPr lang="en-US" altLang="en-US" noProof="1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400" dirty="0"/>
              <a:t>International Telecommunications Union (ITU)</a:t>
            </a:r>
          </a:p>
          <a:p>
            <a:pPr lvl="1" eaLnBrk="1" hangingPunct="1"/>
            <a:r>
              <a:rPr lang="en-US" altLang="en-US" sz="2000" dirty="0"/>
              <a:t>Data communications (modem - V.90)</a:t>
            </a:r>
          </a:p>
          <a:p>
            <a:pPr lvl="1" eaLnBrk="1" hangingPunct="1"/>
            <a:r>
              <a:rPr lang="en-US" altLang="en-US" sz="2000" dirty="0"/>
              <a:t>Telephones, fax</a:t>
            </a:r>
          </a:p>
          <a:p>
            <a:r>
              <a:rPr lang="en-US" altLang="en-US" sz="2400" dirty="0"/>
              <a:t>Internet Engineering Task Force (IETF - https://www.ietf.org/)</a:t>
            </a:r>
          </a:p>
          <a:p>
            <a:pPr lvl="1" eaLnBrk="1" hangingPunct="1"/>
            <a:r>
              <a:rPr lang="en-US" altLang="en-US" sz="2000" dirty="0"/>
              <a:t>Core: Internet Protocol, transport (TCP)</a:t>
            </a:r>
          </a:p>
          <a:p>
            <a:pPr lvl="1" eaLnBrk="1" hangingPunct="1"/>
            <a:r>
              <a:rPr lang="en-US" altLang="en-US" sz="2000" dirty="0"/>
              <a:t>Apps: email, HTTP, FTP, SSH, NFS, VoIP</a:t>
            </a:r>
          </a:p>
          <a:p>
            <a:r>
              <a:rPr lang="en-US" altLang="en-US" sz="2400" dirty="0"/>
              <a:t>W3C (https://www.w3.org/)</a:t>
            </a:r>
          </a:p>
          <a:p>
            <a:pPr lvl="1" eaLnBrk="1" hangingPunct="1"/>
            <a:r>
              <a:rPr lang="en-US" altLang="en-US" sz="2000" dirty="0"/>
              <a:t>HTML, XML, schema, SOAP, semantic web, …</a:t>
            </a:r>
          </a:p>
          <a:p>
            <a:r>
              <a:rPr lang="en-US" altLang="en-US" sz="2400" dirty="0"/>
              <a:t>OASIS (https://www.oasis-open.org/)</a:t>
            </a:r>
          </a:p>
          <a:p>
            <a:pPr lvl="1" eaLnBrk="1" hangingPunct="1"/>
            <a:r>
              <a:rPr lang="en-US" altLang="en-US" sz="2000" dirty="0"/>
              <a:t>XML schema for specific apps</a:t>
            </a:r>
          </a:p>
          <a:p>
            <a:pPr eaLnBrk="1" hangingPunct="1"/>
            <a:r>
              <a:rPr lang="en-US" altLang="en-US" sz="2400" dirty="0"/>
              <a:t>Others</a:t>
            </a:r>
          </a:p>
          <a:p>
            <a:pPr eaLnBrk="1" hangingPunct="1"/>
            <a:endParaRPr lang="en-US" altLang="en-US" sz="2400" noProof="1"/>
          </a:p>
        </p:txBody>
      </p:sp>
      <p:sp>
        <p:nvSpPr>
          <p:cNvPr id="1331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E71D4A5E-3586-46AE-9725-27EABF9E1E17}" type="slidenum">
              <a:rPr lang="en-US" altLang="en-US" sz="1400" smtClean="0">
                <a:latin typeface="Arial" pitchFamily="34" charset="0"/>
              </a:rPr>
              <a:pPr/>
              <a:t>10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5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83971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187" y="858681"/>
            <a:ext cx="59418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0075" y="160339"/>
            <a:ext cx="8420100" cy="903287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Introduction: summary</a:t>
            </a:r>
          </a:p>
        </p:txBody>
      </p:sp>
      <p:sp>
        <p:nvSpPr>
          <p:cNvPr id="8397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5812" y="1443039"/>
            <a:ext cx="4750065" cy="518953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covered a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ton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 of material!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itchFamily="34" charset="-128"/>
              </a:rPr>
              <a:t>Internet overview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itchFamily="34" charset="-128"/>
              </a:rPr>
              <a:t>what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a protocol?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itchFamily="34" charset="-128"/>
              </a:rPr>
              <a:t>network edge, core, access network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packet-switching versus circuit-switching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Internet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itchFamily="34" charset="-128"/>
              </a:rPr>
              <a:t>performance: loss, delay, throughput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itchFamily="34" charset="-128"/>
              </a:rPr>
              <a:t>layering, service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itchFamily="34" charset="-128"/>
              </a:rPr>
              <a:t>security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ea typeface="ＭＳ Ｐゴシック" pitchFamily="34" charset="-128"/>
              </a:rPr>
              <a:t>history</a:t>
            </a:r>
          </a:p>
        </p:txBody>
      </p:sp>
      <p:sp>
        <p:nvSpPr>
          <p:cNvPr id="8397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75565" y="1428750"/>
            <a:ext cx="4034631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you now have:</a:t>
            </a:r>
            <a:r>
              <a:rPr lang="en-US" altLang="en-US" sz="2400">
                <a:ea typeface="ＭＳ Ｐゴシック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pitchFamily="34" charset="-128"/>
              </a:rPr>
              <a:t>context, overview,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feel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of networking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>
                <a:ea typeface="ＭＳ Ｐゴシック" pitchFamily="34" charset="-128"/>
              </a:rPr>
              <a:t>more depth, detail </a:t>
            </a:r>
            <a:r>
              <a:rPr lang="en-US" altLang="en-US" sz="2400" i="1">
                <a:ea typeface="ＭＳ Ｐゴシック" pitchFamily="34" charset="-128"/>
              </a:rPr>
              <a:t>to follow!</a:t>
            </a:r>
            <a:endParaRPr lang="en-US" altLang="en-US" sz="2400">
              <a:ea typeface="ＭＳ Ｐゴシック" pitchFamily="34" charset="-128"/>
            </a:endParaRPr>
          </a:p>
        </p:txBody>
      </p:sp>
      <p:sp>
        <p:nvSpPr>
          <p:cNvPr id="839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F5CEE9EF-9E26-4F48-A08E-E18BF49DCF7D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2408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Introduction</a:t>
            </a:r>
          </a:p>
        </p:txBody>
      </p:sp>
      <p:sp>
        <p:nvSpPr>
          <p:cNvPr id="84995" name="Slide Number Placeholder 2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6E44469C-34AD-459E-9E2E-907A561EA577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84996" name="Rectangle 3"/>
          <p:cNvSpPr>
            <a:spLocks noChangeArrowheads="1"/>
          </p:cNvSpPr>
          <p:nvPr/>
        </p:nvSpPr>
        <p:spPr bwMode="auto">
          <a:xfrm>
            <a:off x="2328598" y="1477964"/>
            <a:ext cx="4861852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400">
                <a:solidFill>
                  <a:srgbClr val="000099"/>
                </a:solidFill>
              </a:rPr>
              <a:t>Chapter 1</a:t>
            </a:r>
            <a:br>
              <a:rPr lang="en-US" altLang="en-US" sz="4800">
                <a:solidFill>
                  <a:srgbClr val="000099"/>
                </a:solidFill>
              </a:rPr>
            </a:br>
            <a:r>
              <a:rPr lang="en-US" altLang="en-US" sz="4400">
                <a:solidFill>
                  <a:srgbClr val="000099"/>
                </a:solidFill>
              </a:rPr>
              <a:t>Additional Slides</a:t>
            </a:r>
          </a:p>
        </p:txBody>
      </p:sp>
    </p:spTree>
    <p:extLst>
      <p:ext uri="{BB962C8B-B14F-4D97-AF65-F5344CB8AC3E}">
        <p14:creationId xmlns:p14="http://schemas.microsoft.com/office/powerpoint/2010/main" val="25539451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1375834" y="798513"/>
            <a:ext cx="6113860" cy="4216400"/>
            <a:chOff x="824874" y="353539"/>
            <a:chExt cx="5643193" cy="4216279"/>
          </a:xfrm>
        </p:grpSpPr>
        <p:sp>
          <p:nvSpPr>
            <p:cNvPr id="62" name="Freeform 61"/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86019" name="Picture 12" descr="seg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15" y="5173663"/>
            <a:ext cx="4289160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6020" name="Group 48"/>
          <p:cNvGrpSpPr>
            <a:grpSpLocks/>
          </p:cNvGrpSpPr>
          <p:nvPr/>
        </p:nvGrpSpPr>
        <p:grpSpPr bwMode="auto">
          <a:xfrm>
            <a:off x="-113506" y="3981450"/>
            <a:ext cx="1692275" cy="1511300"/>
            <a:chOff x="-44" y="1473"/>
            <a:chExt cx="981" cy="1105"/>
          </a:xfrm>
        </p:grpSpPr>
        <p:pic>
          <p:nvPicPr>
            <p:cNvPr id="86053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54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86021" name="Picture 120" descr="access_point_stylized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385" y="4221163"/>
            <a:ext cx="1504817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2" name="Picture 1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94" y="4567238"/>
            <a:ext cx="1334558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11" descr="etherne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165" y="4570413"/>
            <a:ext cx="1334558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4" name="Picture 20" descr="etherne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936" y="4589463"/>
            <a:ext cx="1334558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4935803" y="1162051"/>
            <a:ext cx="2458981" cy="3171825"/>
            <a:chOff x="4556452" y="1162095"/>
            <a:chExt cx="2268792" cy="3172030"/>
          </a:xfrm>
        </p:grpSpPr>
        <p:cxnSp>
          <p:nvCxnSpPr>
            <p:cNvPr id="86040" name="Straight Connector 46"/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6041" name="Group 31"/>
            <p:cNvGrpSpPr>
              <a:grpSpLocks/>
            </p:cNvGrpSpPr>
            <p:nvPr/>
          </p:nvGrpSpPr>
          <p:grpSpPr bwMode="auto">
            <a:xfrm>
              <a:off x="4635010" y="2856756"/>
              <a:ext cx="2190234" cy="1220926"/>
              <a:chOff x="3862510" y="4375664"/>
              <a:chExt cx="2190234" cy="1220926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6049" name="TextBox 26"/>
              <p:cNvSpPr txBox="1">
                <a:spLocks noChangeArrowheads="1"/>
              </p:cNvSpPr>
              <p:nvPr/>
            </p:nvSpPr>
            <p:spPr bwMode="auto">
              <a:xfrm>
                <a:off x="3986489" y="4375664"/>
                <a:ext cx="1856820" cy="1220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ts val="22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Transport</a:t>
                </a:r>
                <a:r>
                  <a:rPr lang="en-US" altLang="en-US" sz="1400">
                    <a:latin typeface="Arial" pitchFamily="34" charset="0"/>
                  </a:rPr>
                  <a:t> (TCP/UDP)</a:t>
                </a:r>
              </a:p>
              <a:p>
                <a:pPr algn="ctr">
                  <a:lnSpc>
                    <a:spcPts val="22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Network</a:t>
                </a:r>
                <a:r>
                  <a:rPr lang="en-US" altLang="en-US" sz="1400">
                    <a:latin typeface="Arial" pitchFamily="34" charset="0"/>
                  </a:rPr>
                  <a:t> (IP)</a:t>
                </a:r>
              </a:p>
              <a:p>
                <a:pPr algn="ctr">
                  <a:lnSpc>
                    <a:spcPts val="22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Link</a:t>
                </a:r>
                <a:r>
                  <a:rPr lang="en-US" altLang="en-US" sz="1400">
                    <a:latin typeface="Arial" pitchFamily="34" charset="0"/>
                  </a:rPr>
                  <a:t> (Ethernet)</a:t>
                </a:r>
              </a:p>
              <a:p>
                <a:pPr algn="ctr">
                  <a:lnSpc>
                    <a:spcPts val="22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Physical</a:t>
                </a:r>
              </a:p>
            </p:txBody>
          </p:sp>
          <p:cxnSp>
            <p:nvCxnSpPr>
              <p:cNvPr id="86050" name="Straight Connector 28"/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051" name="Straight Connector 29"/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052" name="Straight Connector 30"/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86042" name="Group 35"/>
            <p:cNvGrpSpPr>
              <a:grpSpLocks/>
            </p:cNvGrpSpPr>
            <p:nvPr/>
          </p:nvGrpSpPr>
          <p:grpSpPr bwMode="auto">
            <a:xfrm>
              <a:off x="4844315" y="1162095"/>
              <a:ext cx="1492500" cy="1020829"/>
              <a:chOff x="4163466" y="5836665"/>
              <a:chExt cx="1492500" cy="1020829"/>
            </a:xfrm>
          </p:grpSpPr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6047" name="TextBox 34"/>
              <p:cNvSpPr txBox="1">
                <a:spLocks noChangeArrowheads="1"/>
              </p:cNvSpPr>
              <p:nvPr/>
            </p:nvSpPr>
            <p:spPr bwMode="auto">
              <a:xfrm>
                <a:off x="4163466" y="5913072"/>
                <a:ext cx="1464407" cy="892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application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(www browser, </a:t>
                </a:r>
              </a:p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email client</a:t>
                </a:r>
                <a:r>
                  <a:rPr lang="en-US" altLang="en-US" sz="2000">
                    <a:latin typeface="Arial" pitchFamily="34" charset="0"/>
                  </a:rPr>
                  <a:t>)</a:t>
                </a:r>
              </a:p>
            </p:txBody>
          </p:sp>
        </p:grpSp>
        <p:cxnSp>
          <p:nvCxnSpPr>
            <p:cNvPr id="86043" name="Straight Connector 37"/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044" name="TextBox 38"/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960180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application</a:t>
              </a:r>
            </a:p>
          </p:txBody>
        </p:sp>
        <p:sp>
          <p:nvSpPr>
            <p:cNvPr id="86045" name="TextBox 39"/>
            <p:cNvSpPr txBox="1">
              <a:spLocks noChangeArrowheads="1"/>
            </p:cNvSpPr>
            <p:nvPr/>
          </p:nvSpPr>
          <p:spPr bwMode="auto">
            <a:xfrm>
              <a:off x="6122724" y="2627171"/>
              <a:ext cx="409984" cy="307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OS</a:t>
              </a:r>
            </a:p>
          </p:txBody>
        </p:sp>
      </p:grp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1924447" y="877889"/>
            <a:ext cx="3040592" cy="3195637"/>
            <a:chOff x="1775964" y="877299"/>
            <a:chExt cx="2806675" cy="3196287"/>
          </a:xfrm>
        </p:grpSpPr>
        <p:grpSp>
          <p:nvGrpSpPr>
            <p:cNvPr id="86027" name="Group 44"/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86032" name="Group 22"/>
              <p:cNvGrpSpPr>
                <a:grpSpLocks/>
              </p:cNvGrpSpPr>
              <p:nvPr/>
            </p:nvGrpSpPr>
            <p:grpSpPr bwMode="auto">
              <a:xfrm>
                <a:off x="1780781" y="2206785"/>
                <a:ext cx="1295389" cy="1041028"/>
                <a:chOff x="3116291" y="4275642"/>
                <a:chExt cx="1295389" cy="1041028"/>
              </a:xfrm>
            </p:grpSpPr>
            <p:sp>
              <p:nvSpPr>
                <p:cNvPr id="14" name="Rectangle 13"/>
                <p:cNvSpPr>
                  <a:spLocks noChangeArrowheads="1"/>
                </p:cNvSpPr>
                <p:nvPr/>
              </p:nvSpPr>
              <p:spPr bwMode="auto">
                <a:xfrm>
                  <a:off x="3116291" y="4300464"/>
                  <a:ext cx="1295389" cy="101620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86039" name="TextBox 14"/>
                <p:cNvSpPr txBox="1">
                  <a:spLocks noChangeArrowheads="1"/>
                </p:cNvSpPr>
                <p:nvPr/>
              </p:nvSpPr>
              <p:spPr bwMode="auto">
                <a:xfrm>
                  <a:off x="3287844" y="4275642"/>
                  <a:ext cx="959130" cy="10158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packet</a:t>
                  </a:r>
                </a:p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capture</a:t>
                  </a:r>
                </a:p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(pcap)</a:t>
                  </a:r>
                </a:p>
              </p:txBody>
            </p:sp>
          </p:grpSp>
          <p:grpSp>
            <p:nvGrpSpPr>
              <p:cNvPr id="86033" name="Group 23"/>
              <p:cNvGrpSpPr>
                <a:grpSpLocks/>
              </p:cNvGrpSpPr>
              <p:nvPr/>
            </p:nvGrpSpPr>
            <p:grpSpPr bwMode="auto">
              <a:xfrm>
                <a:off x="1768081" y="863478"/>
                <a:ext cx="1301739" cy="708030"/>
                <a:chOff x="859811" y="5161570"/>
                <a:chExt cx="1301739" cy="708030"/>
              </a:xfrm>
            </p:grpSpPr>
            <p:sp>
              <p:nvSpPr>
                <p:cNvPr id="22" name="Rectangle 21"/>
                <p:cNvSpPr>
                  <a:spLocks noChangeArrowheads="1"/>
                </p:cNvSpPr>
                <p:nvPr/>
              </p:nvSpPr>
              <p:spPr bwMode="auto">
                <a:xfrm>
                  <a:off x="859811" y="5200691"/>
                  <a:ext cx="1301739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86037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984659" y="5161570"/>
                  <a:ext cx="1065666" cy="7080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packet</a:t>
                  </a:r>
                </a:p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en-US" sz="2000">
                      <a:latin typeface="Arial" pitchFamily="34" charset="0"/>
                    </a:rPr>
                    <a:t>analyzer</a:t>
                  </a:r>
                </a:p>
              </p:txBody>
            </p:sp>
          </p:grpSp>
          <p:sp>
            <p:nvSpPr>
              <p:cNvPr id="86034" name="Rectangle 42"/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pic>
            <p:nvPicPr>
              <p:cNvPr id="86035" name="Picture 4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86028" name="Straight Connector 47"/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029" name="Straight Connector 50"/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030" name="TextBox 56"/>
            <p:cNvSpPr txBox="1">
              <a:spLocks noChangeArrowheads="1"/>
            </p:cNvSpPr>
            <p:nvPr/>
          </p:nvSpPr>
          <p:spPr bwMode="auto">
            <a:xfrm>
              <a:off x="3504274" y="3242589"/>
              <a:ext cx="107836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copy of all Ethernet frames sent/received</a:t>
              </a:r>
            </a:p>
          </p:txBody>
        </p:sp>
        <p:cxnSp>
          <p:nvCxnSpPr>
            <p:cNvPr id="86031" name="Straight Connector 64"/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8294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29698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0" y="93106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7975" y="206376"/>
            <a:ext cx="9028907" cy="868363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What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a protocol?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1608" y="1371600"/>
            <a:ext cx="3879850" cy="46482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human protocols:</a:t>
            </a:r>
          </a:p>
          <a:p>
            <a:pPr eaLnBrk="1" hangingPunct="1"/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what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the time?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endParaRPr lang="en-US" altLang="ja-JP" sz="2400">
              <a:ea typeface="ＭＳ Ｐゴシック" pitchFamily="34" charset="-128"/>
            </a:endParaRPr>
          </a:p>
          <a:p>
            <a:pPr eaLnBrk="1" hangingPunct="1"/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I have a question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endParaRPr lang="en-US" altLang="ja-JP" sz="2400">
              <a:ea typeface="ＭＳ Ｐゴシック" pitchFamily="34" charset="-128"/>
            </a:endParaRP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introductions</a:t>
            </a:r>
            <a:endParaRPr lang="en-US" altLang="en-US">
              <a:ea typeface="ＭＳ Ｐゴシック" pitchFamily="34" charset="-128"/>
            </a:endParaRPr>
          </a:p>
          <a:p>
            <a:pPr lvl="1" eaLnBrk="1" hangingPunct="1"/>
            <a:endParaRPr lang="en-US" altLang="en-US" sz="2000">
              <a:ea typeface="Arial" pitchFamily="34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>
                <a:ea typeface="ＭＳ Ｐゴシック" pitchFamily="34" charset="-128"/>
              </a:rPr>
              <a:t>… specific messages sent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>
                <a:ea typeface="ＭＳ Ｐゴシック" pitchFamily="34" charset="-128"/>
              </a:rPr>
              <a:t>… specific actions taken when messages received, or other events</a:t>
            </a:r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70450" y="1371600"/>
            <a:ext cx="4127500" cy="25908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network protocols: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/>
              <a:t>machines rather than humans</a:t>
            </a:r>
          </a:p>
          <a:p>
            <a:pPr marL="231775" indent="-231775" eaLnBrk="1" hangingPunct="1">
              <a:buFont typeface="Wingdings" charset="2"/>
              <a:buChar char="§"/>
              <a:defRPr/>
            </a:pPr>
            <a:r>
              <a:rPr lang="en-US" sz="2400" dirty="0"/>
              <a:t>all communication activity in Internet governed by protocols</a:t>
            </a:r>
          </a:p>
        </p:txBody>
      </p:sp>
      <p:sp>
        <p:nvSpPr>
          <p:cNvPr id="29702" name="Rectangle 5"/>
          <p:cNvSpPr>
            <a:spLocks noChangeArrowheads="1"/>
          </p:cNvSpPr>
          <p:nvPr/>
        </p:nvSpPr>
        <p:spPr bwMode="auto">
          <a:xfrm>
            <a:off x="4705350" y="3962400"/>
            <a:ext cx="485153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protocols</a:t>
            </a:r>
            <a:r>
              <a:rPr lang="en-US" altLang="en-US" sz="2800" i="1">
                <a:latin typeface="Gill Sans MT" pitchFamily="34" charset="0"/>
              </a:rPr>
              <a:t> define </a:t>
            </a: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format</a:t>
            </a:r>
            <a:r>
              <a:rPr lang="en-US" altLang="en-US" sz="2800" i="1">
                <a:latin typeface="Gill Sans MT" pitchFamily="34" charset="0"/>
              </a:rPr>
              <a:t>, </a:t>
            </a: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order</a:t>
            </a:r>
            <a:r>
              <a:rPr lang="en-US" altLang="en-US" sz="2800" i="1">
                <a:latin typeface="Gill Sans MT" pitchFamily="34" charset="0"/>
              </a:rPr>
              <a:t> of </a:t>
            </a: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messages sent and received</a:t>
            </a:r>
            <a:r>
              <a:rPr lang="en-US" altLang="en-US" sz="2800" i="1">
                <a:latin typeface="Gill Sans MT" pitchFamily="34" charset="0"/>
              </a:rPr>
              <a:t> among network entities, and </a:t>
            </a: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actions taken</a:t>
            </a:r>
            <a:r>
              <a:rPr lang="en-US" altLang="en-US" sz="2800" i="1">
                <a:latin typeface="Gill Sans MT" pitchFamily="34" charset="0"/>
              </a:rPr>
              <a:t> on message transmission, receipt</a:t>
            </a:r>
            <a:r>
              <a:rPr lang="en-US" altLang="en-US" i="1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29703" name="Rectangle 6"/>
          <p:cNvSpPr>
            <a:spLocks noChangeArrowheads="1"/>
          </p:cNvSpPr>
          <p:nvPr/>
        </p:nvSpPr>
        <p:spPr bwMode="auto">
          <a:xfrm>
            <a:off x="4696752" y="3962400"/>
            <a:ext cx="4879048" cy="2362200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29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63233384-41A7-48FB-A9D8-4450CA4182C7}" type="slidenum">
              <a:rPr lang="en-US" altLang="en-US" sz="1200">
                <a:latin typeface="Tahoma" pitchFamily="34" charset="0"/>
              </a:rPr>
              <a:pPr/>
              <a:t>11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70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371600"/>
            <a:ext cx="8832850" cy="685800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>
                <a:ea typeface="ＭＳ Ｐゴシック" pitchFamily="34" charset="-128"/>
              </a:rPr>
              <a:t>a human protocol and a computer network protocol: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31747" name="Rectangle 8"/>
          <p:cNvSpPr>
            <a:spLocks noChangeArrowheads="1"/>
          </p:cNvSpPr>
          <p:nvPr/>
        </p:nvSpPr>
        <p:spPr bwMode="auto">
          <a:xfrm>
            <a:off x="681038" y="5862638"/>
            <a:ext cx="47879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 altLang="en-US" sz="2800">
                <a:latin typeface="Gill Sans MT" pitchFamily="34" charset="0"/>
              </a:rPr>
              <a:t> other human protocols? </a:t>
            </a:r>
          </a:p>
        </p:txBody>
      </p:sp>
      <p:sp>
        <p:nvSpPr>
          <p:cNvPr id="31748" name="Line 10"/>
          <p:cNvSpPr>
            <a:spLocks noChangeShapeType="1"/>
          </p:cNvSpPr>
          <p:nvPr/>
        </p:nvSpPr>
        <p:spPr bwMode="auto">
          <a:xfrm>
            <a:off x="1362075" y="2771776"/>
            <a:ext cx="1908969" cy="2762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1749" name="Picture 62" descr="Al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48" y="2376489"/>
            <a:ext cx="608806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3" descr="Bo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711" y="2771776"/>
            <a:ext cx="732631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Text Box 64"/>
          <p:cNvSpPr txBox="1">
            <a:spLocks noChangeArrowheads="1"/>
          </p:cNvSpPr>
          <p:nvPr/>
        </p:nvSpPr>
        <p:spPr bwMode="auto">
          <a:xfrm>
            <a:off x="1840178" y="2484438"/>
            <a:ext cx="476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31752" name="Line 66"/>
          <p:cNvSpPr>
            <a:spLocks noChangeShapeType="1"/>
          </p:cNvSpPr>
          <p:nvPr/>
        </p:nvSpPr>
        <p:spPr bwMode="auto">
          <a:xfrm flipV="1">
            <a:off x="1028436" y="3330575"/>
            <a:ext cx="2259806" cy="361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3" name="Text Box 67"/>
          <p:cNvSpPr txBox="1">
            <a:spLocks noChangeArrowheads="1"/>
          </p:cNvSpPr>
          <p:nvPr/>
        </p:nvSpPr>
        <p:spPr bwMode="auto">
          <a:xfrm>
            <a:off x="1829859" y="3108325"/>
            <a:ext cx="4764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Hi</a:t>
            </a:r>
          </a:p>
        </p:txBody>
      </p:sp>
      <p:sp>
        <p:nvSpPr>
          <p:cNvPr id="31754" name="Line 70"/>
          <p:cNvSpPr>
            <a:spLocks noChangeShapeType="1"/>
          </p:cNvSpPr>
          <p:nvPr/>
        </p:nvSpPr>
        <p:spPr bwMode="auto">
          <a:xfrm>
            <a:off x="1011238" y="3762375"/>
            <a:ext cx="2342356" cy="4381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5" name="Group 72"/>
          <p:cNvGrpSpPr>
            <a:grpSpLocks/>
          </p:cNvGrpSpPr>
          <p:nvPr/>
        </p:nvGrpSpPr>
        <p:grpSpPr bwMode="auto">
          <a:xfrm>
            <a:off x="1632083" y="3694113"/>
            <a:ext cx="1023275" cy="708025"/>
            <a:chOff x="783" y="2747"/>
            <a:chExt cx="595" cy="446"/>
          </a:xfrm>
        </p:grpSpPr>
        <p:sp>
          <p:nvSpPr>
            <p:cNvPr id="31816" name="Rectangle 71"/>
            <p:cNvSpPr>
              <a:spLocks noChangeArrowheads="1"/>
            </p:cNvSpPr>
            <p:nvPr/>
          </p:nvSpPr>
          <p:spPr bwMode="auto">
            <a:xfrm>
              <a:off x="786" y="2790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7" name="Text Box 69"/>
            <p:cNvSpPr txBox="1">
              <a:spLocks noChangeArrowheads="1"/>
            </p:cNvSpPr>
            <p:nvPr/>
          </p:nvSpPr>
          <p:spPr bwMode="auto">
            <a:xfrm>
              <a:off x="783" y="2747"/>
              <a:ext cx="595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Got the</a:t>
              </a:r>
            </a:p>
            <a:p>
              <a:pPr algn="ctr"/>
              <a:r>
                <a:rPr lang="en-US" altLang="en-US" sz="2000">
                  <a:solidFill>
                    <a:srgbClr val="CC0000"/>
                  </a:solidFill>
                </a:rPr>
                <a:t>time?</a:t>
              </a:r>
            </a:p>
          </p:txBody>
        </p:sp>
      </p:grpSp>
      <p:sp>
        <p:nvSpPr>
          <p:cNvPr id="31756" name="Line 73"/>
          <p:cNvSpPr>
            <a:spLocks noChangeShapeType="1"/>
          </p:cNvSpPr>
          <p:nvPr/>
        </p:nvSpPr>
        <p:spPr bwMode="auto">
          <a:xfrm flipV="1">
            <a:off x="1186657" y="4333876"/>
            <a:ext cx="2115344" cy="33337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57" name="Group 76"/>
          <p:cNvGrpSpPr>
            <a:grpSpLocks/>
          </p:cNvGrpSpPr>
          <p:nvPr/>
        </p:nvGrpSpPr>
        <p:grpSpPr bwMode="auto">
          <a:xfrm>
            <a:off x="1695715" y="4338643"/>
            <a:ext cx="863335" cy="461963"/>
            <a:chOff x="1046" y="2771"/>
            <a:chExt cx="502" cy="291"/>
          </a:xfrm>
        </p:grpSpPr>
        <p:sp>
          <p:nvSpPr>
            <p:cNvPr id="31814" name="Rectangle 75"/>
            <p:cNvSpPr>
              <a:spLocks noChangeArrowheads="1"/>
            </p:cNvSpPr>
            <p:nvPr/>
          </p:nvSpPr>
          <p:spPr bwMode="auto">
            <a:xfrm>
              <a:off x="1104" y="2820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5" name="Text Box 74"/>
            <p:cNvSpPr txBox="1">
              <a:spLocks noChangeArrowheads="1"/>
            </p:cNvSpPr>
            <p:nvPr/>
          </p:nvSpPr>
          <p:spPr bwMode="auto">
            <a:xfrm>
              <a:off x="1046" y="2771"/>
              <a:ext cx="45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>
                  <a:solidFill>
                    <a:srgbClr val="CC0000"/>
                  </a:solidFill>
                </a:rPr>
                <a:t>2:00</a:t>
              </a:r>
            </a:p>
          </p:txBody>
        </p:sp>
      </p:grpSp>
      <p:sp>
        <p:nvSpPr>
          <p:cNvPr id="31758" name="Line 85"/>
          <p:cNvSpPr>
            <a:spLocks noChangeShapeType="1"/>
          </p:cNvSpPr>
          <p:nvPr/>
        </p:nvSpPr>
        <p:spPr bwMode="auto">
          <a:xfrm flipV="1">
            <a:off x="5596202" y="4525964"/>
            <a:ext cx="2538413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Line 89"/>
          <p:cNvSpPr>
            <a:spLocks noChangeShapeType="1"/>
          </p:cNvSpPr>
          <p:nvPr/>
        </p:nvSpPr>
        <p:spPr bwMode="auto">
          <a:xfrm>
            <a:off x="5611681" y="2811463"/>
            <a:ext cx="2357834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Line 90"/>
          <p:cNvSpPr>
            <a:spLocks noChangeShapeType="1"/>
          </p:cNvSpPr>
          <p:nvPr/>
        </p:nvSpPr>
        <p:spPr bwMode="auto">
          <a:xfrm flipV="1">
            <a:off x="5544608" y="3317875"/>
            <a:ext cx="2400829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1" name="Rectangle 92"/>
          <p:cNvSpPr>
            <a:spLocks noChangeArrowheads="1"/>
          </p:cNvSpPr>
          <p:nvPr/>
        </p:nvSpPr>
        <p:spPr bwMode="auto">
          <a:xfrm>
            <a:off x="6015832" y="3340100"/>
            <a:ext cx="1558131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31762" name="Text Box 91"/>
          <p:cNvSpPr txBox="1">
            <a:spLocks noChangeArrowheads="1"/>
          </p:cNvSpPr>
          <p:nvPr/>
        </p:nvSpPr>
        <p:spPr bwMode="auto">
          <a:xfrm>
            <a:off x="5887350" y="3341688"/>
            <a:ext cx="1821974" cy="56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response</a:t>
            </a:r>
          </a:p>
        </p:txBody>
      </p:sp>
      <p:sp>
        <p:nvSpPr>
          <p:cNvPr id="31763" name="Line 94"/>
          <p:cNvSpPr>
            <a:spLocks noChangeShapeType="1"/>
          </p:cNvSpPr>
          <p:nvPr/>
        </p:nvSpPr>
        <p:spPr bwMode="auto">
          <a:xfrm>
            <a:off x="5596202" y="3963988"/>
            <a:ext cx="2600325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4" name="Group 97"/>
          <p:cNvGrpSpPr>
            <a:grpSpLocks/>
          </p:cNvGrpSpPr>
          <p:nvPr/>
        </p:nvGrpSpPr>
        <p:grpSpPr bwMode="auto">
          <a:xfrm>
            <a:off x="5826655" y="4029076"/>
            <a:ext cx="4110302" cy="366713"/>
            <a:chOff x="3212" y="2597"/>
            <a:chExt cx="2390" cy="231"/>
          </a:xfrm>
        </p:grpSpPr>
        <p:sp>
          <p:nvSpPr>
            <p:cNvPr id="31812" name="Rectangle 96"/>
            <p:cNvSpPr>
              <a:spLocks noChangeArrowheads="1"/>
            </p:cNvSpPr>
            <p:nvPr/>
          </p:nvSpPr>
          <p:spPr bwMode="auto">
            <a:xfrm>
              <a:off x="3252" y="2628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CC0000"/>
                </a:solidFill>
              </a:endParaRPr>
            </a:p>
          </p:txBody>
        </p:sp>
        <p:sp>
          <p:nvSpPr>
            <p:cNvPr id="31813" name="Text Box 95"/>
            <p:cNvSpPr txBox="1">
              <a:spLocks noChangeArrowheads="1"/>
            </p:cNvSpPr>
            <p:nvPr/>
          </p:nvSpPr>
          <p:spPr bwMode="auto">
            <a:xfrm>
              <a:off x="3212" y="2597"/>
              <a:ext cx="239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Get</a:t>
              </a:r>
              <a:r>
                <a:rPr lang="en-US" altLang="en-US" sz="1400">
                  <a:solidFill>
                    <a:srgbClr val="CC0000"/>
                  </a:solidFill>
                </a:rPr>
                <a:t> http://www.awl.com/kurose-ross</a:t>
              </a:r>
              <a:endParaRPr lang="en-US" altLang="en-US">
                <a:solidFill>
                  <a:srgbClr val="CC0000"/>
                </a:solidFill>
              </a:endParaRPr>
            </a:p>
          </p:txBody>
        </p:sp>
      </p:grpSp>
      <p:sp>
        <p:nvSpPr>
          <p:cNvPr id="31765" name="Rectangle 99"/>
          <p:cNvSpPr>
            <a:spLocks noChangeArrowheads="1"/>
          </p:cNvSpPr>
          <p:nvPr/>
        </p:nvSpPr>
        <p:spPr bwMode="auto">
          <a:xfrm>
            <a:off x="6428582" y="4624389"/>
            <a:ext cx="995760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31766" name="Text Box 100"/>
          <p:cNvSpPr txBox="1">
            <a:spLocks noChangeArrowheads="1"/>
          </p:cNvSpPr>
          <p:nvPr/>
        </p:nvSpPr>
        <p:spPr bwMode="auto">
          <a:xfrm>
            <a:off x="6392467" y="4510088"/>
            <a:ext cx="9380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&lt;file&gt;</a:t>
            </a:r>
          </a:p>
        </p:txBody>
      </p:sp>
      <p:sp>
        <p:nvSpPr>
          <p:cNvPr id="31767" name="Line 101"/>
          <p:cNvSpPr>
            <a:spLocks noChangeShapeType="1"/>
          </p:cNvSpPr>
          <p:nvPr/>
        </p:nvSpPr>
        <p:spPr bwMode="auto">
          <a:xfrm>
            <a:off x="4395788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1768" name="Group 105"/>
          <p:cNvGrpSpPr>
            <a:grpSpLocks/>
          </p:cNvGrpSpPr>
          <p:nvPr/>
        </p:nvGrpSpPr>
        <p:grpSpPr bwMode="auto">
          <a:xfrm>
            <a:off x="4046671" y="4972051"/>
            <a:ext cx="780785" cy="400050"/>
            <a:chOff x="2198" y="3221"/>
            <a:chExt cx="454" cy="252"/>
          </a:xfrm>
        </p:grpSpPr>
        <p:sp>
          <p:nvSpPr>
            <p:cNvPr id="31810" name="Rectangle 104"/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1811" name="Text Box 102"/>
            <p:cNvSpPr txBox="1">
              <a:spLocks noChangeArrowheads="1"/>
            </p:cNvSpPr>
            <p:nvPr/>
          </p:nvSpPr>
          <p:spPr bwMode="auto">
            <a:xfrm>
              <a:off x="2198" y="3221"/>
              <a:ext cx="38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bg2"/>
                  </a:solidFill>
                </a:rPr>
                <a:t>time</a:t>
              </a:r>
            </a:p>
          </p:txBody>
        </p:sp>
      </p:grpSp>
      <p:sp>
        <p:nvSpPr>
          <p:cNvPr id="31769" name="Rectangle 52"/>
          <p:cNvSpPr>
            <a:spLocks noChangeArrowheads="1"/>
          </p:cNvSpPr>
          <p:nvPr/>
        </p:nvSpPr>
        <p:spPr bwMode="auto">
          <a:xfrm>
            <a:off x="5921243" y="2751139"/>
            <a:ext cx="1479021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70" name="Text Box 91"/>
          <p:cNvSpPr txBox="1">
            <a:spLocks noChangeArrowheads="1"/>
          </p:cNvSpPr>
          <p:nvPr/>
        </p:nvSpPr>
        <p:spPr bwMode="auto">
          <a:xfrm>
            <a:off x="5935504" y="2682875"/>
            <a:ext cx="1821974" cy="563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request</a:t>
            </a:r>
          </a:p>
        </p:txBody>
      </p:sp>
      <p:pic>
        <p:nvPicPr>
          <p:cNvPr id="31771" name="Picture 53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940" y="879475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72" name="Rectangle 2"/>
          <p:cNvSpPr>
            <a:spLocks noChangeArrowheads="1"/>
          </p:cNvSpPr>
          <p:nvPr/>
        </p:nvSpPr>
        <p:spPr bwMode="auto">
          <a:xfrm>
            <a:off x="527976" y="206376"/>
            <a:ext cx="8778584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>
                <a:solidFill>
                  <a:srgbClr val="000099"/>
                </a:solidFill>
                <a:latin typeface="Gill Sans MT" pitchFamily="34" charset="0"/>
              </a:rPr>
              <a:t>What</a:t>
            </a:r>
            <a:r>
              <a:rPr lang="ja-JP" altLang="en-US" sz="4400" dirty="0">
                <a:solidFill>
                  <a:srgbClr val="000099"/>
                </a:solidFill>
                <a:latin typeface="Gill Sans MT" pitchFamily="34" charset="0"/>
              </a:rPr>
              <a:t>’</a:t>
            </a:r>
            <a:r>
              <a:rPr lang="en-US" altLang="ja-JP" sz="4400" dirty="0">
                <a:solidFill>
                  <a:srgbClr val="000099"/>
                </a:solidFill>
                <a:latin typeface="Gill Sans MT" pitchFamily="34" charset="0"/>
              </a:rPr>
              <a:t>s a protocol?</a:t>
            </a:r>
            <a:endParaRPr lang="en-US" altLang="en-US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grpSp>
        <p:nvGrpSpPr>
          <p:cNvPr id="31773" name="Group 57"/>
          <p:cNvGrpSpPr>
            <a:grpSpLocks/>
          </p:cNvGrpSpPr>
          <p:nvPr/>
        </p:nvGrpSpPr>
        <p:grpSpPr bwMode="auto">
          <a:xfrm>
            <a:off x="8029708" y="2782888"/>
            <a:ext cx="467783" cy="755650"/>
            <a:chOff x="4140" y="429"/>
            <a:chExt cx="1425" cy="2396"/>
          </a:xfrm>
        </p:grpSpPr>
        <p:sp>
          <p:nvSpPr>
            <p:cNvPr id="31778" name="Freeform 5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79" name="Rectangle 59"/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80" name="Freeform 6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1" name="Freeform 6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82" name="Rectangle 62"/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3" name="Group 6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31808" name="AutoShape 64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9" name="AutoShape 65"/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4" name="Rectangle 66"/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5" name="Group 6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31806" name="AutoShape 68"/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7" name="AutoShape 69"/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6" name="Rectangle 70"/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87" name="Rectangle 71"/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31788" name="Group 7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31804" name="AutoShape 7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5" name="AutoShape 74"/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89" name="Freeform 7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1790" name="Group 7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1802" name="AutoShape 77"/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1803" name="AutoShape 7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31791" name="Rectangle 79"/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2" name="Freeform 8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3" name="Freeform 8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4" name="Oval 82"/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5" name="Freeform 8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96" name="AutoShape 84"/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7" name="AutoShape 85"/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8" name="Oval 86"/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799" name="Oval 87"/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31800" name="Oval 88"/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801" name="Rectangle 89"/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1774" name="Group 90"/>
          <p:cNvGrpSpPr>
            <a:grpSpLocks/>
          </p:cNvGrpSpPr>
          <p:nvPr/>
        </p:nvGrpSpPr>
        <p:grpSpPr bwMode="auto">
          <a:xfrm>
            <a:off x="4631400" y="2339976"/>
            <a:ext cx="968242" cy="828675"/>
            <a:chOff x="-44" y="1473"/>
            <a:chExt cx="981" cy="1105"/>
          </a:xfrm>
        </p:grpSpPr>
        <p:pic>
          <p:nvPicPr>
            <p:cNvPr id="3177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7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17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C554FFE-021F-4C1E-9085-ED82AF356480}" type="slidenum">
              <a:rPr lang="en-US" altLang="en-US" sz="1200">
                <a:latin typeface="Tahoma" pitchFamily="34" charset="0"/>
              </a:rPr>
              <a:pPr/>
              <a:t>12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57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431" y="106695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</a:t>
            </a: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solidFill>
                  <a:srgbClr val="CC0000"/>
                </a:solidFill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Internet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7F29FB4-E031-4114-B835-CE1793CF8858}" type="slidenum">
              <a:rPr lang="en-US" altLang="en-US" sz="1200">
                <a:latin typeface="Tahoma" pitchFamily="34" charset="0"/>
              </a:rPr>
              <a:pPr/>
              <a:t>13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04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7850" y="201614"/>
            <a:ext cx="8420100" cy="892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A closer look at network structure: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2306" y="1381125"/>
            <a:ext cx="4554008" cy="1047750"/>
          </a:xfrm>
        </p:spPr>
        <p:txBody>
          <a:bodyPr>
            <a:normAutofit fontScale="70000" lnSpcReduction="20000"/>
          </a:bodyPr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</a:rPr>
              <a:t>network edge: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hosts: clients and servers</a:t>
            </a:r>
          </a:p>
          <a:p>
            <a:pPr marL="682625" lvl="1" indent="-225425" eaLnBrk="1" hangingPunct="1">
              <a:buSzPct val="100000"/>
              <a:buFont typeface="Arial"/>
              <a:buChar char="•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servers often in data centers</a:t>
            </a:r>
          </a:p>
          <a:p>
            <a:pPr lvl="1" eaLnBrk="1" hangingPunct="1">
              <a:buSzPct val="75000"/>
              <a:buFont typeface="Arial"/>
              <a:buChar char="•"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54025" y="3068638"/>
            <a:ext cx="4363112" cy="141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5288" indent="-3952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access networks, physical media:</a:t>
            </a:r>
            <a:r>
              <a:rPr lang="en-US" altLang="en-US" sz="2800">
                <a:latin typeface="Gill Sans MT" pitchFamily="34" charset="0"/>
              </a:rPr>
              <a:t> wired, wireless communication links</a:t>
            </a:r>
            <a:r>
              <a:rPr lang="en-US" altLang="en-US" sz="2800">
                <a:solidFill>
                  <a:srgbClr val="FF0000"/>
                </a:solidFill>
                <a:latin typeface="Gill Sans MT" pitchFamily="34" charset="0"/>
              </a:rPr>
              <a:t> </a:t>
            </a:r>
            <a:endParaRPr lang="en-US" altLang="en-US">
              <a:latin typeface="Gill Sans MT" pitchFamily="34" charset="0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84981" y="4784726"/>
            <a:ext cx="412750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95288" indent="-395288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core: 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interconnected routers</a:t>
            </a:r>
          </a:p>
          <a:p>
            <a:pPr marL="628650" lvl="1" indent="-177800">
              <a:lnSpc>
                <a:spcPct val="85000"/>
              </a:lnSpc>
              <a:spcBef>
                <a:spcPct val="15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Char char="q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5846" name="Picture 54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02" y="877889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A4E2485-619E-4F08-8480-F4A4D83C6585}" type="slidenum">
              <a:rPr lang="en-US" altLang="en-US" sz="1200">
                <a:latin typeface="Tahoma" pitchFamily="34" charset="0"/>
              </a:rPr>
              <a:pPr/>
              <a:t>14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35848" name="Group 621"/>
          <p:cNvGrpSpPr>
            <a:grpSpLocks/>
          </p:cNvGrpSpPr>
          <p:nvPr/>
        </p:nvGrpSpPr>
        <p:grpSpPr bwMode="auto">
          <a:xfrm>
            <a:off x="5635759" y="1384300"/>
            <a:ext cx="3847173" cy="4747137"/>
            <a:chOff x="5202238" y="1384300"/>
            <a:chExt cx="3551237" cy="4747137"/>
          </a:xfrm>
        </p:grpSpPr>
        <p:sp>
          <p:nvSpPr>
            <p:cNvPr id="35849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0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1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52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6459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460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5853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4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8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59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0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1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2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3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864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5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6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867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68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69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0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1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2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3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4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5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6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7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8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79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0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1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2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3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4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5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86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5887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5888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35889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6457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8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0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91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92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644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5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5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52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55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56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53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4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3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644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4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4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44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47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48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45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6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4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643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3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3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36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9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40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37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8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895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896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642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2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2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28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31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32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29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0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7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641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1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1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20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23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24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21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2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8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640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1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1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12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15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16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13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4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899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640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0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40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404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6407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408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405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6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00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6385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6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7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8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89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0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1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2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3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4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5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6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7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8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399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400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5901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02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903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638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4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638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5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637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8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5906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637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37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5907" name="Picture 933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09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10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6345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6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47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8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9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0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75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6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1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2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73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4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3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54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55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71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2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6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357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69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70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58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59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0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1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2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3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4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5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6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367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68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5911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6313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4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15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6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7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18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6343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4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19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20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6341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2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1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22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6323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6339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40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4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325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6337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6338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6326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27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8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9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0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1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2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3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4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6335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6336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5912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13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4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15" name="Picture 1008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16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7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8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19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0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1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22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36307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8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9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0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1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2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23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4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5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6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7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28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5929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0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31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32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3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4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5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6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37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38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6301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2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3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4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5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6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39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0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1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2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3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44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45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6279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0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6281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282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3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4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5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6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7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6288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6295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6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7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8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99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300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89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0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1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2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3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4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5946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7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35948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49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5950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951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2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3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4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5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6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57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6273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4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5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6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7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8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5958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59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0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1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2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63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64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626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6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6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68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71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72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69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0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5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625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5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5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60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263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64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61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2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6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624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5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5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52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55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56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53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4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7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624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4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4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44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47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48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45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6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8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6233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34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235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236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6239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240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237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8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69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6231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232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5970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1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2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973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5974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87" name="Oval 138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88" name="Rectangle 1387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9" name="Oval 138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90" name="Freeform 1389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1" name="Freeform 139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2" name="Freeform 139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93" name="Freeform 139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94" name="Straight Connector 1393"/>
              <p:cNvCxnSpPr>
                <a:cxnSpLocks noChangeShapeType="1"/>
                <a:endCxn id="13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5" name="Straight Connector 139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5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229" name="Oval 12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79" name="Rectangle 1378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0" name="Oval 137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81" name="Freeform 1380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82" name="Freeform 138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3" name="Freeform 138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84" name="Freeform 138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85" name="Straight Connector 1384"/>
              <p:cNvCxnSpPr>
                <a:cxnSpLocks noChangeShapeType="1"/>
                <a:endCxn id="13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6" name="Straight Connector 138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6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194" name="Oval 119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5" name="Rectangle 1194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6" name="Oval 119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7" name="Freeform 1196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4" name="Freeform 12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5" name="Freeform 12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6" name="Freeform 12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27" name="Straight Connector 1226"/>
              <p:cNvCxnSpPr>
                <a:cxnSpLocks noChangeShapeType="1"/>
                <a:endCxn id="119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8" name="Straight Connector 12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7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185" name="Oval 118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6" name="Rectangle 1185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7" name="Oval 118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8" name="Freeform 1187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9" name="Freeform 118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0" name="Freeform 118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1" name="Freeform 119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2" name="Straight Connector 1191"/>
              <p:cNvCxnSpPr>
                <a:cxnSpLocks noChangeShapeType="1"/>
                <a:endCxn id="118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3" name="Straight Connector 119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8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122" name="Oval 11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23" name="Rectangle 1122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4" name="Oval 11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25" name="Freeform 1124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0" name="Freeform 117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1" name="Freeform 118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2" name="Freeform 118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3" name="Straight Connector 1182"/>
              <p:cNvCxnSpPr>
                <a:cxnSpLocks noChangeShapeType="1"/>
                <a:endCxn id="11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4" name="Straight Connector 118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79" name="Group 752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057" name="Oval 10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58" name="Rectangle 1057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59" name="Oval 10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66" name="Freeform 1065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17" name="Freeform 111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8" name="Freeform 111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19" name="Freeform 111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20" name="Straight Connector 1119"/>
              <p:cNvCxnSpPr>
                <a:cxnSpLocks noChangeShapeType="1"/>
                <a:endCxn id="10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21" name="Straight Connector 112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0" name="Group 753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991" name="Oval 9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93" name="Rectangle 992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4" name="Oval 99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96" name="Freeform 995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98" name="Freeform 99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99" name="Freeform 99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00" name="Freeform 99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29" name="Straight Connector 1028"/>
              <p:cNvCxnSpPr>
                <a:cxnSpLocks noChangeShapeType="1"/>
                <a:endCxn id="99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48" name="Straight Connector 104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1" name="Group 754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933" name="Oval 93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4" name="Rectangle 933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5" name="Oval 93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36" name="Freeform 935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37" name="Freeform 93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8" name="Freeform 93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56" name="Freeform 95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7" name="Straight Connector 956"/>
              <p:cNvCxnSpPr>
                <a:cxnSpLocks noChangeShapeType="1"/>
                <a:endCxn id="9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84" name="Straight Connector 98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2" name="Group 755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924" name="Oval 92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5" name="Rectangle 924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6" name="Oval 92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27" name="Freeform 926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8" name="Freeform 92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9" name="Freeform 92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0" name="Freeform 92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31" name="Straight Connector 930"/>
              <p:cNvCxnSpPr>
                <a:cxnSpLocks noChangeShapeType="1"/>
                <a:endCxn id="9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32" name="Straight Connector 93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3" name="Group 756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915" name="Oval 91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6" name="Rectangle 915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7" name="Oval 91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8" name="Freeform 917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9" name="Freeform 91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0" name="Freeform 91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21" name="Freeform 92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22" name="Straight Connector 921"/>
              <p:cNvCxnSpPr>
                <a:cxnSpLocks noChangeShapeType="1"/>
                <a:endCxn id="9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23" name="Straight Connector 92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5984" name="Group 757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906" name="Oval 90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7" name="Rectangle 906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8" name="Oval 90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09" name="Freeform 908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10" name="Freeform 90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1" name="Freeform 91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12" name="Freeform 91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13" name="Straight Connector 912"/>
              <p:cNvCxnSpPr>
                <a:cxnSpLocks noChangeShapeType="1"/>
                <a:endCxn id="9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14" name="Straight Connector 91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5985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6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7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8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89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0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1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2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3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4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5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96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997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361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127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30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31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28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9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98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3611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1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1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119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22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23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20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1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5999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3610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0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1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111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14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15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12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3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000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001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3610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0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10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103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106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107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104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5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002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3609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09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09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095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8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99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096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7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003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3608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08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608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6087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6090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6091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6088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9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004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4429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36005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0316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36006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003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36007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33364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36008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06248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36009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6010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849" name="Oval 84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0" name="Rectangle 849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1" name="Oval 85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2" name="Freeform 851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3" name="Freeform 85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4" name="Freeform 85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5" name="Freeform 85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56" name="Straight Connector 855"/>
              <p:cNvCxnSpPr>
                <a:cxnSpLocks noChangeShapeType="1"/>
                <a:endCxn id="8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7" name="Straight Connector 85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1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840" name="Oval 83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1" name="Rectangle 840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2" name="Oval 84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3" name="Freeform 842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4" name="Freeform 84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5" name="Freeform 84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6" name="Freeform 84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47" name="Straight Connector 846"/>
              <p:cNvCxnSpPr>
                <a:cxnSpLocks noChangeShapeType="1"/>
                <a:endCxn id="8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8" name="Straight Connector 84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2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2" name="Rectangle 831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Oval 83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4" name="Freeform 833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6" name="Freeform 83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7" name="Freeform 83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8" name="Straight Connector 837"/>
              <p:cNvCxnSpPr>
                <a:cxnSpLocks noChangeShapeType="1"/>
                <a:endCxn id="8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9" name="Straight Connector 83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3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3" name="Rectangle 822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Oval 82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5" name="Freeform 824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7" name="Freeform 82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8" name="Freeform 82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9" name="Straight Connector 828"/>
              <p:cNvCxnSpPr>
                <a:cxnSpLocks noChangeShapeType="1"/>
                <a:endCxn id="8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4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4" name="Rectangle 813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Oval 8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6" name="Freeform 815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8" name="Freeform 8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9" name="Freeform 8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0" name="Straight Connector 819"/>
              <p:cNvCxnSpPr>
                <a:cxnSpLocks noChangeShapeType="1"/>
                <a:endCxn id="8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" name="Straight Connector 8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5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5" name="Rectangle 804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Oval 80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7" name="Freeform 806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9" name="Freeform 80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0" name="Freeform 80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1" name="Straight Connector 810"/>
              <p:cNvCxnSpPr>
                <a:cxnSpLocks noChangeShapeType="1"/>
                <a:endCxn id="8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2" name="Straight Connector 81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6016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6" name="Rectangle 795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Oval 79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8" name="Freeform 797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0" name="Freeform 79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1" name="Freeform 80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2" name="Straight Connector 801"/>
              <p:cNvCxnSpPr>
                <a:cxnSpLocks noChangeShapeType="1"/>
                <a:endCxn id="7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3" name="Straight Connector 80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36017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8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19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20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176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0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0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0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692" y="274638"/>
            <a:ext cx="8124296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tx2">
                    <a:satMod val="130000"/>
                  </a:schemeClr>
                </a:solidFill>
              </a:rPr>
              <a:t>Network edge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330200" y="1371600"/>
            <a:ext cx="4870450" cy="4648200"/>
          </a:xfrm>
        </p:spPr>
        <p:txBody>
          <a:bodyPr>
            <a:normAutofit/>
          </a:bodyPr>
          <a:lstStyle/>
          <a:p>
            <a:pPr marL="365760" indent="-283464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0000"/>
                </a:solidFill>
              </a:rPr>
              <a:t>End systems, hosts:</a:t>
            </a:r>
            <a:endParaRPr lang="en-US" altLang="en-US" sz="2400" dirty="0"/>
          </a:p>
          <a:p>
            <a:pPr marL="640080" lvl="1" indent="-237744">
              <a:buFont typeface="Verdana"/>
              <a:buChar char="◦"/>
              <a:defRPr/>
            </a:pPr>
            <a:r>
              <a:rPr lang="en-US" altLang="en-US" sz="2000" dirty="0"/>
              <a:t>Running applications at “edge of network”</a:t>
            </a:r>
          </a:p>
          <a:p>
            <a:pPr marL="1040130" lvl="2" indent="-237744">
              <a:buFont typeface="Verdana"/>
              <a:buChar char="◦"/>
              <a:defRPr/>
            </a:pPr>
            <a:r>
              <a:rPr lang="en-US" altLang="en-US" sz="1600" dirty="0"/>
              <a:t>Web, email</a:t>
            </a:r>
          </a:p>
          <a:p>
            <a:pPr marL="365760" indent="-283464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0000"/>
                </a:solidFill>
              </a:rPr>
              <a:t>Client/server architecture</a:t>
            </a:r>
            <a:endParaRPr lang="en-US" altLang="en-US" sz="2400" dirty="0"/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altLang="en-US" sz="2000" dirty="0" err="1"/>
              <a:t>Eg</a:t>
            </a:r>
            <a:r>
              <a:rPr lang="en-US" altLang="en-US" sz="2000" dirty="0"/>
              <a:t>: Web browser/server, email client/server</a:t>
            </a:r>
          </a:p>
          <a:p>
            <a:pPr marL="365760" indent="-283464"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rgbClr val="FF0000"/>
                </a:solidFill>
              </a:rPr>
              <a:t>Peer-peer architecture:</a:t>
            </a:r>
            <a:endParaRPr lang="en-US" altLang="en-US" sz="2400" dirty="0"/>
          </a:p>
          <a:p>
            <a:pPr marL="640080" lvl="1" indent="-237744" eaLnBrk="1" fontAlgn="auto" hangingPunct="1">
              <a:spcAft>
                <a:spcPts val="0"/>
              </a:spcAft>
              <a:buFont typeface="Verdana"/>
              <a:buChar char="◦"/>
              <a:defRPr/>
            </a:pPr>
            <a:r>
              <a:rPr lang="en-US" altLang="en-US" sz="2000" dirty="0" err="1"/>
              <a:t>E.g</a:t>
            </a:r>
            <a:r>
              <a:rPr lang="vi-VN" altLang="en-US" sz="2000" dirty="0"/>
              <a:t>:</a:t>
            </a:r>
            <a:r>
              <a:rPr lang="en-US" altLang="en-US" sz="2000" dirty="0"/>
              <a:t> Gnutella, </a:t>
            </a:r>
            <a:r>
              <a:rPr lang="en-US" altLang="en-US" sz="2000" dirty="0" err="1"/>
              <a:t>KaZaA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BitTorrent</a:t>
            </a:r>
            <a:endParaRPr lang="en-US" altLang="en-US" sz="2000" dirty="0"/>
          </a:p>
        </p:txBody>
      </p:sp>
      <p:sp>
        <p:nvSpPr>
          <p:cNvPr id="18436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46F8A354-E30F-46F9-A4C2-37784F94270F}" type="slidenum">
              <a:rPr lang="en-US" altLang="en-US" sz="1400" smtClean="0">
                <a:latin typeface="Arial" pitchFamily="34" charset="0"/>
              </a:rPr>
              <a:pPr/>
              <a:t>15</a:t>
            </a:fld>
            <a:endParaRPr lang="en-US" altLang="en-US" sz="1400">
              <a:latin typeface="Arial" pitchFamily="34" charset="0"/>
            </a:endParaRPr>
          </a:p>
        </p:txBody>
      </p:sp>
      <p:sp>
        <p:nvSpPr>
          <p:cNvPr id="18437" name="Freeform 12"/>
          <p:cNvSpPr>
            <a:spLocks/>
          </p:cNvSpPr>
          <p:nvPr/>
        </p:nvSpPr>
        <p:spPr bwMode="auto">
          <a:xfrm>
            <a:off x="7333191" y="2200276"/>
            <a:ext cx="1948525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Freeform 13"/>
          <p:cNvSpPr>
            <a:spLocks/>
          </p:cNvSpPr>
          <p:nvPr/>
        </p:nvSpPr>
        <p:spPr bwMode="auto">
          <a:xfrm>
            <a:off x="5296958" y="2057400"/>
            <a:ext cx="2022475" cy="15890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Freeform 14"/>
          <p:cNvSpPr>
            <a:spLocks/>
          </p:cNvSpPr>
          <p:nvPr/>
        </p:nvSpPr>
        <p:spPr bwMode="auto">
          <a:xfrm>
            <a:off x="5695950" y="3508376"/>
            <a:ext cx="3222890" cy="221932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40" name="Group 233"/>
          <p:cNvGrpSpPr>
            <a:grpSpLocks/>
          </p:cNvGrpSpPr>
          <p:nvPr/>
        </p:nvGrpSpPr>
        <p:grpSpPr bwMode="auto">
          <a:xfrm>
            <a:off x="4676115" y="1785938"/>
            <a:ext cx="1191815" cy="874712"/>
            <a:chOff x="3541" y="495"/>
            <a:chExt cx="693" cy="551"/>
          </a:xfrm>
        </p:grpSpPr>
        <p:sp>
          <p:nvSpPr>
            <p:cNvPr id="18659" name="Freeform 232"/>
            <p:cNvSpPr>
              <a:spLocks/>
            </p:cNvSpPr>
            <p:nvPr/>
          </p:nvSpPr>
          <p:spPr bwMode="auto">
            <a:xfrm>
              <a:off x="3541" y="495"/>
              <a:ext cx="693" cy="551"/>
            </a:xfrm>
            <a:custGeom>
              <a:avLst/>
              <a:gdLst>
                <a:gd name="T0" fmla="*/ 77 w 693"/>
                <a:gd name="T1" fmla="*/ 63 h 551"/>
                <a:gd name="T2" fmla="*/ 35 w 693"/>
                <a:gd name="T3" fmla="*/ 255 h 551"/>
                <a:gd name="T4" fmla="*/ 35 w 693"/>
                <a:gd name="T5" fmla="*/ 447 h 551"/>
                <a:gd name="T6" fmla="*/ 245 w 693"/>
                <a:gd name="T7" fmla="*/ 513 h 551"/>
                <a:gd name="T8" fmla="*/ 431 w 693"/>
                <a:gd name="T9" fmla="*/ 543 h 551"/>
                <a:gd name="T10" fmla="*/ 647 w 693"/>
                <a:gd name="T11" fmla="*/ 465 h 551"/>
                <a:gd name="T12" fmla="*/ 689 w 693"/>
                <a:gd name="T13" fmla="*/ 303 h 551"/>
                <a:gd name="T14" fmla="*/ 671 w 693"/>
                <a:gd name="T15" fmla="*/ 105 h 551"/>
                <a:gd name="T16" fmla="*/ 617 w 693"/>
                <a:gd name="T17" fmla="*/ 39 h 551"/>
                <a:gd name="T18" fmla="*/ 311 w 693"/>
                <a:gd name="T19" fmla="*/ 3 h 551"/>
                <a:gd name="T20" fmla="*/ 77 w 693"/>
                <a:gd name="T21" fmla="*/ 63 h 55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3" h="551">
                  <a:moveTo>
                    <a:pt x="77" y="63"/>
                  </a:moveTo>
                  <a:cubicBezTo>
                    <a:pt x="31" y="105"/>
                    <a:pt x="42" y="191"/>
                    <a:pt x="35" y="255"/>
                  </a:cubicBezTo>
                  <a:cubicBezTo>
                    <a:pt x="28" y="319"/>
                    <a:pt x="0" y="404"/>
                    <a:pt x="35" y="447"/>
                  </a:cubicBezTo>
                  <a:cubicBezTo>
                    <a:pt x="70" y="490"/>
                    <a:pt x="179" y="497"/>
                    <a:pt x="245" y="513"/>
                  </a:cubicBezTo>
                  <a:cubicBezTo>
                    <a:pt x="311" y="529"/>
                    <a:pt x="364" y="551"/>
                    <a:pt x="431" y="543"/>
                  </a:cubicBezTo>
                  <a:cubicBezTo>
                    <a:pt x="498" y="535"/>
                    <a:pt x="604" y="505"/>
                    <a:pt x="647" y="465"/>
                  </a:cubicBezTo>
                  <a:cubicBezTo>
                    <a:pt x="690" y="425"/>
                    <a:pt x="685" y="363"/>
                    <a:pt x="689" y="303"/>
                  </a:cubicBezTo>
                  <a:cubicBezTo>
                    <a:pt x="693" y="243"/>
                    <a:pt x="683" y="149"/>
                    <a:pt x="671" y="105"/>
                  </a:cubicBezTo>
                  <a:cubicBezTo>
                    <a:pt x="659" y="61"/>
                    <a:pt x="677" y="56"/>
                    <a:pt x="617" y="39"/>
                  </a:cubicBezTo>
                  <a:cubicBezTo>
                    <a:pt x="557" y="22"/>
                    <a:pt x="401" y="0"/>
                    <a:pt x="311" y="3"/>
                  </a:cubicBezTo>
                  <a:cubicBezTo>
                    <a:pt x="221" y="6"/>
                    <a:pt x="123" y="21"/>
                    <a:pt x="77" y="63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660" name="Object 16"/>
            <p:cNvGraphicFramePr>
              <a:graphicFrameLocks noChangeAspect="1"/>
            </p:cNvGraphicFramePr>
            <p:nvPr/>
          </p:nvGraphicFramePr>
          <p:xfrm>
            <a:off x="3592" y="544"/>
            <a:ext cx="586" cy="4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2" y="544"/>
                          <a:ext cx="586" cy="4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41" name="Object 17"/>
          <p:cNvGraphicFramePr>
            <a:graphicFrameLocks noChangeAspect="1"/>
          </p:cNvGraphicFramePr>
          <p:nvPr/>
        </p:nvGraphicFramePr>
        <p:xfrm>
          <a:off x="5916084" y="2311400"/>
          <a:ext cx="302683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681706" imgH="480401" progId="MS_ClipArt_Gallery.2">
                  <p:embed/>
                </p:oleObj>
              </mc:Choice>
              <mc:Fallback>
                <p:oleObj name="Clip" r:id="rId5" imgW="681706" imgH="480401" progId="MS_ClipArt_Gallery.2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084" y="2311400"/>
                        <a:ext cx="302683" cy="18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Line 18"/>
          <p:cNvSpPr>
            <a:spLocks noChangeShapeType="1"/>
          </p:cNvSpPr>
          <p:nvPr/>
        </p:nvSpPr>
        <p:spPr bwMode="auto">
          <a:xfrm flipV="1">
            <a:off x="5864490" y="2433639"/>
            <a:ext cx="1238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43" name="Group 19"/>
          <p:cNvGrpSpPr>
            <a:grpSpLocks/>
          </p:cNvGrpSpPr>
          <p:nvPr/>
        </p:nvGrpSpPr>
        <p:grpSpPr bwMode="auto">
          <a:xfrm>
            <a:off x="5424223" y="2787650"/>
            <a:ext cx="794544" cy="319088"/>
            <a:chOff x="3552" y="246"/>
            <a:chExt cx="527" cy="248"/>
          </a:xfrm>
        </p:grpSpPr>
        <p:graphicFrame>
          <p:nvGraphicFramePr>
            <p:cNvPr id="18656" name="Object 20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57" name="Object 21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MS_ClipArt_Gallery.2">
                    <p:embed/>
                  </p:oleObj>
                </mc:Choice>
                <mc:Fallback>
                  <p:oleObj name="Clip" r:id="rId8" imgW="681706" imgH="480401" progId="MS_ClipArt_Gallery.2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58" name="Line 22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44" name="Group 23"/>
          <p:cNvGrpSpPr>
            <a:grpSpLocks/>
          </p:cNvGrpSpPr>
          <p:nvPr/>
        </p:nvGrpSpPr>
        <p:grpSpPr bwMode="auto">
          <a:xfrm>
            <a:off x="5831814" y="2574926"/>
            <a:ext cx="75671" cy="214313"/>
            <a:chOff x="3842" y="406"/>
            <a:chExt cx="51" cy="167"/>
          </a:xfrm>
        </p:grpSpPr>
        <p:sp>
          <p:nvSpPr>
            <p:cNvPr id="18653" name="Oval 24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54" name="Oval 25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55" name="Oval 26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8445" name="Group 27"/>
          <p:cNvGrpSpPr>
            <a:grpSpLocks/>
          </p:cNvGrpSpPr>
          <p:nvPr/>
        </p:nvGrpSpPr>
        <p:grpSpPr bwMode="auto">
          <a:xfrm>
            <a:off x="6340872" y="3078164"/>
            <a:ext cx="227013" cy="395287"/>
            <a:chOff x="4180" y="783"/>
            <a:chExt cx="150" cy="307"/>
          </a:xfrm>
        </p:grpSpPr>
        <p:sp>
          <p:nvSpPr>
            <p:cNvPr id="18645" name="AutoShape 28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6" name="Rectangle 29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7" name="Rectangle 30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8" name="AutoShape 31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9" name="Line 32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0" name="Line 33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51" name="Rectangle 34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52" name="Rectangle 35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8446" name="Group 36"/>
          <p:cNvGrpSpPr>
            <a:grpSpLocks/>
          </p:cNvGrpSpPr>
          <p:nvPr/>
        </p:nvGrpSpPr>
        <p:grpSpPr bwMode="auto">
          <a:xfrm rot="16200000">
            <a:off x="6683045" y="3146227"/>
            <a:ext cx="80963" cy="252810"/>
            <a:chOff x="3842" y="406"/>
            <a:chExt cx="51" cy="167"/>
          </a:xfrm>
        </p:grpSpPr>
        <p:sp>
          <p:nvSpPr>
            <p:cNvPr id="18642" name="Oval 37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3" name="Oval 38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4" name="Oval 39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18447" name="Line 40"/>
          <p:cNvSpPr>
            <a:spLocks noChangeShapeType="1"/>
          </p:cNvSpPr>
          <p:nvPr/>
        </p:nvSpPr>
        <p:spPr bwMode="auto">
          <a:xfrm>
            <a:off x="6488775" y="2986089"/>
            <a:ext cx="53657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Line 41"/>
          <p:cNvSpPr>
            <a:spLocks noChangeShapeType="1"/>
          </p:cNvSpPr>
          <p:nvPr/>
        </p:nvSpPr>
        <p:spPr bwMode="auto">
          <a:xfrm>
            <a:off x="6492215" y="2982913"/>
            <a:ext cx="1719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Line 42"/>
          <p:cNvSpPr>
            <a:spLocks noChangeShapeType="1"/>
          </p:cNvSpPr>
          <p:nvPr/>
        </p:nvSpPr>
        <p:spPr bwMode="auto">
          <a:xfrm>
            <a:off x="7028790" y="2981325"/>
            <a:ext cx="1719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Line 43"/>
          <p:cNvSpPr>
            <a:spLocks noChangeShapeType="1"/>
          </p:cNvSpPr>
          <p:nvPr/>
        </p:nvSpPr>
        <p:spPr bwMode="auto">
          <a:xfrm>
            <a:off x="6163734" y="2446338"/>
            <a:ext cx="313002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Line 44"/>
          <p:cNvSpPr>
            <a:spLocks noChangeShapeType="1"/>
          </p:cNvSpPr>
          <p:nvPr/>
        </p:nvSpPr>
        <p:spPr bwMode="auto">
          <a:xfrm flipV="1">
            <a:off x="6177492" y="2732088"/>
            <a:ext cx="299244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Line 45"/>
          <p:cNvSpPr>
            <a:spLocks noChangeShapeType="1"/>
          </p:cNvSpPr>
          <p:nvPr/>
        </p:nvSpPr>
        <p:spPr bwMode="auto">
          <a:xfrm flipV="1">
            <a:off x="6748463" y="2817813"/>
            <a:ext cx="1720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53" name="Group 46"/>
          <p:cNvGrpSpPr>
            <a:grpSpLocks/>
          </p:cNvGrpSpPr>
          <p:nvPr/>
        </p:nvGrpSpPr>
        <p:grpSpPr bwMode="auto">
          <a:xfrm>
            <a:off x="6877447" y="3055939"/>
            <a:ext cx="227013" cy="395287"/>
            <a:chOff x="4180" y="783"/>
            <a:chExt cx="150" cy="307"/>
          </a:xfrm>
        </p:grpSpPr>
        <p:sp>
          <p:nvSpPr>
            <p:cNvPr id="18634" name="AutoShape 4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35" name="Rectangle 4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36" name="Rectangle 4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37" name="AutoShape 5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38" name="Line 5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39" name="Line 5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40" name="Rectangle 5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41" name="Rectangle 5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8454" name="Group 55"/>
          <p:cNvGrpSpPr>
            <a:grpSpLocks/>
          </p:cNvGrpSpPr>
          <p:nvPr/>
        </p:nvGrpSpPr>
        <p:grpSpPr bwMode="auto">
          <a:xfrm>
            <a:off x="5840413" y="3675063"/>
            <a:ext cx="519377" cy="925512"/>
            <a:chOff x="3314" y="1248"/>
            <a:chExt cx="344" cy="694"/>
          </a:xfrm>
        </p:grpSpPr>
        <p:graphicFrame>
          <p:nvGraphicFramePr>
            <p:cNvPr id="18625" name="Object 56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26" name="Line 57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8627" name="Object 58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28" name="Line 59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629" name="Group 60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18631" name="Oval 61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32" name="Oval 62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33" name="Oval 63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18630" name="Line 64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18455" name="Object 65"/>
          <p:cNvGraphicFramePr>
            <a:graphicFrameLocks noChangeAspect="1"/>
          </p:cNvGraphicFramePr>
          <p:nvPr/>
        </p:nvGraphicFramePr>
        <p:xfrm>
          <a:off x="6781139" y="4684714"/>
          <a:ext cx="45230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139" y="4684714"/>
                        <a:ext cx="45230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56" name="Object 66"/>
          <p:cNvGraphicFramePr>
            <a:graphicFrameLocks noChangeAspect="1"/>
          </p:cNvGraphicFramePr>
          <p:nvPr/>
        </p:nvGraphicFramePr>
        <p:xfrm>
          <a:off x="6115580" y="4673600"/>
          <a:ext cx="45058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580" y="4673600"/>
                        <a:ext cx="45058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7" name="Oval 67"/>
          <p:cNvSpPr>
            <a:spLocks noChangeArrowheads="1"/>
          </p:cNvSpPr>
          <p:nvPr/>
        </p:nvSpPr>
        <p:spPr bwMode="auto">
          <a:xfrm rot="16200000">
            <a:off x="6569671" y="4774869"/>
            <a:ext cx="63500" cy="705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8458" name="Oval 68"/>
          <p:cNvSpPr>
            <a:spLocks noChangeArrowheads="1"/>
          </p:cNvSpPr>
          <p:nvPr/>
        </p:nvSpPr>
        <p:spPr bwMode="auto">
          <a:xfrm rot="16200000">
            <a:off x="6661680" y="4772423"/>
            <a:ext cx="63500" cy="7223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8459" name="Oval 69"/>
          <p:cNvSpPr>
            <a:spLocks noChangeArrowheads="1"/>
          </p:cNvSpPr>
          <p:nvPr/>
        </p:nvSpPr>
        <p:spPr bwMode="auto">
          <a:xfrm rot="16200000">
            <a:off x="6745883" y="4777251"/>
            <a:ext cx="61913" cy="705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8460" name="Line 70"/>
          <p:cNvSpPr>
            <a:spLocks noChangeShapeType="1"/>
          </p:cNvSpPr>
          <p:nvPr/>
        </p:nvSpPr>
        <p:spPr bwMode="auto">
          <a:xfrm rot="16200000">
            <a:off x="7027003" y="4660042"/>
            <a:ext cx="60325" cy="17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1" name="Line 71"/>
          <p:cNvSpPr>
            <a:spLocks noChangeShapeType="1"/>
          </p:cNvSpPr>
          <p:nvPr/>
        </p:nvSpPr>
        <p:spPr bwMode="auto">
          <a:xfrm rot="5400000" flipH="1">
            <a:off x="6348677" y="465137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2" name="Line 72"/>
          <p:cNvSpPr>
            <a:spLocks noChangeShapeType="1"/>
          </p:cNvSpPr>
          <p:nvPr/>
        </p:nvSpPr>
        <p:spPr bwMode="auto">
          <a:xfrm rot="16200000" flipV="1">
            <a:off x="6721806" y="4286317"/>
            <a:ext cx="0" cy="6793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3" name="Line 73"/>
          <p:cNvSpPr>
            <a:spLocks noChangeShapeType="1"/>
          </p:cNvSpPr>
          <p:nvPr/>
        </p:nvSpPr>
        <p:spPr bwMode="auto">
          <a:xfrm flipV="1">
            <a:off x="6359790" y="4251326"/>
            <a:ext cx="101468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4" name="Line 74"/>
          <p:cNvSpPr>
            <a:spLocks noChangeShapeType="1"/>
          </p:cNvSpPr>
          <p:nvPr/>
        </p:nvSpPr>
        <p:spPr bwMode="auto">
          <a:xfrm>
            <a:off x="7011591" y="4297363"/>
            <a:ext cx="328480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5" name="Line 75"/>
          <p:cNvSpPr>
            <a:spLocks noChangeShapeType="1"/>
          </p:cNvSpPr>
          <p:nvPr/>
        </p:nvSpPr>
        <p:spPr bwMode="auto">
          <a:xfrm flipH="1">
            <a:off x="7873206" y="4294188"/>
            <a:ext cx="302683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8466" name="Object 76"/>
          <p:cNvGraphicFramePr>
            <a:graphicFrameLocks noChangeAspect="1"/>
          </p:cNvGraphicFramePr>
          <p:nvPr/>
        </p:nvGraphicFramePr>
        <p:xfrm>
          <a:off x="8065823" y="3846513"/>
          <a:ext cx="22013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823" y="3846513"/>
                        <a:ext cx="220133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67" name="Object 77"/>
          <p:cNvGraphicFramePr>
            <a:graphicFrameLocks noChangeAspect="1"/>
          </p:cNvGraphicFramePr>
          <p:nvPr/>
        </p:nvGraphicFramePr>
        <p:xfrm>
          <a:off x="6617759" y="3927476"/>
          <a:ext cx="220133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7759" y="3927476"/>
                        <a:ext cx="220133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68" name="Freeform 78"/>
          <p:cNvSpPr>
            <a:spLocks/>
          </p:cNvSpPr>
          <p:nvPr/>
        </p:nvSpPr>
        <p:spPr bwMode="auto">
          <a:xfrm>
            <a:off x="6705469" y="3702050"/>
            <a:ext cx="1466982" cy="304800"/>
          </a:xfrm>
          <a:custGeom>
            <a:avLst/>
            <a:gdLst>
              <a:gd name="T0" fmla="*/ 0 w 972"/>
              <a:gd name="T1" fmla="*/ 2147483647 h 228"/>
              <a:gd name="T2" fmla="*/ 2147483647 w 972"/>
              <a:gd name="T3" fmla="*/ 2147483647 h 228"/>
              <a:gd name="T4" fmla="*/ 2147483647 w 972"/>
              <a:gd name="T5" fmla="*/ 2147483647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69" name="Group 79"/>
          <p:cNvGrpSpPr>
            <a:grpSpLocks/>
          </p:cNvGrpSpPr>
          <p:nvPr/>
        </p:nvGrpSpPr>
        <p:grpSpPr bwMode="auto">
          <a:xfrm>
            <a:off x="6994393" y="5124450"/>
            <a:ext cx="440267" cy="427038"/>
            <a:chOff x="2870" y="1518"/>
            <a:chExt cx="292" cy="320"/>
          </a:xfrm>
        </p:grpSpPr>
        <p:graphicFrame>
          <p:nvGraphicFramePr>
            <p:cNvPr id="18623" name="Object 80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MS_ClipArt_Gallery.2">
                    <p:embed/>
                  </p:oleObj>
                </mc:Choice>
                <mc:Fallback>
                  <p:oleObj name="Clip" r:id="rId16" imgW="826829" imgH="840406" progId="MS_ClipArt_Gallery.2">
                    <p:embed/>
                    <p:pic>
                      <p:nvPicPr>
                        <p:cNvPr id="0" name="Object 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4" name="Object 81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70" name="Group 82"/>
          <p:cNvGrpSpPr>
            <a:grpSpLocks/>
          </p:cNvGrpSpPr>
          <p:nvPr/>
        </p:nvGrpSpPr>
        <p:grpSpPr bwMode="auto">
          <a:xfrm>
            <a:off x="7837091" y="5156200"/>
            <a:ext cx="440267" cy="427038"/>
            <a:chOff x="2870" y="1518"/>
            <a:chExt cx="292" cy="320"/>
          </a:xfrm>
        </p:grpSpPr>
        <p:graphicFrame>
          <p:nvGraphicFramePr>
            <p:cNvPr id="18621" name="Object 83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Object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622" name="Object 84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Object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471" name="Group 85"/>
          <p:cNvGrpSpPr>
            <a:grpSpLocks/>
          </p:cNvGrpSpPr>
          <p:nvPr/>
        </p:nvGrpSpPr>
        <p:grpSpPr bwMode="auto">
          <a:xfrm>
            <a:off x="7388225" y="4872039"/>
            <a:ext cx="411031" cy="376237"/>
            <a:chOff x="4733" y="2082"/>
            <a:chExt cx="272" cy="282"/>
          </a:xfrm>
        </p:grpSpPr>
        <p:graphicFrame>
          <p:nvGraphicFramePr>
            <p:cNvPr id="18619" name="Object 86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Object 8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20" name="Rectangle 87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18472" name="Line 88"/>
          <p:cNvSpPr>
            <a:spLocks noChangeShapeType="1"/>
          </p:cNvSpPr>
          <p:nvPr/>
        </p:nvSpPr>
        <p:spPr bwMode="auto">
          <a:xfrm>
            <a:off x="7720145" y="477520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73" name="Group 89"/>
          <p:cNvGrpSpPr>
            <a:grpSpLocks/>
          </p:cNvGrpSpPr>
          <p:nvPr/>
        </p:nvGrpSpPr>
        <p:grpSpPr bwMode="auto">
          <a:xfrm>
            <a:off x="8500931" y="4198939"/>
            <a:ext cx="225292" cy="409575"/>
            <a:chOff x="4180" y="783"/>
            <a:chExt cx="150" cy="307"/>
          </a:xfrm>
        </p:grpSpPr>
        <p:sp>
          <p:nvSpPr>
            <p:cNvPr id="18611" name="AutoShape 90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2" name="Rectangle 91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3" name="Rectangle 92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4" name="AutoShape 93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5" name="Line 94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6" name="Line 95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17" name="Rectangle 96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618" name="Rectangle 97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18474" name="Group 236"/>
          <p:cNvGrpSpPr>
            <a:grpSpLocks/>
          </p:cNvGrpSpPr>
          <p:nvPr/>
        </p:nvGrpSpPr>
        <p:grpSpPr bwMode="auto">
          <a:xfrm>
            <a:off x="8459657" y="4652964"/>
            <a:ext cx="863335" cy="1260475"/>
            <a:chOff x="5087" y="3051"/>
            <a:chExt cx="502" cy="794"/>
          </a:xfrm>
        </p:grpSpPr>
        <p:sp>
          <p:nvSpPr>
            <p:cNvPr id="18601" name="Freeform 235"/>
            <p:cNvSpPr>
              <a:spLocks/>
            </p:cNvSpPr>
            <p:nvPr/>
          </p:nvSpPr>
          <p:spPr bwMode="auto">
            <a:xfrm>
              <a:off x="5087" y="3051"/>
              <a:ext cx="502" cy="794"/>
            </a:xfrm>
            <a:custGeom>
              <a:avLst/>
              <a:gdLst>
                <a:gd name="T0" fmla="*/ 289 w 502"/>
                <a:gd name="T1" fmla="*/ 9 h 794"/>
                <a:gd name="T2" fmla="*/ 127 w 502"/>
                <a:gd name="T3" fmla="*/ 33 h 794"/>
                <a:gd name="T4" fmla="*/ 25 w 502"/>
                <a:gd name="T5" fmla="*/ 207 h 794"/>
                <a:gd name="T6" fmla="*/ 13 w 502"/>
                <a:gd name="T7" fmla="*/ 621 h 794"/>
                <a:gd name="T8" fmla="*/ 103 w 502"/>
                <a:gd name="T9" fmla="*/ 771 h 794"/>
                <a:gd name="T10" fmla="*/ 271 w 502"/>
                <a:gd name="T11" fmla="*/ 759 h 794"/>
                <a:gd name="T12" fmla="*/ 421 w 502"/>
                <a:gd name="T13" fmla="*/ 735 h 794"/>
                <a:gd name="T14" fmla="*/ 469 w 502"/>
                <a:gd name="T15" fmla="*/ 579 h 794"/>
                <a:gd name="T16" fmla="*/ 487 w 502"/>
                <a:gd name="T17" fmla="*/ 471 h 794"/>
                <a:gd name="T18" fmla="*/ 469 w 502"/>
                <a:gd name="T19" fmla="*/ 87 h 794"/>
                <a:gd name="T20" fmla="*/ 289 w 502"/>
                <a:gd name="T21" fmla="*/ 9 h 7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02" h="794">
                  <a:moveTo>
                    <a:pt x="289" y="9"/>
                  </a:moveTo>
                  <a:cubicBezTo>
                    <a:pt x="232" y="0"/>
                    <a:pt x="171" y="0"/>
                    <a:pt x="127" y="33"/>
                  </a:cubicBezTo>
                  <a:cubicBezTo>
                    <a:pt x="83" y="66"/>
                    <a:pt x="44" y="109"/>
                    <a:pt x="25" y="207"/>
                  </a:cubicBezTo>
                  <a:cubicBezTo>
                    <a:pt x="6" y="305"/>
                    <a:pt x="0" y="527"/>
                    <a:pt x="13" y="621"/>
                  </a:cubicBezTo>
                  <a:cubicBezTo>
                    <a:pt x="26" y="715"/>
                    <a:pt x="60" y="748"/>
                    <a:pt x="103" y="771"/>
                  </a:cubicBezTo>
                  <a:cubicBezTo>
                    <a:pt x="146" y="794"/>
                    <a:pt x="218" y="765"/>
                    <a:pt x="271" y="759"/>
                  </a:cubicBezTo>
                  <a:cubicBezTo>
                    <a:pt x="324" y="753"/>
                    <a:pt x="388" y="765"/>
                    <a:pt x="421" y="735"/>
                  </a:cubicBezTo>
                  <a:cubicBezTo>
                    <a:pt x="454" y="705"/>
                    <a:pt x="458" y="623"/>
                    <a:pt x="469" y="579"/>
                  </a:cubicBezTo>
                  <a:cubicBezTo>
                    <a:pt x="480" y="535"/>
                    <a:pt x="487" y="553"/>
                    <a:pt x="487" y="471"/>
                  </a:cubicBezTo>
                  <a:cubicBezTo>
                    <a:pt x="487" y="389"/>
                    <a:pt x="502" y="164"/>
                    <a:pt x="469" y="87"/>
                  </a:cubicBezTo>
                  <a:cubicBezTo>
                    <a:pt x="436" y="10"/>
                    <a:pt x="346" y="18"/>
                    <a:pt x="289" y="9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602" name="Group 234"/>
            <p:cNvGrpSpPr>
              <a:grpSpLocks/>
            </p:cNvGrpSpPr>
            <p:nvPr/>
          </p:nvGrpSpPr>
          <p:grpSpPr bwMode="auto">
            <a:xfrm>
              <a:off x="5157" y="3111"/>
              <a:ext cx="347" cy="654"/>
              <a:chOff x="4935" y="2925"/>
              <a:chExt cx="347" cy="654"/>
            </a:xfrm>
          </p:grpSpPr>
          <p:sp>
            <p:nvSpPr>
              <p:cNvPr id="18603" name="AutoShape 99"/>
              <p:cNvSpPr>
                <a:spLocks noChangeArrowheads="1"/>
              </p:cNvSpPr>
              <p:nvPr/>
            </p:nvSpPr>
            <p:spPr bwMode="auto">
              <a:xfrm>
                <a:off x="4935" y="3428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04" name="Rectangle 100"/>
              <p:cNvSpPr>
                <a:spLocks noChangeArrowheads="1"/>
              </p:cNvSpPr>
              <p:nvPr/>
            </p:nvSpPr>
            <p:spPr bwMode="auto">
              <a:xfrm>
                <a:off x="5111" y="2929"/>
                <a:ext cx="165" cy="503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05" name="Rectangle 101"/>
              <p:cNvSpPr>
                <a:spLocks noChangeArrowheads="1"/>
              </p:cNvSpPr>
              <p:nvPr/>
            </p:nvSpPr>
            <p:spPr bwMode="auto">
              <a:xfrm>
                <a:off x="4937" y="3072"/>
                <a:ext cx="220" cy="50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06" name="AutoShape 102"/>
              <p:cNvSpPr>
                <a:spLocks noChangeArrowheads="1"/>
              </p:cNvSpPr>
              <p:nvPr/>
            </p:nvSpPr>
            <p:spPr bwMode="auto">
              <a:xfrm>
                <a:off x="4935" y="2925"/>
                <a:ext cx="347" cy="151"/>
              </a:xfrm>
              <a:prstGeom prst="parallelogram">
                <a:avLst>
                  <a:gd name="adj" fmla="val 8852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07" name="Line 103"/>
              <p:cNvSpPr>
                <a:spLocks noChangeShapeType="1"/>
              </p:cNvSpPr>
              <p:nvPr/>
            </p:nvSpPr>
            <p:spPr bwMode="auto">
              <a:xfrm>
                <a:off x="5282" y="2936"/>
                <a:ext cx="0" cy="4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08" name="Line 104"/>
              <p:cNvSpPr>
                <a:spLocks noChangeShapeType="1"/>
              </p:cNvSpPr>
              <p:nvPr/>
            </p:nvSpPr>
            <p:spPr bwMode="auto">
              <a:xfrm flipH="1">
                <a:off x="5157" y="3428"/>
                <a:ext cx="125" cy="14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09" name="Rectangle 105"/>
              <p:cNvSpPr>
                <a:spLocks noChangeArrowheads="1"/>
              </p:cNvSpPr>
              <p:nvPr/>
            </p:nvSpPr>
            <p:spPr bwMode="auto">
              <a:xfrm>
                <a:off x="4965" y="3138"/>
                <a:ext cx="146" cy="29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18610" name="Rectangle 106"/>
              <p:cNvSpPr>
                <a:spLocks noChangeArrowheads="1"/>
              </p:cNvSpPr>
              <p:nvPr/>
            </p:nvSpPr>
            <p:spPr bwMode="auto">
              <a:xfrm>
                <a:off x="4986" y="3225"/>
                <a:ext cx="111" cy="1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</p:grpSp>
      <p:sp>
        <p:nvSpPr>
          <p:cNvPr id="18475" name="Line 107"/>
          <p:cNvSpPr>
            <a:spLocks noChangeShapeType="1"/>
          </p:cNvSpPr>
          <p:nvPr/>
        </p:nvSpPr>
        <p:spPr bwMode="auto">
          <a:xfrm rot="5400000" flipH="1">
            <a:off x="8107627" y="457279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6" name="Line 108"/>
          <p:cNvSpPr>
            <a:spLocks noChangeShapeType="1"/>
          </p:cNvSpPr>
          <p:nvPr/>
        </p:nvSpPr>
        <p:spPr bwMode="auto">
          <a:xfrm rot="16200000">
            <a:off x="8465675" y="4820907"/>
            <a:ext cx="0" cy="111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7" name="Line 109"/>
          <p:cNvSpPr>
            <a:spLocks noChangeShapeType="1"/>
          </p:cNvSpPr>
          <p:nvPr/>
        </p:nvSpPr>
        <p:spPr bwMode="auto">
          <a:xfrm rot="16200000">
            <a:off x="8454496" y="4352396"/>
            <a:ext cx="0" cy="9630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8" name="Line 110"/>
          <p:cNvSpPr>
            <a:spLocks noChangeShapeType="1"/>
          </p:cNvSpPr>
          <p:nvPr/>
        </p:nvSpPr>
        <p:spPr bwMode="auto">
          <a:xfrm flipV="1">
            <a:off x="7023629" y="2497138"/>
            <a:ext cx="497020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Line 111"/>
          <p:cNvSpPr>
            <a:spLocks noChangeShapeType="1"/>
          </p:cNvSpPr>
          <p:nvPr/>
        </p:nvSpPr>
        <p:spPr bwMode="auto">
          <a:xfrm>
            <a:off x="8036588" y="2481263"/>
            <a:ext cx="526256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Line 112"/>
          <p:cNvSpPr>
            <a:spLocks noChangeShapeType="1"/>
          </p:cNvSpPr>
          <p:nvPr/>
        </p:nvSpPr>
        <p:spPr bwMode="auto">
          <a:xfrm flipH="1">
            <a:off x="8598959" y="2817814"/>
            <a:ext cx="261408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1" name="Line 113"/>
          <p:cNvSpPr>
            <a:spLocks noChangeShapeType="1"/>
          </p:cNvSpPr>
          <p:nvPr/>
        </p:nvSpPr>
        <p:spPr bwMode="auto">
          <a:xfrm>
            <a:off x="7764860" y="2593975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2" name="Line 114"/>
          <p:cNvSpPr>
            <a:spLocks noChangeShapeType="1"/>
          </p:cNvSpPr>
          <p:nvPr/>
        </p:nvSpPr>
        <p:spPr bwMode="auto">
          <a:xfrm>
            <a:off x="7792377" y="3241675"/>
            <a:ext cx="579569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3" name="Line 115"/>
          <p:cNvSpPr>
            <a:spLocks noChangeShapeType="1"/>
          </p:cNvSpPr>
          <p:nvPr/>
        </p:nvSpPr>
        <p:spPr bwMode="auto">
          <a:xfrm flipH="1">
            <a:off x="8291116" y="3706813"/>
            <a:ext cx="288925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4" name="Line 116"/>
          <p:cNvSpPr>
            <a:spLocks noChangeShapeType="1"/>
          </p:cNvSpPr>
          <p:nvPr/>
        </p:nvSpPr>
        <p:spPr bwMode="auto">
          <a:xfrm flipH="1">
            <a:off x="8045185" y="2786064"/>
            <a:ext cx="607087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5" name="Line 117"/>
          <p:cNvSpPr>
            <a:spLocks noChangeShapeType="1"/>
          </p:cNvSpPr>
          <p:nvPr/>
        </p:nvSpPr>
        <p:spPr bwMode="auto">
          <a:xfrm flipH="1">
            <a:off x="8055504" y="2225675"/>
            <a:ext cx="380075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6" name="Line 118"/>
          <p:cNvSpPr>
            <a:spLocks noChangeShapeType="1"/>
          </p:cNvSpPr>
          <p:nvPr/>
        </p:nvSpPr>
        <p:spPr bwMode="auto">
          <a:xfrm flipH="1">
            <a:off x="8832851" y="2401888"/>
            <a:ext cx="218414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87" name="Group 119"/>
          <p:cNvGrpSpPr>
            <a:grpSpLocks/>
          </p:cNvGrpSpPr>
          <p:nvPr/>
        </p:nvGrpSpPr>
        <p:grpSpPr bwMode="auto">
          <a:xfrm>
            <a:off x="6461258" y="2593976"/>
            <a:ext cx="543454" cy="233363"/>
            <a:chOff x="3600" y="219"/>
            <a:chExt cx="360" cy="175"/>
          </a:xfrm>
        </p:grpSpPr>
        <p:sp>
          <p:nvSpPr>
            <p:cNvPr id="18588" name="Oval 12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89" name="Line 12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0" name="Line 12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91" name="Rectangle 12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92" name="Oval 12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93" name="Group 12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98" name="Line 12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9" name="Line 12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600" name="Line 12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94" name="Group 12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95" name="Line 13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6" name="Line 13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7" name="Line 13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88" name="Group 133"/>
          <p:cNvGrpSpPr>
            <a:grpSpLocks/>
          </p:cNvGrpSpPr>
          <p:nvPr/>
        </p:nvGrpSpPr>
        <p:grpSpPr bwMode="auto">
          <a:xfrm>
            <a:off x="7493133" y="2365376"/>
            <a:ext cx="543454" cy="233363"/>
            <a:chOff x="3600" y="219"/>
            <a:chExt cx="360" cy="175"/>
          </a:xfrm>
        </p:grpSpPr>
        <p:sp>
          <p:nvSpPr>
            <p:cNvPr id="18575" name="Oval 13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76" name="Line 13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7" name="Line 13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78" name="Rectangle 13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79" name="Oval 13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80" name="Group 13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85" name="Line 14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86" name="Line 14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87" name="Line 14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81" name="Group 14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82" name="Line 14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83" name="Line 14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84" name="Line 14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89" name="Group 147"/>
          <p:cNvGrpSpPr>
            <a:grpSpLocks/>
          </p:cNvGrpSpPr>
          <p:nvPr/>
        </p:nvGrpSpPr>
        <p:grpSpPr bwMode="auto">
          <a:xfrm>
            <a:off x="7512050" y="3022601"/>
            <a:ext cx="543454" cy="233363"/>
            <a:chOff x="3600" y="219"/>
            <a:chExt cx="360" cy="175"/>
          </a:xfrm>
        </p:grpSpPr>
        <p:sp>
          <p:nvSpPr>
            <p:cNvPr id="18562" name="Oval 14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63" name="Line 14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4" name="Line 15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65" name="Rectangle 15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66" name="Oval 15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67" name="Group 15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72" name="Line 15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3" name="Line 15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4" name="Line 15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68" name="Group 15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69" name="Line 15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0" name="Line 15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1" name="Line 16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0" name="Group 161"/>
          <p:cNvGrpSpPr>
            <a:grpSpLocks/>
          </p:cNvGrpSpPr>
          <p:nvPr/>
        </p:nvGrpSpPr>
        <p:grpSpPr bwMode="auto">
          <a:xfrm>
            <a:off x="8562843" y="2573338"/>
            <a:ext cx="541734" cy="233362"/>
            <a:chOff x="3600" y="219"/>
            <a:chExt cx="360" cy="175"/>
          </a:xfrm>
        </p:grpSpPr>
        <p:sp>
          <p:nvSpPr>
            <p:cNvPr id="18549" name="Oval 16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50" name="Line 16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1" name="Line 16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52" name="Rectangle 16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53" name="Oval 16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54" name="Group 16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59" name="Line 16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60" name="Line 16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61" name="Line 17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55" name="Group 17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56" name="Line 17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57" name="Line 17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58" name="Line 17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1" name="Group 175"/>
          <p:cNvGrpSpPr>
            <a:grpSpLocks/>
          </p:cNvGrpSpPr>
          <p:nvPr/>
        </p:nvGrpSpPr>
        <p:grpSpPr bwMode="auto">
          <a:xfrm>
            <a:off x="8353029" y="3470275"/>
            <a:ext cx="543454" cy="233363"/>
            <a:chOff x="3600" y="219"/>
            <a:chExt cx="360" cy="175"/>
          </a:xfrm>
        </p:grpSpPr>
        <p:sp>
          <p:nvSpPr>
            <p:cNvPr id="18536" name="Oval 17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37" name="Line 17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8" name="Line 17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39" name="Rectangle 17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40" name="Oval 18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41" name="Group 18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46" name="Line 18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7" name="Line 18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8" name="Line 18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42" name="Group 18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43" name="Line 18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4" name="Line 18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5" name="Line 18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2" name="Group 189"/>
          <p:cNvGrpSpPr>
            <a:grpSpLocks/>
          </p:cNvGrpSpPr>
          <p:nvPr/>
        </p:nvGrpSpPr>
        <p:grpSpPr bwMode="auto">
          <a:xfrm>
            <a:off x="7991873" y="4054475"/>
            <a:ext cx="543454" cy="234950"/>
            <a:chOff x="3600" y="219"/>
            <a:chExt cx="360" cy="175"/>
          </a:xfrm>
        </p:grpSpPr>
        <p:sp>
          <p:nvSpPr>
            <p:cNvPr id="18523" name="Oval 19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24" name="Line 19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5" name="Line 19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26" name="Rectangle 19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27" name="Oval 19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28" name="Group 19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33" name="Line 19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4" name="Line 19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5" name="Line 19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29" name="Group 19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30" name="Line 20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1" name="Line 20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32" name="Line 20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3" name="Group 203"/>
          <p:cNvGrpSpPr>
            <a:grpSpLocks/>
          </p:cNvGrpSpPr>
          <p:nvPr/>
        </p:nvGrpSpPr>
        <p:grpSpPr bwMode="auto">
          <a:xfrm>
            <a:off x="7331472" y="4543426"/>
            <a:ext cx="541734" cy="233363"/>
            <a:chOff x="3600" y="219"/>
            <a:chExt cx="360" cy="175"/>
          </a:xfrm>
        </p:grpSpPr>
        <p:sp>
          <p:nvSpPr>
            <p:cNvPr id="18510" name="Oval 20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511" name="Line 20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2" name="Line 20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13" name="Rectangle 20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14" name="Oval 20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15" name="Group 20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20" name="Line 2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1" name="Line 2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2" name="Line 2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16" name="Group 21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17" name="Line 2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8" name="Line 2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19" name="Line 2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8494" name="Group 217"/>
          <p:cNvGrpSpPr>
            <a:grpSpLocks/>
          </p:cNvGrpSpPr>
          <p:nvPr/>
        </p:nvGrpSpPr>
        <p:grpSpPr bwMode="auto">
          <a:xfrm>
            <a:off x="6461258" y="4167188"/>
            <a:ext cx="543454" cy="233362"/>
            <a:chOff x="3600" y="219"/>
            <a:chExt cx="360" cy="175"/>
          </a:xfrm>
        </p:grpSpPr>
        <p:sp>
          <p:nvSpPr>
            <p:cNvPr id="18497" name="Oval 21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18498" name="Line 21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9" name="Line 22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00" name="Rectangle 22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18501" name="Oval 22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18502" name="Group 22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8507" name="Line 22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8" name="Line 22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9" name="Line 22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503" name="Group 22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8504" name="Line 22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5" name="Line 22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06" name="Line 23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8495" name="Freeform 10"/>
          <p:cNvSpPr>
            <a:spLocks/>
          </p:cNvSpPr>
          <p:nvPr/>
        </p:nvSpPr>
        <p:spPr bwMode="auto">
          <a:xfrm>
            <a:off x="5840412" y="2266950"/>
            <a:ext cx="2951163" cy="2447925"/>
          </a:xfrm>
          <a:custGeom>
            <a:avLst/>
            <a:gdLst>
              <a:gd name="T0" fmla="*/ 0 w 1716"/>
              <a:gd name="T1" fmla="*/ 0 h 1542"/>
              <a:gd name="T2" fmla="*/ 2147483647 w 1716"/>
              <a:gd name="T3" fmla="*/ 2147483647 h 1542"/>
              <a:gd name="T4" fmla="*/ 2147483647 w 1716"/>
              <a:gd name="T5" fmla="*/ 2147483647 h 1542"/>
              <a:gd name="T6" fmla="*/ 2147483647 w 1716"/>
              <a:gd name="T7" fmla="*/ 2147483647 h 1542"/>
              <a:gd name="T8" fmla="*/ 2147483647 w 1716"/>
              <a:gd name="T9" fmla="*/ 2147483647 h 15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16" h="1542">
                <a:moveTo>
                  <a:pt x="0" y="0"/>
                </a:moveTo>
                <a:cubicBezTo>
                  <a:pt x="62" y="7"/>
                  <a:pt x="230" y="4"/>
                  <a:pt x="372" y="42"/>
                </a:cubicBezTo>
                <a:cubicBezTo>
                  <a:pt x="514" y="80"/>
                  <a:pt x="672" y="114"/>
                  <a:pt x="852" y="228"/>
                </a:cubicBezTo>
                <a:cubicBezTo>
                  <a:pt x="1032" y="342"/>
                  <a:pt x="1308" y="507"/>
                  <a:pt x="1452" y="726"/>
                </a:cubicBezTo>
                <a:cubicBezTo>
                  <a:pt x="1596" y="945"/>
                  <a:pt x="1661" y="1372"/>
                  <a:pt x="1716" y="1542"/>
                </a:cubicBezTo>
              </a:path>
            </a:pathLst>
          </a:custGeom>
          <a:noFill/>
          <a:ln w="76200" cmpd="sng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96" name="Line 237"/>
          <p:cNvSpPr>
            <a:spLocks noChangeShapeType="1"/>
          </p:cNvSpPr>
          <p:nvPr/>
        </p:nvSpPr>
        <p:spPr bwMode="auto">
          <a:xfrm flipV="1">
            <a:off x="6727825" y="4398963"/>
            <a:ext cx="1720" cy="2206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29" name="Picture 2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09" y="91455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6316" y="196851"/>
            <a:ext cx="9080500" cy="83502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Access networks and physical media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0082" y="1371600"/>
            <a:ext cx="4344194" cy="5010150"/>
          </a:xfrm>
        </p:spPr>
        <p:txBody>
          <a:bodyPr>
            <a:normAutofit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Q: How to connect end systems to edge router?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residential access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institutional access networks (school, company)</a:t>
            </a:r>
          </a:p>
          <a:p>
            <a:pPr marL="287338" indent="-287338" eaLnBrk="1" hangingPunct="1">
              <a:spcAft>
                <a:spcPct val="30000"/>
              </a:spcAft>
              <a:buFont typeface="Wingdings" charset="2"/>
              <a:buChar char="§"/>
              <a:defRPr/>
            </a:pPr>
            <a:r>
              <a:rPr lang="en-US" sz="2400" dirty="0"/>
              <a:t>mobile access networks</a:t>
            </a:r>
            <a:endParaRPr lang="en-US" sz="2400" dirty="0">
              <a:solidFill>
                <a:srgbClr val="FF0000"/>
              </a:solidFill>
            </a:endParaRPr>
          </a:p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keep in mind: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bandwidth (bits per second) of access network?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shared or dedicated?</a:t>
            </a:r>
          </a:p>
        </p:txBody>
      </p:sp>
      <p:pic>
        <p:nvPicPr>
          <p:cNvPr id="37892" name="Picture 9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546" y="830263"/>
            <a:ext cx="74277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3C2454E8-83F5-4712-BEDD-B405FF378087}" type="slidenum">
              <a:rPr lang="en-US" altLang="en-US" sz="1200">
                <a:latin typeface="Tahoma" pitchFamily="34" charset="0"/>
              </a:rPr>
              <a:pPr/>
              <a:t>16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37894" name="Group 2"/>
          <p:cNvGrpSpPr>
            <a:grpSpLocks/>
          </p:cNvGrpSpPr>
          <p:nvPr/>
        </p:nvGrpSpPr>
        <p:grpSpPr bwMode="auto">
          <a:xfrm>
            <a:off x="5635759" y="1546226"/>
            <a:ext cx="3847173" cy="4449763"/>
            <a:chOff x="5202238" y="1546225"/>
            <a:chExt cx="3551237" cy="4450443"/>
          </a:xfrm>
        </p:grpSpPr>
        <p:sp>
          <p:nvSpPr>
            <p:cNvPr id="37895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896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38461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462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7897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898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899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0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01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2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3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4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5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6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07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7908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9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0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7911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12" name="Freeform 709"/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3" name="Freeform 710"/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1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2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793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3793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3793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38459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60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3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3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3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3845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5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5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54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57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58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55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56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3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3844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4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4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46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9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50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47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48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0" name="Group 755"/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3843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3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3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38" name="Group 75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41" name="Freeform 7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42" name="Freeform 7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39" name="Line 76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40" name="Line 76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3842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2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2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30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33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34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31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32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4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4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3841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2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2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22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25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26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23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24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3841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1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1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14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17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18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15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16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3840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0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40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406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9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10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407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8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3839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39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39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398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38401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402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399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00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7" name="Group 837"/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38387" name="Oval 838"/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88" name="Group 839"/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38390" name="Oval 840"/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1" name="Oval 841"/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2" name="Oval 842"/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3" name="Oval 843"/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94" name="Freeform 844"/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389" name="Freeform 845"/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4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3837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7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38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49" name="Group 863"/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38365" name="Freeform 86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6" name="Freeform 86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7" name="Freeform 86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8" name="Freeform 86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9" name="Freeform 86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70" name="Freeform 86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0" name="Group 870"/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38359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0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1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2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3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64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51" name="Line 877"/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52" name="Group 885"/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38353" name="Freeform 886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4" name="Freeform 887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5" name="Freeform 888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6" name="Freeform 889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7" name="Freeform 890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8" name="Freeform 891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53" name="Line 892"/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54" name="Group 893"/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38347" name="Freeform 894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8" name="Freeform 895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9" name="Freeform 896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0" name="Freeform 897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1" name="Freeform 898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52" name="Freeform 899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5" name="Group 900"/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38341" name="Freeform 90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2" name="Freeform 90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3" name="Freeform 90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4" name="Freeform 90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5" name="Freeform 90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6" name="Freeform 90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56" name="Group 907"/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38335" name="Freeform 90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6" name="Freeform 90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7" name="Freeform 91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8" name="Freeform 91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39" name="Freeform 91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0" name="Freeform 91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795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5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95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38333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4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38331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2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38329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30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38327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328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63" name="Group 932"/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38325" name="Picture 933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326" name="Picture 934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964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7965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3829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9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9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9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32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9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0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32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0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30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31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2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30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31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31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30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0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0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1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31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31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66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3826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6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6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6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3829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9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6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6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3828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9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6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3827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3828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8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7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7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3828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3828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3827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7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7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28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3828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7967" name="Group 1004"/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38238" name="Picture 1005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239" name="Picture 1006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0" name="Freeform 1007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8241" name="Picture 1008" descr="screen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42" name="Freeform 1009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3" name="Freeform 1010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4" name="Freeform 1011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5" name="Freeform 1012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6" name="Freeform 1013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47" name="Freeform 1014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48" name="Group 1015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38255" name="Freeform 1016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6" name="Freeform 1017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7" name="Freeform 1018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8" name="Freeform 1019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59" name="Freeform 1020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60" name="Freeform 1021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249" name="Freeform 1022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0" name="Freeform 1023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1" name="Freeform 1024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2" name="Freeform 1025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3" name="Freeform 1026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54" name="Freeform 1027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37968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69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970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71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2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3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4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5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6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77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38232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3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4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5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6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37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78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79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0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1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2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83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84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38210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1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38212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13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4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5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6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7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18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219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38226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7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8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29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30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31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220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1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2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3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4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25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85" name="Group 1076"/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38208" name="Picture 10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209" name="Freeform 10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798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798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8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99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38202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3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4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5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6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07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99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99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00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800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3819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9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9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97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200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201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98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9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3818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8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8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89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38192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93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90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91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4" name="Group 878"/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38180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1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2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3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4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85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5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38172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73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74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75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8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79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76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77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6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38164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65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66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67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70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71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68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69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7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3815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5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3815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38159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38162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163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8160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61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08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38154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155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8009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0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1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012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013" name="Group 870"/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38148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9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0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1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2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53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4" name="Group 870"/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38142" name="Freeform 871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3" name="Freeform 872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4" name="Freeform 873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5" name="Freeform 874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6" name="Freeform 875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7" name="Freeform 876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5" name="Group 878"/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38136" name="Freeform 879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7" name="Freeform 880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8" name="Freeform 881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39" name="Freeform 882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0" name="Freeform 883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41" name="Freeform 884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8016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488" name="Oval 48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89" name="Rectangle 488"/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0" name="Oval 4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1" name="Freeform 490"/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2" name="Freeform 4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3" name="Freeform 4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494" name="Freeform 4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495" name="Straight Connector 494"/>
              <p:cNvCxnSpPr>
                <a:cxnSpLocks noChangeShapeType="1"/>
                <a:endCxn id="4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96" name="Straight Connector 4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7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570" name="Oval 56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1" name="Rectangle 570"/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2" name="Oval 57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" name="Freeform 572"/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74" name="Freeform 57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5" name="Freeform 57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76" name="Freeform 57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77" name="Straight Connector 576"/>
              <p:cNvCxnSpPr>
                <a:cxnSpLocks noChangeShapeType="1"/>
                <a:endCxn id="57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78" name="Straight Connector 57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8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580" name="Oval 5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81" name="Rectangle 580"/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2" name="Oval 5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83" name="Freeform 582"/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84" name="Freeform 5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5" name="Freeform 5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86" name="Freeform 5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87" name="Straight Connector 586"/>
              <p:cNvCxnSpPr>
                <a:cxnSpLocks noChangeShapeType="1"/>
                <a:endCxn id="5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88" name="Straight Connector 5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19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590" name="Oval 58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91" name="Rectangle 590"/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2" name="Oval 59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93" name="Freeform 592"/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94" name="Freeform 59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5" name="Freeform 59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96" name="Freeform 59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97" name="Straight Connector 596"/>
              <p:cNvCxnSpPr>
                <a:cxnSpLocks noChangeShapeType="1"/>
                <a:endCxn id="59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8" name="Straight Connector 59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0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00" name="Oval 5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1" name="Rectangle 600"/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2" name="Oval 6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3" name="Freeform 602"/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4" name="Freeform 6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5" name="Freeform 6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06" name="Freeform 6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07" name="Straight Connector 606"/>
              <p:cNvCxnSpPr>
                <a:cxnSpLocks noChangeShapeType="1"/>
                <a:endCxn id="6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08" name="Straight Connector 6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1" name="Group 1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1" name="Rectangle 610"/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3" name="Freeform 612"/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61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5" name="Freeform 61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6" name="Freeform 61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17" name="Straight Connector 616"/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2" name="Group 619"/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621" name="Oval 62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2" name="Rectangle 621"/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Oval 62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4" name="Freeform 623"/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5" name="Freeform 62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6" name="Freeform 62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7" name="Freeform 62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28" name="Straight Connector 627"/>
              <p:cNvCxnSpPr>
                <a:cxnSpLocks noChangeShapeType="1"/>
                <a:endCxn id="62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9" name="Straight Connector 62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3" name="Group 629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31" name="Oval 63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2" name="Rectangle 631"/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Oval 63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4" name="Freeform 633"/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Freeform 63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6" name="Freeform 63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7" name="Freeform 63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8" name="Straight Connector 637"/>
              <p:cNvCxnSpPr>
                <a:cxnSpLocks noChangeShapeType="1"/>
                <a:endCxn id="63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9" name="Straight Connector 63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4" name="Group 639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41" name="Oval 64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2" name="Rectangle 641"/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3" name="Oval 64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4" name="Freeform 643"/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5" name="Freeform 64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6" name="Freeform 64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7" name="Freeform 64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8" name="Straight Connector 647"/>
              <p:cNvCxnSpPr>
                <a:cxnSpLocks noChangeShapeType="1"/>
                <a:endCxn id="6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9" name="Straight Connector 64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5" name="Group 649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2" name="Rectangle 651"/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4" name="Freeform 653"/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65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6" name="Freeform 65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7" name="Freeform 65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8" name="Straight Connector 657"/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6" name="Group 659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61" name="Oval 66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2" name="Rectangle 661"/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3" name="Oval 66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4" name="Freeform 663"/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5" name="Freeform 66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6" name="Freeform 66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7" name="Freeform 66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8" name="Straight Connector 667"/>
              <p:cNvCxnSpPr>
                <a:cxnSpLocks noChangeShapeType="1"/>
                <a:endCxn id="66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9" name="Straight Connector 66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8027" name="Group 669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71" name="Oval 67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2" name="Rectangle 671"/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4" name="Freeform 673"/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Freeform 67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6" name="Freeform 67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8" name="Straight Connector 677"/>
              <p:cNvCxnSpPr>
                <a:cxnSpLocks noChangeShapeType="1"/>
                <a:endCxn id="67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9" name="Straight Connector 67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11124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7" name="Group 101"/>
          <p:cNvGrpSpPr>
            <a:grpSpLocks/>
          </p:cNvGrpSpPr>
          <p:nvPr/>
        </p:nvGrpSpPr>
        <p:grpSpPr bwMode="auto">
          <a:xfrm>
            <a:off x="5572125" y="2905125"/>
            <a:ext cx="2359554" cy="1147763"/>
            <a:chOff x="5143500" y="2905125"/>
            <a:chExt cx="2178050" cy="1147763"/>
          </a:xfrm>
        </p:grpSpPr>
        <p:grpSp>
          <p:nvGrpSpPr>
            <p:cNvPr id="39992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0033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4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5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6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7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8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39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0040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0070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71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72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0073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76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77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74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75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1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006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6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6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0065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8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69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66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67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2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005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5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5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0057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60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61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58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59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0043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0046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47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0048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0049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0052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0053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0050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51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0044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45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2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39993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35" name="Oval 13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6" name="Rectangle 135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7" name="Oval 13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8" name="Freeform 137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9" name="Freeform 13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0" name="Freeform 13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41" name="Freeform 14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42" name="Straight Connector 141"/>
              <p:cNvCxnSpPr>
                <a:cxnSpLocks noChangeShapeType="1"/>
                <a:endCxn id="1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3" name="Straight Connector 14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4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26" name="Oval 12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" name="Rectangle 126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" name="Freeform 128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Freeform 12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" name="Freeform 13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" name="Straight Connector 132"/>
              <p:cNvCxnSpPr>
                <a:cxnSpLocks noChangeShapeType="1"/>
                <a:endCxn id="1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" name="Straight Connector 13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5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117" name="Oval 11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" name="Rectangle 117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" name="Oval 11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" name="Freeform 119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" name="Freeform 12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4" name="Straight Connector 123"/>
              <p:cNvCxnSpPr>
                <a:cxnSpLocks noChangeShapeType="1"/>
                <a:endCxn id="1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5" name="Straight Connector 12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39996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993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39939" name="Picture 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06" y="860425"/>
            <a:ext cx="9044384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itle 41"/>
          <p:cNvSpPr>
            <a:spLocks noGrp="1"/>
          </p:cNvSpPr>
          <p:nvPr>
            <p:ph type="title" idx="4294967295"/>
          </p:nvPr>
        </p:nvSpPr>
        <p:spPr>
          <a:xfrm>
            <a:off x="436827" y="228601"/>
            <a:ext cx="9281716" cy="83502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Access network: digital subscriber line </a:t>
            </a:r>
            <a:r>
              <a:rPr lang="en-US" altLang="en-US" sz="2800" dirty="0">
                <a:ea typeface="ＭＳ Ｐゴシック" pitchFamily="34" charset="-128"/>
              </a:rPr>
              <a:t>(DSL)</a:t>
            </a:r>
          </a:p>
        </p:txBody>
      </p:sp>
      <p:sp>
        <p:nvSpPr>
          <p:cNvPr id="39941" name="Freeform 3"/>
          <p:cNvSpPr>
            <a:spLocks/>
          </p:cNvSpPr>
          <p:nvPr/>
        </p:nvSpPr>
        <p:spPr bwMode="auto">
          <a:xfrm>
            <a:off x="4664075" y="1501776"/>
            <a:ext cx="2400829" cy="1477963"/>
          </a:xfrm>
          <a:custGeom>
            <a:avLst/>
            <a:gdLst>
              <a:gd name="T0" fmla="*/ 2147483647 w 1396"/>
              <a:gd name="T1" fmla="*/ 2147483647 h 931"/>
              <a:gd name="T2" fmla="*/ 2147483647 w 1396"/>
              <a:gd name="T3" fmla="*/ 2147483647 h 931"/>
              <a:gd name="T4" fmla="*/ 2147483647 w 1396"/>
              <a:gd name="T5" fmla="*/ 2147483647 h 931"/>
              <a:gd name="T6" fmla="*/ 2147483647 w 1396"/>
              <a:gd name="T7" fmla="*/ 2147483647 h 931"/>
              <a:gd name="T8" fmla="*/ 2147483647 w 1396"/>
              <a:gd name="T9" fmla="*/ 2147483647 h 931"/>
              <a:gd name="T10" fmla="*/ 2147483647 w 1396"/>
              <a:gd name="T11" fmla="*/ 2147483647 h 931"/>
              <a:gd name="T12" fmla="*/ 2147483647 w 1396"/>
              <a:gd name="T13" fmla="*/ 2147483647 h 931"/>
              <a:gd name="T14" fmla="*/ 2147483647 w 1396"/>
              <a:gd name="T15" fmla="*/ 2147483647 h 931"/>
              <a:gd name="T16" fmla="*/ 2147483647 w 1396"/>
              <a:gd name="T17" fmla="*/ 2147483647 h 931"/>
              <a:gd name="T18" fmla="*/ 2147483647 w 1396"/>
              <a:gd name="T19" fmla="*/ 2147483647 h 931"/>
              <a:gd name="T20" fmla="*/ 2147483647 w 1396"/>
              <a:gd name="T21" fmla="*/ 2147483647 h 931"/>
              <a:gd name="T22" fmla="*/ 2147483647 w 1396"/>
              <a:gd name="T23" fmla="*/ 2147483647 h 931"/>
              <a:gd name="T24" fmla="*/ 2147483647 w 1396"/>
              <a:gd name="T25" fmla="*/ 2147483647 h 931"/>
              <a:gd name="T26" fmla="*/ 2147483647 w 1396"/>
              <a:gd name="T27" fmla="*/ 2147483647 h 931"/>
              <a:gd name="T28" fmla="*/ 2147483647 w 1396"/>
              <a:gd name="T29" fmla="*/ 2147483647 h 931"/>
              <a:gd name="T30" fmla="*/ 2147483647 w 1396"/>
              <a:gd name="T31" fmla="*/ 2147483647 h 93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396"/>
              <a:gd name="T49" fmla="*/ 0 h 931"/>
              <a:gd name="T50" fmla="*/ 1396 w 1396"/>
              <a:gd name="T51" fmla="*/ 931 h 93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396" h="931">
                <a:moveTo>
                  <a:pt x="873" y="18"/>
                </a:moveTo>
                <a:cubicBezTo>
                  <a:pt x="787" y="32"/>
                  <a:pt x="625" y="55"/>
                  <a:pt x="526" y="89"/>
                </a:cubicBezTo>
                <a:cubicBezTo>
                  <a:pt x="426" y="122"/>
                  <a:pt x="346" y="184"/>
                  <a:pt x="278" y="216"/>
                </a:cubicBezTo>
                <a:cubicBezTo>
                  <a:pt x="210" y="248"/>
                  <a:pt x="159" y="236"/>
                  <a:pt x="118" y="283"/>
                </a:cubicBezTo>
                <a:cubicBezTo>
                  <a:pt x="77" y="330"/>
                  <a:pt x="46" y="416"/>
                  <a:pt x="30" y="497"/>
                </a:cubicBezTo>
                <a:cubicBezTo>
                  <a:pt x="14" y="578"/>
                  <a:pt x="0" y="714"/>
                  <a:pt x="24" y="768"/>
                </a:cubicBezTo>
                <a:cubicBezTo>
                  <a:pt x="49" y="821"/>
                  <a:pt x="112" y="796"/>
                  <a:pt x="178" y="818"/>
                </a:cubicBezTo>
                <a:cubicBezTo>
                  <a:pt x="244" y="840"/>
                  <a:pt x="318" y="886"/>
                  <a:pt x="421" y="902"/>
                </a:cubicBezTo>
                <a:cubicBezTo>
                  <a:pt x="524" y="918"/>
                  <a:pt x="681" y="916"/>
                  <a:pt x="793" y="916"/>
                </a:cubicBezTo>
                <a:cubicBezTo>
                  <a:pt x="905" y="916"/>
                  <a:pt x="1004" y="931"/>
                  <a:pt x="1095" y="902"/>
                </a:cubicBezTo>
                <a:cubicBezTo>
                  <a:pt x="1186" y="873"/>
                  <a:pt x="1291" y="813"/>
                  <a:pt x="1337" y="744"/>
                </a:cubicBezTo>
                <a:cubicBezTo>
                  <a:pt x="1383" y="675"/>
                  <a:pt x="1365" y="580"/>
                  <a:pt x="1372" y="487"/>
                </a:cubicBezTo>
                <a:cubicBezTo>
                  <a:pt x="1378" y="393"/>
                  <a:pt x="1396" y="256"/>
                  <a:pt x="1377" y="179"/>
                </a:cubicBezTo>
                <a:cubicBezTo>
                  <a:pt x="1358" y="102"/>
                  <a:pt x="1314" y="57"/>
                  <a:pt x="1259" y="28"/>
                </a:cubicBezTo>
                <a:cubicBezTo>
                  <a:pt x="1203" y="0"/>
                  <a:pt x="1110" y="7"/>
                  <a:pt x="1046" y="5"/>
                </a:cubicBezTo>
                <a:cubicBezTo>
                  <a:pt x="981" y="3"/>
                  <a:pt x="959" y="5"/>
                  <a:pt x="873" y="18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42" name="Oval 9"/>
          <p:cNvSpPr>
            <a:spLocks noChangeArrowheads="1"/>
          </p:cNvSpPr>
          <p:nvPr/>
        </p:nvSpPr>
        <p:spPr bwMode="auto">
          <a:xfrm>
            <a:off x="5747544" y="2208214"/>
            <a:ext cx="20981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39943" name="Oval 12"/>
          <p:cNvSpPr>
            <a:spLocks noChangeArrowheads="1"/>
          </p:cNvSpPr>
          <p:nvPr/>
        </p:nvSpPr>
        <p:spPr bwMode="auto">
          <a:xfrm>
            <a:off x="6160294" y="1836739"/>
            <a:ext cx="209815" cy="193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39944" name="Line 15"/>
          <p:cNvSpPr>
            <a:spLocks noChangeShapeType="1"/>
          </p:cNvSpPr>
          <p:nvPr/>
        </p:nvSpPr>
        <p:spPr bwMode="auto">
          <a:xfrm flipV="1">
            <a:off x="5842133" y="1978025"/>
            <a:ext cx="343958" cy="336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5" name="Line 16"/>
          <p:cNvSpPr>
            <a:spLocks noChangeShapeType="1"/>
          </p:cNvSpPr>
          <p:nvPr/>
        </p:nvSpPr>
        <p:spPr bwMode="auto">
          <a:xfrm>
            <a:off x="6268641" y="1954213"/>
            <a:ext cx="433388" cy="5905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6" name="Rectangle 44"/>
          <p:cNvSpPr>
            <a:spLocks noChangeArrowheads="1"/>
          </p:cNvSpPr>
          <p:nvPr/>
        </p:nvSpPr>
        <p:spPr bwMode="auto">
          <a:xfrm>
            <a:off x="4966759" y="1957389"/>
            <a:ext cx="1035315" cy="70008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39947" name="Text Box 45"/>
          <p:cNvSpPr txBox="1">
            <a:spLocks noChangeArrowheads="1"/>
          </p:cNvSpPr>
          <p:nvPr/>
        </p:nvSpPr>
        <p:spPr bwMode="auto">
          <a:xfrm>
            <a:off x="4376871" y="1476375"/>
            <a:ext cx="2086107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central office</a:t>
            </a:r>
          </a:p>
        </p:txBody>
      </p:sp>
      <p:sp>
        <p:nvSpPr>
          <p:cNvPr id="39948" name="Line 14"/>
          <p:cNvSpPr>
            <a:spLocks noChangeShapeType="1"/>
          </p:cNvSpPr>
          <p:nvPr/>
        </p:nvSpPr>
        <p:spPr bwMode="auto">
          <a:xfrm flipV="1">
            <a:off x="2915048" y="2363788"/>
            <a:ext cx="209986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49" name="Text Box 17"/>
          <p:cNvSpPr txBox="1">
            <a:spLocks noChangeArrowheads="1"/>
          </p:cNvSpPr>
          <p:nvPr/>
        </p:nvSpPr>
        <p:spPr bwMode="auto">
          <a:xfrm>
            <a:off x="6437182" y="1530350"/>
            <a:ext cx="1083951" cy="510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600"/>
              <a:t>telephone</a:t>
            </a:r>
          </a:p>
          <a:p>
            <a:pPr>
              <a:lnSpc>
                <a:spcPct val="85000"/>
              </a:lnSpc>
            </a:pPr>
            <a:r>
              <a:rPr lang="en-US" altLang="en-US" sz="1600"/>
              <a:t>network</a:t>
            </a:r>
          </a:p>
        </p:txBody>
      </p:sp>
      <p:grpSp>
        <p:nvGrpSpPr>
          <p:cNvPr id="39950" name="Group 108"/>
          <p:cNvGrpSpPr>
            <a:grpSpLocks/>
          </p:cNvGrpSpPr>
          <p:nvPr/>
        </p:nvGrpSpPr>
        <p:grpSpPr bwMode="auto">
          <a:xfrm>
            <a:off x="5028671" y="2074863"/>
            <a:ext cx="398992" cy="519112"/>
            <a:chOff x="1852" y="2562"/>
            <a:chExt cx="355" cy="471"/>
          </a:xfrm>
        </p:grpSpPr>
        <p:sp>
          <p:nvSpPr>
            <p:cNvPr id="39986" name="Freeform 109"/>
            <p:cNvSpPr>
              <a:spLocks/>
            </p:cNvSpPr>
            <p:nvPr/>
          </p:nvSpPr>
          <p:spPr bwMode="auto">
            <a:xfrm>
              <a:off x="1852" y="2621"/>
              <a:ext cx="318" cy="412"/>
            </a:xfrm>
            <a:custGeom>
              <a:avLst/>
              <a:gdLst>
                <a:gd name="T0" fmla="*/ 0 w 318"/>
                <a:gd name="T1" fmla="*/ 412 h 412"/>
                <a:gd name="T2" fmla="*/ 3 w 318"/>
                <a:gd name="T3" fmla="*/ 1 h 412"/>
                <a:gd name="T4" fmla="*/ 74 w 318"/>
                <a:gd name="T5" fmla="*/ 0 h 412"/>
                <a:gd name="T6" fmla="*/ 254 w 318"/>
                <a:gd name="T7" fmla="*/ 111 h 412"/>
                <a:gd name="T8" fmla="*/ 318 w 318"/>
                <a:gd name="T9" fmla="*/ 115 h 412"/>
                <a:gd name="T10" fmla="*/ 318 w 318"/>
                <a:gd name="T11" fmla="*/ 308 h 412"/>
                <a:gd name="T12" fmla="*/ 246 w 318"/>
                <a:gd name="T13" fmla="*/ 308 h 412"/>
                <a:gd name="T14" fmla="*/ 74 w 318"/>
                <a:gd name="T15" fmla="*/ 412 h 412"/>
                <a:gd name="T16" fmla="*/ 0 w 318"/>
                <a:gd name="T17" fmla="*/ 412 h 4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8"/>
                <a:gd name="T28" fmla="*/ 0 h 412"/>
                <a:gd name="T29" fmla="*/ 318 w 318"/>
                <a:gd name="T30" fmla="*/ 412 h 41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8" h="412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7" name="Freeform 110"/>
            <p:cNvSpPr>
              <a:spLocks/>
            </p:cNvSpPr>
            <p:nvPr/>
          </p:nvSpPr>
          <p:spPr bwMode="auto">
            <a:xfrm>
              <a:off x="1854" y="2562"/>
              <a:ext cx="353" cy="369"/>
            </a:xfrm>
            <a:custGeom>
              <a:avLst/>
              <a:gdLst>
                <a:gd name="T0" fmla="*/ 0 w 353"/>
                <a:gd name="T1" fmla="*/ 59 h 369"/>
                <a:gd name="T2" fmla="*/ 32 w 353"/>
                <a:gd name="T3" fmla="*/ 0 h 369"/>
                <a:gd name="T4" fmla="*/ 105 w 353"/>
                <a:gd name="T5" fmla="*/ 0 h 369"/>
                <a:gd name="T6" fmla="*/ 276 w 353"/>
                <a:gd name="T7" fmla="*/ 113 h 369"/>
                <a:gd name="T8" fmla="*/ 353 w 353"/>
                <a:gd name="T9" fmla="*/ 113 h 369"/>
                <a:gd name="T10" fmla="*/ 353 w 353"/>
                <a:gd name="T11" fmla="*/ 315 h 369"/>
                <a:gd name="T12" fmla="*/ 318 w 353"/>
                <a:gd name="T13" fmla="*/ 369 h 369"/>
                <a:gd name="T14" fmla="*/ 315 w 353"/>
                <a:gd name="T15" fmla="*/ 173 h 369"/>
                <a:gd name="T16" fmla="*/ 254 w 353"/>
                <a:gd name="T17" fmla="*/ 173 h 369"/>
                <a:gd name="T18" fmla="*/ 75 w 353"/>
                <a:gd name="T19" fmla="*/ 60 h 369"/>
                <a:gd name="T20" fmla="*/ 0 w 353"/>
                <a:gd name="T21" fmla="*/ 59 h 36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53"/>
                <a:gd name="T34" fmla="*/ 0 h 369"/>
                <a:gd name="T35" fmla="*/ 353 w 353"/>
                <a:gd name="T36" fmla="*/ 369 h 36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53" h="369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88" name="Line 111"/>
            <p:cNvSpPr>
              <a:spLocks noChangeShapeType="1"/>
            </p:cNvSpPr>
            <p:nvPr/>
          </p:nvSpPr>
          <p:spPr bwMode="auto">
            <a:xfrm flipH="1">
              <a:off x="2167" y="2674"/>
              <a:ext cx="34" cy="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89" name="Line 112"/>
            <p:cNvSpPr>
              <a:spLocks noChangeShapeType="1"/>
            </p:cNvSpPr>
            <p:nvPr/>
          </p:nvSpPr>
          <p:spPr bwMode="auto">
            <a:xfrm>
              <a:off x="1880" y="2830"/>
              <a:ext cx="2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90" name="Freeform 113"/>
            <p:cNvSpPr>
              <a:spLocks/>
            </p:cNvSpPr>
            <p:nvPr/>
          </p:nvSpPr>
          <p:spPr bwMode="auto">
            <a:xfrm>
              <a:off x="1874" y="2670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91" name="Freeform 114"/>
            <p:cNvSpPr>
              <a:spLocks/>
            </p:cNvSpPr>
            <p:nvPr/>
          </p:nvSpPr>
          <p:spPr bwMode="auto">
            <a:xfrm flipV="1">
              <a:off x="1874" y="2884"/>
              <a:ext cx="264" cy="105"/>
            </a:xfrm>
            <a:custGeom>
              <a:avLst/>
              <a:gdLst>
                <a:gd name="T0" fmla="*/ 0 w 264"/>
                <a:gd name="T1" fmla="*/ 0 h 105"/>
                <a:gd name="T2" fmla="*/ 52 w 264"/>
                <a:gd name="T3" fmla="*/ 0 h 105"/>
                <a:gd name="T4" fmla="*/ 207 w 264"/>
                <a:gd name="T5" fmla="*/ 105 h 105"/>
                <a:gd name="T6" fmla="*/ 264 w 264"/>
                <a:gd name="T7" fmla="*/ 105 h 1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4"/>
                <a:gd name="T13" fmla="*/ 0 h 105"/>
                <a:gd name="T14" fmla="*/ 264 w 264"/>
                <a:gd name="T15" fmla="*/ 105 h 1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4" h="105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9951" name="Text Box 115"/>
          <p:cNvSpPr txBox="1">
            <a:spLocks noChangeArrowheads="1"/>
          </p:cNvSpPr>
          <p:nvPr/>
        </p:nvSpPr>
        <p:spPr bwMode="auto">
          <a:xfrm>
            <a:off x="4681273" y="2619375"/>
            <a:ext cx="1030156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/>
              <a:t>DSLAM</a:t>
            </a:r>
          </a:p>
        </p:txBody>
      </p:sp>
      <p:grpSp>
        <p:nvGrpSpPr>
          <p:cNvPr id="39952" name="Group 118"/>
          <p:cNvGrpSpPr>
            <a:grpSpLocks/>
          </p:cNvGrpSpPr>
          <p:nvPr/>
        </p:nvGrpSpPr>
        <p:grpSpPr bwMode="auto">
          <a:xfrm>
            <a:off x="3664877" y="1362076"/>
            <a:ext cx="863335" cy="658813"/>
            <a:chOff x="1671" y="1861"/>
            <a:chExt cx="502" cy="415"/>
          </a:xfrm>
        </p:grpSpPr>
        <p:sp>
          <p:nvSpPr>
            <p:cNvPr id="39984" name="Rectangle 116"/>
            <p:cNvSpPr>
              <a:spLocks noChangeArrowheads="1"/>
            </p:cNvSpPr>
            <p:nvPr/>
          </p:nvSpPr>
          <p:spPr bwMode="auto">
            <a:xfrm>
              <a:off x="1742" y="1966"/>
              <a:ext cx="360" cy="31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5" name="AutoShape 117"/>
            <p:cNvSpPr>
              <a:spLocks noChangeArrowheads="1"/>
            </p:cNvSpPr>
            <p:nvPr/>
          </p:nvSpPr>
          <p:spPr bwMode="auto">
            <a:xfrm>
              <a:off x="1671" y="1861"/>
              <a:ext cx="502" cy="129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9953" name="Freeform 119"/>
          <p:cNvSpPr>
            <a:spLocks/>
          </p:cNvSpPr>
          <p:nvPr/>
        </p:nvSpPr>
        <p:spPr bwMode="auto">
          <a:xfrm>
            <a:off x="4318398" y="1951038"/>
            <a:ext cx="730911" cy="239712"/>
          </a:xfrm>
          <a:custGeom>
            <a:avLst/>
            <a:gdLst>
              <a:gd name="T0" fmla="*/ 0 w 425"/>
              <a:gd name="T1" fmla="*/ 0 h 151"/>
              <a:gd name="T2" fmla="*/ 0 w 425"/>
              <a:gd name="T3" fmla="*/ 2147483647 h 151"/>
              <a:gd name="T4" fmla="*/ 2147483647 w 425"/>
              <a:gd name="T5" fmla="*/ 2147483647 h 151"/>
              <a:gd name="T6" fmla="*/ 0 60000 65536"/>
              <a:gd name="T7" fmla="*/ 0 60000 65536"/>
              <a:gd name="T8" fmla="*/ 0 60000 65536"/>
              <a:gd name="T9" fmla="*/ 0 w 425"/>
              <a:gd name="T10" fmla="*/ 0 h 151"/>
              <a:gd name="T11" fmla="*/ 425 w 425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5" h="151">
                <a:moveTo>
                  <a:pt x="0" y="0"/>
                </a:moveTo>
                <a:lnTo>
                  <a:pt x="0" y="151"/>
                </a:lnTo>
                <a:lnTo>
                  <a:pt x="425" y="151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4" name="Line 120"/>
          <p:cNvSpPr>
            <a:spLocks noChangeShapeType="1"/>
          </p:cNvSpPr>
          <p:nvPr/>
        </p:nvSpPr>
        <p:spPr bwMode="auto">
          <a:xfrm>
            <a:off x="5432823" y="2316163"/>
            <a:ext cx="4093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55" name="Freeform 123"/>
          <p:cNvSpPr>
            <a:spLocks/>
          </p:cNvSpPr>
          <p:nvPr/>
        </p:nvSpPr>
        <p:spPr bwMode="auto">
          <a:xfrm>
            <a:off x="5432823" y="2384425"/>
            <a:ext cx="502179" cy="1009650"/>
          </a:xfrm>
          <a:custGeom>
            <a:avLst/>
            <a:gdLst>
              <a:gd name="T0" fmla="*/ 0 w 292"/>
              <a:gd name="T1" fmla="*/ 0 h 636"/>
              <a:gd name="T2" fmla="*/ 2147483647 w 292"/>
              <a:gd name="T3" fmla="*/ 0 h 636"/>
              <a:gd name="T4" fmla="*/ 2147483647 w 292"/>
              <a:gd name="T5" fmla="*/ 2147483647 h 636"/>
              <a:gd name="T6" fmla="*/ 2147483647 w 292"/>
              <a:gd name="T7" fmla="*/ 2147483647 h 636"/>
              <a:gd name="T8" fmla="*/ 0 60000 65536"/>
              <a:gd name="T9" fmla="*/ 0 60000 65536"/>
              <a:gd name="T10" fmla="*/ 0 60000 65536"/>
              <a:gd name="T11" fmla="*/ 0 60000 65536"/>
              <a:gd name="T12" fmla="*/ 0 w 292"/>
              <a:gd name="T13" fmla="*/ 0 h 636"/>
              <a:gd name="T14" fmla="*/ 292 w 292"/>
              <a:gd name="T15" fmla="*/ 636 h 6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2" h="636">
                <a:moveTo>
                  <a:pt x="0" y="0"/>
                </a:moveTo>
                <a:lnTo>
                  <a:pt x="130" y="0"/>
                </a:lnTo>
                <a:lnTo>
                  <a:pt x="130" y="636"/>
                </a:lnTo>
                <a:lnTo>
                  <a:pt x="292" y="636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055952" y="2441577"/>
            <a:ext cx="3164417" cy="1616076"/>
            <a:chOff x="614" y="1538"/>
            <a:chExt cx="1840" cy="1018"/>
          </a:xfrm>
        </p:grpSpPr>
        <p:sp>
          <p:nvSpPr>
            <p:cNvPr id="39982" name="Text Box 124"/>
            <p:cNvSpPr txBox="1">
              <a:spLocks noChangeArrowheads="1"/>
            </p:cNvSpPr>
            <p:nvPr/>
          </p:nvSpPr>
          <p:spPr bwMode="auto">
            <a:xfrm>
              <a:off x="614" y="2102"/>
              <a:ext cx="1685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voice, data transmitted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at different frequencies over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>
                  <a:solidFill>
                    <a:srgbClr val="CC0000"/>
                  </a:solidFill>
                </a:rPr>
                <a:t>dedicated </a:t>
              </a:r>
              <a:r>
                <a:rPr lang="en-US" altLang="en-US" sz="1600" i="1"/>
                <a:t>line to central office</a:t>
              </a:r>
            </a:p>
          </p:txBody>
        </p:sp>
        <p:sp>
          <p:nvSpPr>
            <p:cNvPr id="39983" name="Line 125"/>
            <p:cNvSpPr>
              <a:spLocks noChangeShapeType="1"/>
            </p:cNvSpPr>
            <p:nvPr/>
          </p:nvSpPr>
          <p:spPr bwMode="auto">
            <a:xfrm flipV="1">
              <a:off x="2093" y="1538"/>
              <a:ext cx="361" cy="58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24384" name="Rectangle 52"/>
          <p:cNvSpPr>
            <a:spLocks noChangeArrowheads="1"/>
          </p:cNvSpPr>
          <p:nvPr/>
        </p:nvSpPr>
        <p:spPr bwMode="auto">
          <a:xfrm>
            <a:off x="0" y="3995738"/>
            <a:ext cx="9878483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38188" indent="-28098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7763" indent="-23336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</a:pPr>
            <a:endParaRPr lang="en-US" altLang="en-US">
              <a:solidFill>
                <a:srgbClr val="FF0000"/>
              </a:solidFill>
              <a:latin typeface="Comic Sans MS" pitchFamily="66" charset="0"/>
            </a:endParaRP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use </a:t>
            </a:r>
            <a:r>
              <a:rPr lang="en-US" altLang="en-US" i="1">
                <a:solidFill>
                  <a:srgbClr val="CC0000"/>
                </a:solidFill>
                <a:latin typeface="Gill Sans MT" pitchFamily="34" charset="0"/>
              </a:rPr>
              <a:t>existing</a:t>
            </a:r>
            <a:r>
              <a:rPr lang="en-US" altLang="en-US">
                <a:latin typeface="Gill Sans MT" pitchFamily="34" charset="0"/>
              </a:rPr>
              <a:t> telephone line to central office DSLAM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>
                <a:latin typeface="Gill Sans MT" pitchFamily="34" charset="0"/>
              </a:rPr>
              <a:t>data over DSL phone line goes to Internet</a:t>
            </a:r>
          </a:p>
          <a:p>
            <a:pPr lvl="2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>
                <a:latin typeface="Gill Sans MT" pitchFamily="34" charset="0"/>
              </a:rPr>
              <a:t>voice over DSL phone line goes to telephone net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&lt; 2.5 Mbps upstream transmission rate (typically &lt; 1 Mbps)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&lt; 24 Mbps downstream transmission rate (typically &lt; 10 Mbps)</a:t>
            </a:r>
          </a:p>
        </p:txBody>
      </p:sp>
      <p:sp>
        <p:nvSpPr>
          <p:cNvPr id="39958" name="Rectangle 90"/>
          <p:cNvSpPr>
            <a:spLocks noChangeArrowheads="1"/>
          </p:cNvSpPr>
          <p:nvPr/>
        </p:nvSpPr>
        <p:spPr bwMode="auto">
          <a:xfrm>
            <a:off x="1341438" y="1814513"/>
            <a:ext cx="2142860" cy="1395412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59" name="Line 7"/>
          <p:cNvSpPr>
            <a:spLocks noChangeShapeType="1"/>
          </p:cNvSpPr>
          <p:nvPr/>
        </p:nvSpPr>
        <p:spPr bwMode="auto">
          <a:xfrm flipV="1">
            <a:off x="1867694" y="2365375"/>
            <a:ext cx="39555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9960" name="Text Box 39"/>
          <p:cNvSpPr txBox="1">
            <a:spLocks noChangeArrowheads="1"/>
          </p:cNvSpPr>
          <p:nvPr/>
        </p:nvSpPr>
        <p:spPr bwMode="auto">
          <a:xfrm>
            <a:off x="2180597" y="2471738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DSL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39961" name="Text Box 41"/>
          <p:cNvSpPr txBox="1">
            <a:spLocks noChangeArrowheads="1"/>
          </p:cNvSpPr>
          <p:nvPr/>
        </p:nvSpPr>
        <p:spPr bwMode="auto">
          <a:xfrm>
            <a:off x="2912437" y="2495550"/>
            <a:ext cx="712054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39962" name="Group 94"/>
          <p:cNvGrpSpPr>
            <a:grpSpLocks/>
          </p:cNvGrpSpPr>
          <p:nvPr/>
        </p:nvGrpSpPr>
        <p:grpSpPr bwMode="auto">
          <a:xfrm>
            <a:off x="2252928" y="2252663"/>
            <a:ext cx="665560" cy="220662"/>
            <a:chOff x="322" y="890"/>
            <a:chExt cx="872" cy="339"/>
          </a:xfrm>
        </p:grpSpPr>
        <p:sp>
          <p:nvSpPr>
            <p:cNvPr id="39976" name="Rectangle 9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7" name="Rectangle 9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8" name="Rectangle 9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79" name="Rectangle 9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0" name="Rectangle 9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81" name="AutoShape 10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63" name="AutoShape 102"/>
          <p:cNvSpPr>
            <a:spLocks noChangeArrowheads="1"/>
          </p:cNvSpPr>
          <p:nvPr/>
        </p:nvSpPr>
        <p:spPr bwMode="auto">
          <a:xfrm>
            <a:off x="1035315" y="1403351"/>
            <a:ext cx="2706952" cy="468313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64" name="Rectangle 103"/>
          <p:cNvSpPr>
            <a:spLocks noChangeArrowheads="1"/>
          </p:cNvSpPr>
          <p:nvPr/>
        </p:nvSpPr>
        <p:spPr bwMode="auto">
          <a:xfrm>
            <a:off x="3178175" y="2303463"/>
            <a:ext cx="180579" cy="144462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9965" name="Freeform 104"/>
          <p:cNvSpPr>
            <a:spLocks/>
          </p:cNvSpPr>
          <p:nvPr/>
        </p:nvSpPr>
        <p:spPr bwMode="auto">
          <a:xfrm>
            <a:off x="2610644" y="1858964"/>
            <a:ext cx="655241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9966" name="Object 3"/>
          <p:cNvGraphicFramePr>
            <a:graphicFrameLocks noChangeAspect="1"/>
          </p:cNvGraphicFramePr>
          <p:nvPr/>
        </p:nvGraphicFramePr>
        <p:xfrm>
          <a:off x="2242608" y="1655763"/>
          <a:ext cx="531416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681706" imgH="480401" progId="MS_ClipArt_Gallery.2">
                  <p:embed/>
                </p:oleObj>
              </mc:Choice>
              <mc:Fallback>
                <p:oleObj name="Clip" r:id="rId3" imgW="681706" imgH="480401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2608" y="1655763"/>
                        <a:ext cx="531416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67" name="Line 130"/>
          <p:cNvSpPr>
            <a:spLocks noChangeShapeType="1"/>
          </p:cNvSpPr>
          <p:nvPr/>
        </p:nvSpPr>
        <p:spPr bwMode="auto">
          <a:xfrm flipH="1">
            <a:off x="2921927" y="2365375"/>
            <a:ext cx="259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968" name="AutoShape 131"/>
          <p:cNvSpPr>
            <a:spLocks noChangeArrowheads="1"/>
          </p:cNvSpPr>
          <p:nvPr/>
        </p:nvSpPr>
        <p:spPr bwMode="auto">
          <a:xfrm>
            <a:off x="4815417" y="1703389"/>
            <a:ext cx="1307042" cy="261937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136"/>
          <p:cNvGrpSpPr>
            <a:grpSpLocks/>
          </p:cNvGrpSpPr>
          <p:nvPr/>
        </p:nvGrpSpPr>
        <p:grpSpPr bwMode="auto">
          <a:xfrm>
            <a:off x="4087948" y="2867025"/>
            <a:ext cx="1331119" cy="1177925"/>
            <a:chOff x="2377" y="1806"/>
            <a:chExt cx="774" cy="742"/>
          </a:xfrm>
        </p:grpSpPr>
        <p:sp>
          <p:nvSpPr>
            <p:cNvPr id="39974" name="Line 132"/>
            <p:cNvSpPr>
              <a:spLocks noChangeShapeType="1"/>
            </p:cNvSpPr>
            <p:nvPr/>
          </p:nvSpPr>
          <p:spPr bwMode="auto">
            <a:xfrm flipV="1">
              <a:off x="2671" y="1806"/>
              <a:ext cx="268" cy="4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75" name="Text Box 133"/>
            <p:cNvSpPr txBox="1">
              <a:spLocks noChangeArrowheads="1"/>
            </p:cNvSpPr>
            <p:nvPr/>
          </p:nvSpPr>
          <p:spPr bwMode="auto">
            <a:xfrm>
              <a:off x="2377" y="2226"/>
              <a:ext cx="774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DSL access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multiplexer</a:t>
              </a:r>
            </a:p>
          </p:txBody>
        </p:sp>
      </p:grpSp>
      <p:grpSp>
        <p:nvGrpSpPr>
          <p:cNvPr id="39970" name="Group 141"/>
          <p:cNvGrpSpPr>
            <a:grpSpLocks/>
          </p:cNvGrpSpPr>
          <p:nvPr/>
        </p:nvGrpSpPr>
        <p:grpSpPr bwMode="auto">
          <a:xfrm>
            <a:off x="1238250" y="2043114"/>
            <a:ext cx="696516" cy="644525"/>
            <a:chOff x="-44" y="1473"/>
            <a:chExt cx="981" cy="1105"/>
          </a:xfrm>
        </p:grpSpPr>
        <p:pic>
          <p:nvPicPr>
            <p:cNvPr id="39972" name="Picture 142" descr="desktop_computer_stylized_medium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73" name="Freeform 14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99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F82BAFFD-6A61-4DA0-85A1-0D5E1D7B79BA}" type="slidenum">
              <a:rPr lang="en-US" altLang="en-US" sz="1200">
                <a:latin typeface="Tahoma" pitchFamily="34" charset="0"/>
              </a:rPr>
              <a:pPr/>
              <a:t>17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414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3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40962" name="Title 41"/>
          <p:cNvSpPr>
            <a:spLocks/>
          </p:cNvSpPr>
          <p:nvPr/>
        </p:nvSpPr>
        <p:spPr bwMode="auto">
          <a:xfrm>
            <a:off x="412750" y="239714"/>
            <a:ext cx="909701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000099"/>
                </a:solidFill>
                <a:latin typeface="Gill Sans MT" pitchFamily="34" charset="0"/>
              </a:rPr>
              <a:t>Access network: cable network</a:t>
            </a:r>
          </a:p>
        </p:txBody>
      </p:sp>
      <p:sp>
        <p:nvSpPr>
          <p:cNvPr id="40963" name="Rectangle 60"/>
          <p:cNvSpPr>
            <a:spLocks noChangeArrowheads="1"/>
          </p:cNvSpPr>
          <p:nvPr/>
        </p:nvSpPr>
        <p:spPr bwMode="auto">
          <a:xfrm>
            <a:off x="711994" y="1651001"/>
            <a:ext cx="194336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4" name="Line 7"/>
          <p:cNvSpPr>
            <a:spLocks noChangeShapeType="1"/>
          </p:cNvSpPr>
          <p:nvPr/>
        </p:nvSpPr>
        <p:spPr bwMode="auto">
          <a:xfrm flipV="1">
            <a:off x="1038755" y="2201864"/>
            <a:ext cx="39555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965" name="Text Box 39"/>
          <p:cNvSpPr txBox="1">
            <a:spLocks noChangeArrowheads="1"/>
          </p:cNvSpPr>
          <p:nvPr/>
        </p:nvSpPr>
        <p:spPr bwMode="auto">
          <a:xfrm>
            <a:off x="1243310" y="2352675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0966" name="Text Box 41"/>
          <p:cNvSpPr txBox="1">
            <a:spLocks noChangeArrowheads="1"/>
          </p:cNvSpPr>
          <p:nvPr/>
        </p:nvSpPr>
        <p:spPr bwMode="auto">
          <a:xfrm>
            <a:off x="1963112" y="2354264"/>
            <a:ext cx="712054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0967" name="Group 64"/>
          <p:cNvGrpSpPr>
            <a:grpSpLocks/>
          </p:cNvGrpSpPr>
          <p:nvPr/>
        </p:nvGrpSpPr>
        <p:grpSpPr bwMode="auto">
          <a:xfrm>
            <a:off x="1413669" y="2078038"/>
            <a:ext cx="665560" cy="220662"/>
            <a:chOff x="322" y="890"/>
            <a:chExt cx="872" cy="339"/>
          </a:xfrm>
        </p:grpSpPr>
        <p:sp>
          <p:nvSpPr>
            <p:cNvPr id="41123" name="Rectangle 65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4" name="Rectangle 66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5" name="Rectangle 67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6" name="Rectangle 68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7" name="Rectangle 69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8" name="AutoShape 70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8" name="AutoShape 72"/>
          <p:cNvSpPr>
            <a:spLocks noChangeArrowheads="1"/>
          </p:cNvSpPr>
          <p:nvPr/>
        </p:nvSpPr>
        <p:spPr bwMode="auto">
          <a:xfrm>
            <a:off x="454025" y="1239838"/>
            <a:ext cx="2457583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9" name="Rectangle 73"/>
          <p:cNvSpPr>
            <a:spLocks noChangeArrowheads="1"/>
          </p:cNvSpPr>
          <p:nvPr/>
        </p:nvSpPr>
        <p:spPr bwMode="auto">
          <a:xfrm>
            <a:off x="2204773" y="2139951"/>
            <a:ext cx="180579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70" name="Freeform 74"/>
          <p:cNvSpPr>
            <a:spLocks/>
          </p:cNvSpPr>
          <p:nvPr/>
        </p:nvSpPr>
        <p:spPr bwMode="auto">
          <a:xfrm>
            <a:off x="1781705" y="1695451"/>
            <a:ext cx="519377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Line 95"/>
          <p:cNvSpPr>
            <a:spLocks noChangeShapeType="1"/>
          </p:cNvSpPr>
          <p:nvPr/>
        </p:nvSpPr>
        <p:spPr bwMode="auto">
          <a:xfrm flipH="1">
            <a:off x="2105026" y="2201863"/>
            <a:ext cx="2596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72" name="Picture 96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1355725"/>
            <a:ext cx="818621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/>
          <p:cNvGrpSpPr>
            <a:grpSpLocks/>
          </p:cNvGrpSpPr>
          <p:nvPr/>
        </p:nvGrpSpPr>
        <p:grpSpPr bwMode="auto">
          <a:xfrm>
            <a:off x="2899569" y="1470025"/>
            <a:ext cx="921808" cy="527050"/>
            <a:chOff x="-490" y="1664"/>
            <a:chExt cx="1429" cy="842"/>
          </a:xfrm>
        </p:grpSpPr>
        <p:sp>
          <p:nvSpPr>
            <p:cNvPr id="41107" name="AutoShape 11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108" name="Group 116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111" name="Group 10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8" name="Rectangle 10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9" name="Rectangle 10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0" name="Rectangle 10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1" name="Rectangle 10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2" name="AutoShape 10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112" name="Picture 11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4" name="Freeform 113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15" name="Line 114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16" name="Picture 115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/>
          <p:cNvGrpSpPr>
            <a:grpSpLocks/>
          </p:cNvGrpSpPr>
          <p:nvPr/>
        </p:nvGrpSpPr>
        <p:grpSpPr bwMode="auto">
          <a:xfrm>
            <a:off x="3876411" y="1463675"/>
            <a:ext cx="921808" cy="527050"/>
            <a:chOff x="-490" y="1664"/>
            <a:chExt cx="1429" cy="842"/>
          </a:xfrm>
        </p:grpSpPr>
        <p:sp>
          <p:nvSpPr>
            <p:cNvPr id="41091" name="AutoShape 119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92" name="Group 120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95" name="Group 123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2" name="Rectangle 125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3" name="Rectangle 126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4" name="Rectangle 127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5" name="Rectangle 128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6" name="AutoShape 129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96" name="Picture 130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8" name="Freeform 132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9" name="Line 133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00" name="Picture 134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/>
          <p:cNvGrpSpPr>
            <a:grpSpLocks/>
          </p:cNvGrpSpPr>
          <p:nvPr/>
        </p:nvGrpSpPr>
        <p:grpSpPr bwMode="auto">
          <a:xfrm>
            <a:off x="2994158" y="2309813"/>
            <a:ext cx="921808" cy="527050"/>
            <a:chOff x="-490" y="1664"/>
            <a:chExt cx="1429" cy="842"/>
          </a:xfrm>
        </p:grpSpPr>
        <p:sp>
          <p:nvSpPr>
            <p:cNvPr id="41075" name="AutoShape 13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76" name="Group 13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7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79" name="Group 14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6" name="Rectangle 14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7" name="Rectangle 14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8" name="Rectangle 14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9" name="Rectangle 14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90" name="AutoShape 14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80" name="Picture 14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82" name="Freeform 14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3" name="Line 15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84" name="Picture 15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/>
          <p:cNvGrpSpPr>
            <a:grpSpLocks/>
          </p:cNvGrpSpPr>
          <p:nvPr/>
        </p:nvGrpSpPr>
        <p:grpSpPr bwMode="auto">
          <a:xfrm>
            <a:off x="3933164" y="2319338"/>
            <a:ext cx="921808" cy="527050"/>
            <a:chOff x="-490" y="1664"/>
            <a:chExt cx="1429" cy="842"/>
          </a:xfrm>
        </p:grpSpPr>
        <p:sp>
          <p:nvSpPr>
            <p:cNvPr id="41059" name="AutoShape 153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60" name="Group 154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63" name="Group 157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0" name="Rectangle 159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1" name="Rectangle 160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2" name="Rectangle 161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3" name="Rectangle 162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4" name="AutoShape 163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64" name="Picture 164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6" name="Freeform 166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7" name="Line 167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68" name="Picture 168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/>
          <p:cNvSpPr>
            <a:spLocks noChangeShapeType="1"/>
          </p:cNvSpPr>
          <p:nvPr/>
        </p:nvSpPr>
        <p:spPr bwMode="auto">
          <a:xfrm>
            <a:off x="2402550" y="2212975"/>
            <a:ext cx="399851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978" name="Group 170"/>
          <p:cNvGrpSpPr>
            <a:grpSpLocks/>
          </p:cNvGrpSpPr>
          <p:nvPr/>
        </p:nvGrpSpPr>
        <p:grpSpPr bwMode="auto">
          <a:xfrm>
            <a:off x="5112941" y="1471613"/>
            <a:ext cx="921808" cy="527050"/>
            <a:chOff x="-490" y="1664"/>
            <a:chExt cx="1429" cy="842"/>
          </a:xfrm>
        </p:grpSpPr>
        <p:sp>
          <p:nvSpPr>
            <p:cNvPr id="41043" name="AutoShape 17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44" name="Group 17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4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47" name="Group 17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4" name="Rectangle 17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5" name="Rectangle 17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6" name="Rectangle 17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7" name="Rectangle 18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8" name="AutoShape 18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48" name="Picture 18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0" name="Freeform 18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51" name="Line 18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52" name="Picture 18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/>
          <p:cNvSpPr txBox="1">
            <a:spLocks noChangeArrowheads="1"/>
          </p:cNvSpPr>
          <p:nvPr/>
        </p:nvSpPr>
        <p:spPr bwMode="auto">
          <a:xfrm>
            <a:off x="4691592" y="1541463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40980" name="Line 205"/>
          <p:cNvSpPr>
            <a:spLocks noChangeShapeType="1"/>
          </p:cNvSpPr>
          <p:nvPr/>
        </p:nvSpPr>
        <p:spPr bwMode="auto">
          <a:xfrm flipH="1">
            <a:off x="3587486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Line 206"/>
          <p:cNvSpPr>
            <a:spLocks noChangeShapeType="1"/>
          </p:cNvSpPr>
          <p:nvPr/>
        </p:nvSpPr>
        <p:spPr bwMode="auto">
          <a:xfrm flipH="1">
            <a:off x="4567767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2" name="Line 207"/>
          <p:cNvSpPr>
            <a:spLocks noChangeShapeType="1"/>
          </p:cNvSpPr>
          <p:nvPr/>
        </p:nvSpPr>
        <p:spPr bwMode="auto">
          <a:xfrm flipH="1">
            <a:off x="5799138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3" name="Freeform 208"/>
          <p:cNvSpPr>
            <a:spLocks/>
          </p:cNvSpPr>
          <p:nvPr/>
        </p:nvSpPr>
        <p:spPr bwMode="auto">
          <a:xfrm>
            <a:off x="4660636" y="2219325"/>
            <a:ext cx="137583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Freeform 209"/>
          <p:cNvSpPr>
            <a:spLocks/>
          </p:cNvSpPr>
          <p:nvPr/>
        </p:nvSpPr>
        <p:spPr bwMode="auto">
          <a:xfrm>
            <a:off x="3721629" y="2212975"/>
            <a:ext cx="137583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5" name="Rectangle 44"/>
          <p:cNvSpPr>
            <a:spLocks noChangeArrowheads="1"/>
          </p:cNvSpPr>
          <p:nvPr/>
        </p:nvSpPr>
        <p:spPr bwMode="auto">
          <a:xfrm>
            <a:off x="6117300" y="1787525"/>
            <a:ext cx="103531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40986" name="Text Box 45"/>
          <p:cNvSpPr txBox="1">
            <a:spLocks noChangeArrowheads="1"/>
          </p:cNvSpPr>
          <p:nvPr/>
        </p:nvSpPr>
        <p:spPr bwMode="auto">
          <a:xfrm>
            <a:off x="5587604" y="1250951"/>
            <a:ext cx="208610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0987" name="Freeform 216"/>
          <p:cNvSpPr>
            <a:spLocks/>
          </p:cNvSpPr>
          <p:nvPr/>
        </p:nvSpPr>
        <p:spPr bwMode="auto">
          <a:xfrm>
            <a:off x="6395906" y="1970089"/>
            <a:ext cx="357717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Freeform 217"/>
          <p:cNvSpPr>
            <a:spLocks/>
          </p:cNvSpPr>
          <p:nvPr/>
        </p:nvSpPr>
        <p:spPr bwMode="auto">
          <a:xfrm>
            <a:off x="6397626" y="1905000"/>
            <a:ext cx="397272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Line 218"/>
          <p:cNvSpPr>
            <a:spLocks noChangeShapeType="1"/>
          </p:cNvSpPr>
          <p:nvPr/>
        </p:nvSpPr>
        <p:spPr bwMode="auto">
          <a:xfrm flipH="1">
            <a:off x="6750184" y="2028826"/>
            <a:ext cx="3783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Line 219"/>
          <p:cNvSpPr>
            <a:spLocks noChangeShapeType="1"/>
          </p:cNvSpPr>
          <p:nvPr/>
        </p:nvSpPr>
        <p:spPr bwMode="auto">
          <a:xfrm>
            <a:off x="6426863" y="2200275"/>
            <a:ext cx="2906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1" name="Freeform 220"/>
          <p:cNvSpPr>
            <a:spLocks/>
          </p:cNvSpPr>
          <p:nvPr/>
        </p:nvSpPr>
        <p:spPr bwMode="auto">
          <a:xfrm>
            <a:off x="6419984" y="2024064"/>
            <a:ext cx="297523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2" name="Freeform 221"/>
          <p:cNvSpPr>
            <a:spLocks/>
          </p:cNvSpPr>
          <p:nvPr/>
        </p:nvSpPr>
        <p:spPr bwMode="auto">
          <a:xfrm flipV="1">
            <a:off x="6419984" y="2260600"/>
            <a:ext cx="297523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AutoShape 225"/>
          <p:cNvSpPr>
            <a:spLocks noChangeArrowheads="1"/>
          </p:cNvSpPr>
          <p:nvPr/>
        </p:nvSpPr>
        <p:spPr bwMode="auto">
          <a:xfrm>
            <a:off x="5965958" y="1524000"/>
            <a:ext cx="1307042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8" name="Group 37"/>
          <p:cNvGrpSpPr>
            <a:grpSpLocks/>
          </p:cNvGrpSpPr>
          <p:nvPr/>
        </p:nvGrpSpPr>
        <p:grpSpPr bwMode="auto">
          <a:xfrm>
            <a:off x="3702712" y="3186113"/>
            <a:ext cx="2213371" cy="958850"/>
            <a:chOff x="2505" y="826"/>
            <a:chExt cx="1287" cy="604"/>
          </a:xfrm>
        </p:grpSpPr>
        <p:sp>
          <p:nvSpPr>
            <p:cNvPr id="41039" name="Line 38"/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0" name="Freeform 39"/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1" name="Freeform 40"/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2" name="Line 41"/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2"/>
          <p:cNvGrpSpPr>
            <a:grpSpLocks/>
          </p:cNvGrpSpPr>
          <p:nvPr/>
        </p:nvGrpSpPr>
        <p:grpSpPr bwMode="auto">
          <a:xfrm>
            <a:off x="2933965" y="3343275"/>
            <a:ext cx="3262445" cy="2116138"/>
            <a:chOff x="2606" y="951"/>
            <a:chExt cx="1897" cy="1333"/>
          </a:xfrm>
        </p:grpSpPr>
        <p:sp>
          <p:nvSpPr>
            <p:cNvPr id="41009" name="Text Box 43"/>
            <p:cNvSpPr txBox="1">
              <a:spLocks noChangeArrowheads="1"/>
            </p:cNvSpPr>
            <p:nvPr/>
          </p:nvSpPr>
          <p:spPr bwMode="auto">
            <a:xfrm>
              <a:off x="3401" y="2071"/>
              <a:ext cx="61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600"/>
                <a:t>Channels</a:t>
              </a:r>
            </a:p>
          </p:txBody>
        </p:sp>
        <p:sp>
          <p:nvSpPr>
            <p:cNvPr id="41010" name="Line 44"/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1" name="Line 45"/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2" name="Text Box 46"/>
            <p:cNvSpPr txBox="1">
              <a:spLocks noChangeArrowheads="1"/>
            </p:cNvSpPr>
            <p:nvPr/>
          </p:nvSpPr>
          <p:spPr bwMode="auto">
            <a:xfrm>
              <a:off x="2984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3" name="Line 47"/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4" name="Text Box 48"/>
            <p:cNvSpPr txBox="1">
              <a:spLocks noChangeArrowheads="1"/>
            </p:cNvSpPr>
            <p:nvPr/>
          </p:nvSpPr>
          <p:spPr bwMode="auto">
            <a:xfrm>
              <a:off x="3158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5" name="Text Box 49"/>
            <p:cNvSpPr txBox="1">
              <a:spLocks noChangeArrowheads="1"/>
            </p:cNvSpPr>
            <p:nvPr/>
          </p:nvSpPr>
          <p:spPr bwMode="auto">
            <a:xfrm>
              <a:off x="3344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6" name="Text Box 50"/>
            <p:cNvSpPr txBox="1">
              <a:spLocks noChangeArrowheads="1"/>
            </p:cNvSpPr>
            <p:nvPr/>
          </p:nvSpPr>
          <p:spPr bwMode="auto">
            <a:xfrm>
              <a:off x="3530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7" name="Text Box 51"/>
            <p:cNvSpPr txBox="1">
              <a:spLocks noChangeArrowheads="1"/>
            </p:cNvSpPr>
            <p:nvPr/>
          </p:nvSpPr>
          <p:spPr bwMode="auto">
            <a:xfrm>
              <a:off x="3716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8" name="Text Box 52"/>
            <p:cNvSpPr txBox="1">
              <a:spLocks noChangeArrowheads="1"/>
            </p:cNvSpPr>
            <p:nvPr/>
          </p:nvSpPr>
          <p:spPr bwMode="auto">
            <a:xfrm>
              <a:off x="3902" y="1408"/>
              <a:ext cx="16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9" name="Text Box 53"/>
            <p:cNvSpPr txBox="1">
              <a:spLocks noChangeArrowheads="1"/>
            </p:cNvSpPr>
            <p:nvPr/>
          </p:nvSpPr>
          <p:spPr bwMode="auto">
            <a:xfrm>
              <a:off x="4064" y="1402"/>
              <a:ext cx="16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0" name="Text Box 54"/>
            <p:cNvSpPr txBox="1">
              <a:spLocks noChangeArrowheads="1"/>
            </p:cNvSpPr>
            <p:nvPr/>
          </p:nvSpPr>
          <p:spPr bwMode="auto">
            <a:xfrm>
              <a:off x="4208" y="1402"/>
              <a:ext cx="161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1" name="Text Box 55"/>
            <p:cNvSpPr txBox="1">
              <a:spLocks noChangeArrowheads="1"/>
            </p:cNvSpPr>
            <p:nvPr/>
          </p:nvSpPr>
          <p:spPr bwMode="auto">
            <a:xfrm>
              <a:off x="4336" y="1114"/>
              <a:ext cx="165" cy="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C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N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R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L</a:t>
              </a:r>
            </a:p>
          </p:txBody>
        </p:sp>
        <p:sp>
          <p:nvSpPr>
            <p:cNvPr id="41022" name="Line 56"/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3" name="Line 57"/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4" name="Line 58"/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5" name="Line 59"/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6" name="Line 60"/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7" name="Line 61"/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8" name="Line 62"/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9" name="Text Box 63"/>
            <p:cNvSpPr txBox="1">
              <a:spLocks noChangeArrowheads="1"/>
            </p:cNvSpPr>
            <p:nvPr/>
          </p:nvSpPr>
          <p:spPr bwMode="auto">
            <a:xfrm>
              <a:off x="2991" y="196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1</a:t>
              </a:r>
            </a:p>
          </p:txBody>
        </p:sp>
        <p:sp>
          <p:nvSpPr>
            <p:cNvPr id="41030" name="Text Box 64"/>
            <p:cNvSpPr txBox="1">
              <a:spLocks noChangeArrowheads="1"/>
            </p:cNvSpPr>
            <p:nvPr/>
          </p:nvSpPr>
          <p:spPr bwMode="auto">
            <a:xfrm>
              <a:off x="3159" y="196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2</a:t>
              </a:r>
            </a:p>
          </p:txBody>
        </p:sp>
        <p:sp>
          <p:nvSpPr>
            <p:cNvPr id="41031" name="Text Box 65"/>
            <p:cNvSpPr txBox="1">
              <a:spLocks noChangeArrowheads="1"/>
            </p:cNvSpPr>
            <p:nvPr/>
          </p:nvSpPr>
          <p:spPr bwMode="auto">
            <a:xfrm>
              <a:off x="3351" y="196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3</a:t>
              </a:r>
            </a:p>
          </p:txBody>
        </p:sp>
        <p:sp>
          <p:nvSpPr>
            <p:cNvPr id="41032" name="Text Box 66"/>
            <p:cNvSpPr txBox="1">
              <a:spLocks noChangeArrowheads="1"/>
            </p:cNvSpPr>
            <p:nvPr/>
          </p:nvSpPr>
          <p:spPr bwMode="auto">
            <a:xfrm>
              <a:off x="3523" y="1960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4</a:t>
              </a:r>
            </a:p>
          </p:txBody>
        </p:sp>
        <p:sp>
          <p:nvSpPr>
            <p:cNvPr id="41033" name="Text Box 67"/>
            <p:cNvSpPr txBox="1">
              <a:spLocks noChangeArrowheads="1"/>
            </p:cNvSpPr>
            <p:nvPr/>
          </p:nvSpPr>
          <p:spPr bwMode="auto">
            <a:xfrm>
              <a:off x="3711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5</a:t>
              </a:r>
            </a:p>
          </p:txBody>
        </p:sp>
        <p:sp>
          <p:nvSpPr>
            <p:cNvPr id="41034" name="Text Box 68"/>
            <p:cNvSpPr txBox="1">
              <a:spLocks noChangeArrowheads="1"/>
            </p:cNvSpPr>
            <p:nvPr/>
          </p:nvSpPr>
          <p:spPr bwMode="auto">
            <a:xfrm>
              <a:off x="3899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6</a:t>
              </a:r>
            </a:p>
          </p:txBody>
        </p:sp>
        <p:sp>
          <p:nvSpPr>
            <p:cNvPr id="41035" name="Text Box 69"/>
            <p:cNvSpPr txBox="1">
              <a:spLocks noChangeArrowheads="1"/>
            </p:cNvSpPr>
            <p:nvPr/>
          </p:nvSpPr>
          <p:spPr bwMode="auto">
            <a:xfrm>
              <a:off x="4063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7</a:t>
              </a:r>
            </a:p>
          </p:txBody>
        </p:sp>
        <p:sp>
          <p:nvSpPr>
            <p:cNvPr id="41036" name="Text Box 70"/>
            <p:cNvSpPr txBox="1">
              <a:spLocks noChangeArrowheads="1"/>
            </p:cNvSpPr>
            <p:nvPr/>
          </p:nvSpPr>
          <p:spPr bwMode="auto">
            <a:xfrm>
              <a:off x="4211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8</a:t>
              </a:r>
            </a:p>
          </p:txBody>
        </p:sp>
        <p:sp>
          <p:nvSpPr>
            <p:cNvPr id="41037" name="Text Box 71"/>
            <p:cNvSpPr txBox="1">
              <a:spLocks noChangeArrowheads="1"/>
            </p:cNvSpPr>
            <p:nvPr/>
          </p:nvSpPr>
          <p:spPr bwMode="auto">
            <a:xfrm>
              <a:off x="4355" y="1956"/>
              <a:ext cx="148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9</a:t>
              </a:r>
            </a:p>
          </p:txBody>
        </p:sp>
        <p:sp>
          <p:nvSpPr>
            <p:cNvPr id="41038" name="Freeform 72"/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3"/>
          <p:cNvGrpSpPr>
            <a:grpSpLocks/>
          </p:cNvGrpSpPr>
          <p:nvPr/>
        </p:nvGrpSpPr>
        <p:grpSpPr bwMode="auto">
          <a:xfrm flipV="1">
            <a:off x="1126465" y="2238376"/>
            <a:ext cx="1805781" cy="2062163"/>
            <a:chOff x="1511" y="1371"/>
            <a:chExt cx="1050" cy="1299"/>
          </a:xfrm>
        </p:grpSpPr>
        <p:grpSp>
          <p:nvGrpSpPr>
            <p:cNvPr id="41003" name="Group 74"/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/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35596" name="Freeform 76"/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41007" name="Oval 77"/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41008" name="Line 78"/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04" name="Freeform 79"/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226628" name="Text Box 324"/>
          <p:cNvSpPr txBox="1">
            <a:spLocks noChangeArrowheads="1"/>
          </p:cNvSpPr>
          <p:nvPr/>
        </p:nvSpPr>
        <p:spPr bwMode="auto">
          <a:xfrm>
            <a:off x="853016" y="5545139"/>
            <a:ext cx="8384539" cy="720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i="1" dirty="0">
                <a:solidFill>
                  <a:srgbClr val="CC0000"/>
                </a:solidFill>
                <a:latin typeface="Gill Sans MT" pitchFamily="34" charset="0"/>
              </a:rPr>
              <a:t>frequency division multiplexing (FDM):</a:t>
            </a:r>
            <a:r>
              <a:rPr lang="en-US" altLang="en-US" dirty="0">
                <a:latin typeface="Gill Sans MT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en-US" dirty="0">
                <a:latin typeface="Gill Sans MT" pitchFamily="34" charset="0"/>
              </a:rPr>
              <a:t>in different frequency bands</a:t>
            </a:r>
          </a:p>
        </p:txBody>
      </p:sp>
      <p:pic>
        <p:nvPicPr>
          <p:cNvPr id="40998" name="Picture 32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0949" y="868363"/>
            <a:ext cx="6447498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/>
          <p:cNvGrpSpPr>
            <a:grpSpLocks/>
          </p:cNvGrpSpPr>
          <p:nvPr/>
        </p:nvGrpSpPr>
        <p:grpSpPr bwMode="auto">
          <a:xfrm>
            <a:off x="607087" y="1928813"/>
            <a:ext cx="660400" cy="609600"/>
            <a:chOff x="-44" y="1473"/>
            <a:chExt cx="981" cy="1105"/>
          </a:xfrm>
        </p:grpSpPr>
        <p:pic>
          <p:nvPicPr>
            <p:cNvPr id="41001" name="Picture 327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10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90E5BB4-AF5D-4A40-96CE-152881D7A2F4}" type="slidenum">
              <a:rPr lang="en-US" altLang="en-US" sz="1200">
                <a:latin typeface="Tahoma" pitchFamily="34" charset="0"/>
              </a:rPr>
              <a:pPr/>
              <a:t>18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6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/>
          <p:cNvGrpSpPr>
            <a:grpSpLocks/>
          </p:cNvGrpSpPr>
          <p:nvPr/>
        </p:nvGrpSpPr>
        <p:grpSpPr bwMode="auto">
          <a:xfrm>
            <a:off x="5572125" y="2905125"/>
            <a:ext cx="2359554" cy="1147763"/>
            <a:chOff x="5143500" y="2905125"/>
            <a:chExt cx="2178050" cy="1147763"/>
          </a:xfrm>
        </p:grpSpPr>
        <p:grpSp>
          <p:nvGrpSpPr>
            <p:cNvPr id="42119" name="Group 128"/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/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1" name="Line 130"/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2" name="Line 131"/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3" name="Line 132"/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4" name="Line 133"/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5" name="Line 134"/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6" name="Line 135"/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167" name="Group 136"/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98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99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2200" name="Group 140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04" name="Freeform 142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201" name="Line 143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02" name="Line 144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8" name="Group 145"/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90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91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2192" name="Group 14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96" name="Freeform 15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93" name="Line 15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94" name="Line 15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9" name="Group 154"/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82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83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2184" name="Group 158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8" name="Freeform 160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85" name="Line 161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86" name="Line 162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70" name="Group 163"/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itchFamily="18" charset="0"/>
                  </a:endParaRPr>
                </a:p>
              </p:txBody>
            </p:sp>
            <p:sp>
              <p:nvSpPr>
                <p:cNvPr id="421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>
                    <a:latin typeface="Times New Roman" pitchFamily="18" charset="0"/>
                  </a:endParaRPr>
                </a:p>
              </p:txBody>
            </p:sp>
            <p:grpSp>
              <p:nvGrpSpPr>
                <p:cNvPr id="42176" name="Group 167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0" name="Freeform 169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77" name="Line 170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78" name="Line 171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171" name="Line 172"/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72" name="Text Box 580"/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24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42120" name="Group 347"/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3" name="Rectangle 18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4" name="Oval 1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5" name="Freeform 18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6" name="Freeform 1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7" name="Freeform 1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8" name="Freeform 1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89" name="Straight Connector 188"/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/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4" name="Oval 19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5" name="Freeform 19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6" name="Freeform 19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7" name="Freeform 19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8" name="Freeform 19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99" name="Straight Connector 198"/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/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4" name="Oval 2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5" name="Freeform 204"/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6" name="Freeform 2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7" name="Freeform 2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8" name="Freeform 2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09" name="Straight Connector 208"/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/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4" name="Oval 21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5" name="Freeform 214"/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6" name="Freeform 21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7" name="Freeform 21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8" name="Freeform 21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19" name="Straight Connector 218"/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98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68999" y="2290763"/>
            <a:ext cx="3121422" cy="1422399"/>
            <a:chOff x="389" y="1443"/>
            <a:chExt cx="1815" cy="896"/>
          </a:xfrm>
        </p:grpSpPr>
        <p:sp>
          <p:nvSpPr>
            <p:cNvPr id="42117" name="Text Box 6"/>
            <p:cNvSpPr txBox="1">
              <a:spLocks noChangeArrowheads="1"/>
            </p:cNvSpPr>
            <p:nvPr/>
          </p:nvSpPr>
          <p:spPr bwMode="auto">
            <a:xfrm>
              <a:off x="389" y="1885"/>
              <a:ext cx="1815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frequencies over </a:t>
              </a:r>
              <a:r>
                <a:rPr lang="en-US" altLang="en-US" sz="1600" i="1">
                  <a:solidFill>
                    <a:srgbClr val="CC0000"/>
                  </a:solidFill>
                </a:rPr>
                <a:t>shared </a:t>
              </a:r>
              <a:r>
                <a:rPr lang="en-US" alt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distribution network</a:t>
              </a:r>
            </a:p>
          </p:txBody>
        </p:sp>
        <p:sp>
          <p:nvSpPr>
            <p:cNvPr id="42118" name="Line 7"/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9"/>
          <p:cNvSpPr>
            <a:spLocks noChangeArrowheads="1"/>
          </p:cNvSpPr>
          <p:nvPr/>
        </p:nvSpPr>
        <p:spPr bwMode="auto">
          <a:xfrm>
            <a:off x="711994" y="1651001"/>
            <a:ext cx="194336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89" name="Line 7"/>
          <p:cNvSpPr>
            <a:spLocks noChangeShapeType="1"/>
          </p:cNvSpPr>
          <p:nvPr/>
        </p:nvSpPr>
        <p:spPr bwMode="auto">
          <a:xfrm flipV="1">
            <a:off x="1038755" y="2201864"/>
            <a:ext cx="39555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990" name="Text Box 39"/>
          <p:cNvSpPr txBox="1">
            <a:spLocks noChangeArrowheads="1"/>
          </p:cNvSpPr>
          <p:nvPr/>
        </p:nvSpPr>
        <p:spPr bwMode="auto">
          <a:xfrm>
            <a:off x="1243310" y="2352675"/>
            <a:ext cx="780983" cy="437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1991" name="Text Box 41"/>
          <p:cNvSpPr txBox="1">
            <a:spLocks noChangeArrowheads="1"/>
          </p:cNvSpPr>
          <p:nvPr/>
        </p:nvSpPr>
        <p:spPr bwMode="auto">
          <a:xfrm>
            <a:off x="1963112" y="2354264"/>
            <a:ext cx="712054" cy="26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1992" name="Group 13"/>
          <p:cNvGrpSpPr>
            <a:grpSpLocks/>
          </p:cNvGrpSpPr>
          <p:nvPr/>
        </p:nvGrpSpPr>
        <p:grpSpPr bwMode="auto">
          <a:xfrm>
            <a:off x="1413669" y="2078038"/>
            <a:ext cx="665560" cy="220662"/>
            <a:chOff x="322" y="890"/>
            <a:chExt cx="872" cy="339"/>
          </a:xfrm>
        </p:grpSpPr>
        <p:sp>
          <p:nvSpPr>
            <p:cNvPr id="42111" name="Rectangle 14"/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2" name="Rectangle 15"/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3" name="Rectangle 16"/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4" name="Rectangle 17"/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5" name="Rectangle 18"/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6" name="AutoShape 19"/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993" name="AutoShape 21"/>
          <p:cNvSpPr>
            <a:spLocks noChangeArrowheads="1"/>
          </p:cNvSpPr>
          <p:nvPr/>
        </p:nvSpPr>
        <p:spPr bwMode="auto">
          <a:xfrm>
            <a:off x="454025" y="1239838"/>
            <a:ext cx="2457583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4" name="Rectangle 22"/>
          <p:cNvSpPr>
            <a:spLocks noChangeArrowheads="1"/>
          </p:cNvSpPr>
          <p:nvPr/>
        </p:nvSpPr>
        <p:spPr bwMode="auto">
          <a:xfrm>
            <a:off x="2204773" y="2139951"/>
            <a:ext cx="180579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5" name="Freeform 23"/>
          <p:cNvSpPr>
            <a:spLocks/>
          </p:cNvSpPr>
          <p:nvPr/>
        </p:nvSpPr>
        <p:spPr bwMode="auto">
          <a:xfrm>
            <a:off x="1781705" y="1695451"/>
            <a:ext cx="519377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24"/>
          <p:cNvSpPr>
            <a:spLocks noChangeShapeType="1"/>
          </p:cNvSpPr>
          <p:nvPr/>
        </p:nvSpPr>
        <p:spPr bwMode="auto">
          <a:xfrm flipH="1">
            <a:off x="2105026" y="2201863"/>
            <a:ext cx="25968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997" name="Picture 25" descr="tv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2" y="1355725"/>
            <a:ext cx="818621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/>
          <p:cNvGrpSpPr>
            <a:grpSpLocks/>
          </p:cNvGrpSpPr>
          <p:nvPr/>
        </p:nvGrpSpPr>
        <p:grpSpPr bwMode="auto">
          <a:xfrm>
            <a:off x="2899569" y="1470025"/>
            <a:ext cx="921808" cy="527050"/>
            <a:chOff x="-490" y="1664"/>
            <a:chExt cx="1429" cy="842"/>
          </a:xfrm>
        </p:grpSpPr>
        <p:sp>
          <p:nvSpPr>
            <p:cNvPr id="42095" name="AutoShape 27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96" name="Group 28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98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99" name="Group 31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6" name="Rectangle 33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7" name="Rectangle 34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8" name="Rectangle 35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9" name="Rectangle 36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10" name="AutoShape 37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100" name="Picture 38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02" name="Freeform 40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03" name="Line 41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104" name="Picture 42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/>
          <p:cNvGrpSpPr>
            <a:grpSpLocks/>
          </p:cNvGrpSpPr>
          <p:nvPr/>
        </p:nvGrpSpPr>
        <p:grpSpPr bwMode="auto">
          <a:xfrm>
            <a:off x="3876411" y="1463675"/>
            <a:ext cx="921808" cy="527050"/>
            <a:chOff x="-490" y="1664"/>
            <a:chExt cx="1429" cy="842"/>
          </a:xfrm>
        </p:grpSpPr>
        <p:sp>
          <p:nvSpPr>
            <p:cNvPr id="42079" name="AutoShape 44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80" name="Group 45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2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83" name="Group 48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0" name="Rectangle 50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1" name="Rectangle 51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2" name="Rectangle 52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3" name="Rectangle 53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4" name="AutoShape 54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84" name="Picture 55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6" name="Freeform 57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87" name="Line 58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88" name="Picture 59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/>
          <p:cNvGrpSpPr>
            <a:grpSpLocks/>
          </p:cNvGrpSpPr>
          <p:nvPr/>
        </p:nvGrpSpPr>
        <p:grpSpPr bwMode="auto">
          <a:xfrm>
            <a:off x="2994158" y="2309813"/>
            <a:ext cx="921808" cy="527050"/>
            <a:chOff x="-490" y="1664"/>
            <a:chExt cx="1429" cy="842"/>
          </a:xfrm>
        </p:grpSpPr>
        <p:sp>
          <p:nvSpPr>
            <p:cNvPr id="42063" name="AutoShape 61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64" name="Group 62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66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67" name="Group 65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4" name="Rectangle 67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5" name="Rectangle 68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6" name="Rectangle 69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7" name="Rectangle 70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8" name="AutoShape 71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68" name="Picture 72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70" name="Freeform 74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71" name="Line 75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72" name="Picture 76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/>
          <p:cNvGrpSpPr>
            <a:grpSpLocks/>
          </p:cNvGrpSpPr>
          <p:nvPr/>
        </p:nvGrpSpPr>
        <p:grpSpPr bwMode="auto">
          <a:xfrm>
            <a:off x="3933164" y="2319338"/>
            <a:ext cx="921808" cy="527050"/>
            <a:chOff x="-490" y="1664"/>
            <a:chExt cx="1429" cy="842"/>
          </a:xfrm>
        </p:grpSpPr>
        <p:sp>
          <p:nvSpPr>
            <p:cNvPr id="42047" name="AutoShape 78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48" name="Group 79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0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51" name="Group 82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8" name="Rectangle 84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9" name="Rectangle 85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0" name="Rectangle 86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1" name="Rectangle 87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2" name="AutoShape 88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52" name="Picture 89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4" name="Freeform 91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55" name="Line 92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56" name="Picture 93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/>
          <p:cNvSpPr>
            <a:spLocks noChangeShapeType="1"/>
          </p:cNvSpPr>
          <p:nvPr/>
        </p:nvSpPr>
        <p:spPr bwMode="auto">
          <a:xfrm>
            <a:off x="2402550" y="2212975"/>
            <a:ext cx="399851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03" name="Group 95"/>
          <p:cNvGrpSpPr>
            <a:grpSpLocks/>
          </p:cNvGrpSpPr>
          <p:nvPr/>
        </p:nvGrpSpPr>
        <p:grpSpPr bwMode="auto">
          <a:xfrm>
            <a:off x="5112941" y="1471613"/>
            <a:ext cx="921808" cy="527050"/>
            <a:chOff x="-490" y="1664"/>
            <a:chExt cx="1429" cy="842"/>
          </a:xfrm>
        </p:grpSpPr>
        <p:sp>
          <p:nvSpPr>
            <p:cNvPr id="42031" name="AutoShape 96"/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32" name="Group 97"/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/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4" name="Line 7"/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35" name="Group 100"/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2" name="Rectangle 102"/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6" name="AutoShape 106"/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36" name="Picture 107" descr="desktop_computer_stylized_small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/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8" name="Freeform 109"/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39" name="Line 110"/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40" name="Picture 111" descr="tv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/>
          <p:cNvSpPr txBox="1">
            <a:spLocks noChangeArrowheads="1"/>
          </p:cNvSpPr>
          <p:nvPr/>
        </p:nvSpPr>
        <p:spPr bwMode="auto">
          <a:xfrm>
            <a:off x="4691592" y="1541463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itchFamily="18" charset="0"/>
              </a:rPr>
              <a:t>…</a:t>
            </a:r>
          </a:p>
        </p:txBody>
      </p:sp>
      <p:sp>
        <p:nvSpPr>
          <p:cNvPr id="42005" name="Line 113"/>
          <p:cNvSpPr>
            <a:spLocks noChangeShapeType="1"/>
          </p:cNvSpPr>
          <p:nvPr/>
        </p:nvSpPr>
        <p:spPr bwMode="auto">
          <a:xfrm flipH="1">
            <a:off x="3587486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114"/>
          <p:cNvSpPr>
            <a:spLocks noChangeShapeType="1"/>
          </p:cNvSpPr>
          <p:nvPr/>
        </p:nvSpPr>
        <p:spPr bwMode="auto">
          <a:xfrm flipH="1">
            <a:off x="4567767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115"/>
          <p:cNvSpPr>
            <a:spLocks noChangeShapeType="1"/>
          </p:cNvSpPr>
          <p:nvPr/>
        </p:nvSpPr>
        <p:spPr bwMode="auto">
          <a:xfrm flipH="1">
            <a:off x="5799138" y="1882776"/>
            <a:ext cx="3440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Freeform 116"/>
          <p:cNvSpPr>
            <a:spLocks/>
          </p:cNvSpPr>
          <p:nvPr/>
        </p:nvSpPr>
        <p:spPr bwMode="auto">
          <a:xfrm>
            <a:off x="4660636" y="2219325"/>
            <a:ext cx="137583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Freeform 117"/>
          <p:cNvSpPr>
            <a:spLocks/>
          </p:cNvSpPr>
          <p:nvPr/>
        </p:nvSpPr>
        <p:spPr bwMode="auto">
          <a:xfrm>
            <a:off x="3721629" y="2212975"/>
            <a:ext cx="137583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Rectangle 44"/>
          <p:cNvSpPr>
            <a:spLocks noChangeArrowheads="1"/>
          </p:cNvSpPr>
          <p:nvPr/>
        </p:nvSpPr>
        <p:spPr bwMode="auto">
          <a:xfrm>
            <a:off x="6117300" y="1787525"/>
            <a:ext cx="103531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42011" name="Text Box 45"/>
          <p:cNvSpPr txBox="1">
            <a:spLocks noChangeArrowheads="1"/>
          </p:cNvSpPr>
          <p:nvPr/>
        </p:nvSpPr>
        <p:spPr bwMode="auto">
          <a:xfrm>
            <a:off x="5587604" y="1250951"/>
            <a:ext cx="208610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2012" name="Freeform 120"/>
          <p:cNvSpPr>
            <a:spLocks/>
          </p:cNvSpPr>
          <p:nvPr/>
        </p:nvSpPr>
        <p:spPr bwMode="auto">
          <a:xfrm>
            <a:off x="6395906" y="1970089"/>
            <a:ext cx="357717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Freeform 121"/>
          <p:cNvSpPr>
            <a:spLocks/>
          </p:cNvSpPr>
          <p:nvPr/>
        </p:nvSpPr>
        <p:spPr bwMode="auto">
          <a:xfrm>
            <a:off x="6397626" y="1905000"/>
            <a:ext cx="397272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4" name="Line 122"/>
          <p:cNvSpPr>
            <a:spLocks noChangeShapeType="1"/>
          </p:cNvSpPr>
          <p:nvPr/>
        </p:nvSpPr>
        <p:spPr bwMode="auto">
          <a:xfrm flipH="1">
            <a:off x="6750184" y="2028826"/>
            <a:ext cx="3783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Line 123"/>
          <p:cNvSpPr>
            <a:spLocks noChangeShapeType="1"/>
          </p:cNvSpPr>
          <p:nvPr/>
        </p:nvSpPr>
        <p:spPr bwMode="auto">
          <a:xfrm>
            <a:off x="6426863" y="2200275"/>
            <a:ext cx="29064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6" name="Freeform 124"/>
          <p:cNvSpPr>
            <a:spLocks/>
          </p:cNvSpPr>
          <p:nvPr/>
        </p:nvSpPr>
        <p:spPr bwMode="auto">
          <a:xfrm>
            <a:off x="6419984" y="2024064"/>
            <a:ext cx="297523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Freeform 125"/>
          <p:cNvSpPr>
            <a:spLocks/>
          </p:cNvSpPr>
          <p:nvPr/>
        </p:nvSpPr>
        <p:spPr bwMode="auto">
          <a:xfrm flipV="1">
            <a:off x="6419984" y="2260600"/>
            <a:ext cx="297523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8" name="Text Box 126"/>
          <p:cNvSpPr txBox="1">
            <a:spLocks noChangeArrowheads="1"/>
          </p:cNvSpPr>
          <p:nvPr/>
        </p:nvSpPr>
        <p:spPr bwMode="auto">
          <a:xfrm>
            <a:off x="6187811" y="2449513"/>
            <a:ext cx="1030156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/>
              <a:t>CMTS</a:t>
            </a:r>
          </a:p>
        </p:txBody>
      </p:sp>
      <p:sp>
        <p:nvSpPr>
          <p:cNvPr id="42019" name="AutoShape 127"/>
          <p:cNvSpPr>
            <a:spLocks noChangeArrowheads="1"/>
          </p:cNvSpPr>
          <p:nvPr/>
        </p:nvSpPr>
        <p:spPr bwMode="auto">
          <a:xfrm>
            <a:off x="5965958" y="1524000"/>
            <a:ext cx="1307042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2020" name="Freeform 174"/>
          <p:cNvSpPr>
            <a:spLocks/>
          </p:cNvSpPr>
          <p:nvPr/>
        </p:nvSpPr>
        <p:spPr bwMode="auto">
          <a:xfrm>
            <a:off x="6772540" y="2193925"/>
            <a:ext cx="223573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" name="Group 175"/>
          <p:cNvGrpSpPr>
            <a:grpSpLocks/>
          </p:cNvGrpSpPr>
          <p:nvPr/>
        </p:nvGrpSpPr>
        <p:grpSpPr bwMode="auto">
          <a:xfrm>
            <a:off x="6727825" y="2355850"/>
            <a:ext cx="2727590" cy="511175"/>
            <a:chOff x="3912" y="1484"/>
            <a:chExt cx="1586" cy="322"/>
          </a:xfrm>
        </p:grpSpPr>
        <p:sp>
          <p:nvSpPr>
            <p:cNvPr id="42029" name="Line 176"/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0" name="Text Box 177"/>
            <p:cNvSpPr txBox="1">
              <a:spLocks noChangeArrowheads="1"/>
            </p:cNvSpPr>
            <p:nvPr/>
          </p:nvSpPr>
          <p:spPr bwMode="auto">
            <a:xfrm>
              <a:off x="4389" y="1484"/>
              <a:ext cx="1109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termination system</a:t>
              </a:r>
            </a:p>
          </p:txBody>
        </p:sp>
      </p:grpSp>
      <p:sp>
        <p:nvSpPr>
          <p:cNvPr id="55334" name="Rectangle 3"/>
          <p:cNvSpPr>
            <a:spLocks noChangeArrowheads="1"/>
          </p:cNvSpPr>
          <p:nvPr/>
        </p:nvSpPr>
        <p:spPr bwMode="auto">
          <a:xfrm>
            <a:off x="404151" y="4246564"/>
            <a:ext cx="9101138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None/>
              <a:defRPr/>
            </a:pP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/>
          <p:cNvSpPr>
            <a:spLocks/>
          </p:cNvSpPr>
          <p:nvPr/>
        </p:nvSpPr>
        <p:spPr bwMode="auto">
          <a:xfrm>
            <a:off x="412750" y="239714"/>
            <a:ext cx="93916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000099"/>
                </a:solidFill>
                <a:latin typeface="Gill Sans MT" pitchFamily="34" charset="0"/>
              </a:rPr>
              <a:t>Access network: cable network</a:t>
            </a:r>
          </a:p>
        </p:txBody>
      </p:sp>
      <p:pic>
        <p:nvPicPr>
          <p:cNvPr id="42024" name="Picture 180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307" y="868363"/>
            <a:ext cx="6387306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/>
          <p:cNvGrpSpPr>
            <a:grpSpLocks/>
          </p:cNvGrpSpPr>
          <p:nvPr/>
        </p:nvGrpSpPr>
        <p:grpSpPr bwMode="auto">
          <a:xfrm>
            <a:off x="607087" y="1928813"/>
            <a:ext cx="660400" cy="609600"/>
            <a:chOff x="-44" y="1473"/>
            <a:chExt cx="981" cy="1105"/>
          </a:xfrm>
        </p:grpSpPr>
        <p:pic>
          <p:nvPicPr>
            <p:cNvPr id="42027" name="Picture 182" descr="desktop_computer_stylized_mediu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20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9E24F8BE-4E34-4872-869D-03C29EEE8165}" type="slidenum">
              <a:rPr lang="en-US" altLang="en-US" sz="1200">
                <a:latin typeface="Tahoma" pitchFamily="34" charset="0"/>
              </a:rPr>
              <a:pPr/>
              <a:t>19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9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Syllabus &amp; Text-books</a:t>
            </a:r>
          </a:p>
        </p:txBody>
      </p:sp>
      <p:sp>
        <p:nvSpPr>
          <p:cNvPr id="66563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6900" indent="-514350">
              <a:buFont typeface="Gill Sans MT" pitchFamily="34" charset="0"/>
              <a:buAutoNum type="arabicParenR"/>
            </a:pPr>
            <a:r>
              <a:rPr lang="en-GB" altLang="en-US" sz="1800" dirty="0"/>
              <a:t>Andrew S. Tanenbaum , David J. </a:t>
            </a:r>
            <a:r>
              <a:rPr lang="en-GB" altLang="en-US" sz="1800" dirty="0" err="1"/>
              <a:t>Wetherall</a:t>
            </a:r>
            <a:r>
              <a:rPr lang="en-GB" altLang="en-US" sz="1800" dirty="0"/>
              <a:t>, </a:t>
            </a:r>
            <a:r>
              <a:rPr lang="en-GB" altLang="en-US" sz="1800" i="1" dirty="0"/>
              <a:t>Computer Networks</a:t>
            </a:r>
            <a:r>
              <a:rPr lang="en-GB" altLang="en-US" sz="1800" dirty="0"/>
              <a:t>, Prentice Hall, 5</a:t>
            </a:r>
            <a:r>
              <a:rPr lang="en-GB" altLang="en-US" sz="1800" baseline="30000" dirty="0"/>
              <a:t>th</a:t>
            </a:r>
            <a:r>
              <a:rPr lang="en-GB" altLang="en-US" sz="1800" dirty="0"/>
              <a:t> Edition, 2010.</a:t>
            </a:r>
          </a:p>
          <a:p>
            <a:pPr marL="596900" indent="-514350">
              <a:buFont typeface="Gill Sans MT" pitchFamily="34" charset="0"/>
              <a:buAutoNum type="arabicParenR"/>
            </a:pPr>
            <a:r>
              <a:rPr lang="en-GB" altLang="en-US" sz="1800" dirty="0"/>
              <a:t>Jim Kurose, Keith Ross, </a:t>
            </a:r>
            <a:r>
              <a:rPr lang="en-US" altLang="en-US" sz="1800" i="1" dirty="0"/>
              <a:t>Computer Networking: A Top Down Approach</a:t>
            </a:r>
            <a:r>
              <a:rPr lang="en-US" altLang="en-US" sz="1800" dirty="0"/>
              <a:t>, 7th edition Pearson/Addison Wesley, April 2016.</a:t>
            </a:r>
          </a:p>
          <a:p>
            <a:pPr marL="596900" indent="-514350">
              <a:buFont typeface="Gill Sans MT" pitchFamily="34" charset="0"/>
              <a:buAutoNum type="arabicParenR"/>
            </a:pPr>
            <a:r>
              <a:rPr lang="en-GB" altLang="en-US" sz="1800" dirty="0"/>
              <a:t>William Stallings</a:t>
            </a:r>
            <a:r>
              <a:rPr lang="en-GB" altLang="en-US" sz="1800" b="1" dirty="0"/>
              <a:t>, </a:t>
            </a:r>
            <a:r>
              <a:rPr lang="en-GB" altLang="en-US" sz="1800" i="1" dirty="0"/>
              <a:t>Data and Computer Communications</a:t>
            </a:r>
            <a:r>
              <a:rPr lang="en-GB" altLang="en-US" sz="1800" dirty="0"/>
              <a:t>, Pearson Education, Inc., 10</a:t>
            </a:r>
            <a:r>
              <a:rPr lang="en-GB" altLang="en-US" sz="1800" baseline="30000" dirty="0"/>
              <a:t>th</a:t>
            </a:r>
            <a:r>
              <a:rPr lang="en-GB" altLang="en-US" sz="1800" dirty="0"/>
              <a:t> Edition, 2014</a:t>
            </a:r>
          </a:p>
          <a:p>
            <a:pPr marL="596900" indent="-514350">
              <a:buFont typeface="Gill Sans MT" pitchFamily="34" charset="0"/>
              <a:buAutoNum type="arabicParenR"/>
            </a:pPr>
            <a:endParaRPr lang="en-US" altLang="en-US" sz="1800" dirty="0"/>
          </a:p>
          <a:p>
            <a:pPr marL="596900" indent="-514350">
              <a:buFont typeface="Gill Sans MT" pitchFamily="34" charset="0"/>
              <a:buAutoNum type="arabicParenR"/>
            </a:pPr>
            <a:endParaRPr lang="en-GB" alt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99A53081-C4A2-4781-B956-C04111172CE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665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52" y="3769044"/>
            <a:ext cx="2144066" cy="2587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520" y="3769044"/>
            <a:ext cx="2170679" cy="2629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" descr="kurose7e_cover_small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3769044"/>
            <a:ext cx="2118775" cy="26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960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43010" name="Title 41"/>
          <p:cNvSpPr>
            <a:spLocks/>
          </p:cNvSpPr>
          <p:nvPr/>
        </p:nvSpPr>
        <p:spPr bwMode="auto">
          <a:xfrm>
            <a:off x="2020533" y="263528"/>
            <a:ext cx="6836172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>
                <a:solidFill>
                  <a:srgbClr val="000099"/>
                </a:solidFill>
                <a:latin typeface="Gill Sans MT" pitchFamily="34" charset="0"/>
              </a:rPr>
              <a:t>Access network: home network</a:t>
            </a:r>
          </a:p>
        </p:txBody>
      </p:sp>
      <p:pic>
        <p:nvPicPr>
          <p:cNvPr id="43011" name="Picture 8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165" y="892177"/>
            <a:ext cx="6550686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/>
          <p:cNvSpPr>
            <a:spLocks noChangeArrowheads="1"/>
          </p:cNvSpPr>
          <p:nvPr/>
        </p:nvSpPr>
        <p:spPr bwMode="auto">
          <a:xfrm>
            <a:off x="816902" y="1158875"/>
            <a:ext cx="6120738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289" name="Text Box 26"/>
          <p:cNvSpPr txBox="1">
            <a:spLocks noChangeArrowheads="1"/>
          </p:cNvSpPr>
          <p:nvPr/>
        </p:nvSpPr>
        <p:spPr bwMode="auto">
          <a:xfrm>
            <a:off x="6397625" y="3178175"/>
            <a:ext cx="313862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to/from headend or central office</a:t>
            </a:r>
          </a:p>
        </p:txBody>
      </p:sp>
      <p:sp>
        <p:nvSpPr>
          <p:cNvPr id="43014" name="Rectangle 87"/>
          <p:cNvSpPr>
            <a:spLocks noChangeArrowheads="1"/>
          </p:cNvSpPr>
          <p:nvPr/>
        </p:nvSpPr>
        <p:spPr bwMode="auto">
          <a:xfrm>
            <a:off x="1288124" y="1912939"/>
            <a:ext cx="5180013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3015" name="Group 105"/>
          <p:cNvGrpSpPr>
            <a:grpSpLocks/>
          </p:cNvGrpSpPr>
          <p:nvPr/>
        </p:nvGrpSpPr>
        <p:grpSpPr bwMode="auto">
          <a:xfrm>
            <a:off x="4645159" y="3252788"/>
            <a:ext cx="3250406" cy="361950"/>
            <a:chOff x="2434" y="2109"/>
            <a:chExt cx="1890" cy="228"/>
          </a:xfrm>
        </p:grpSpPr>
        <p:grpSp>
          <p:nvGrpSpPr>
            <p:cNvPr id="43095" name="Group 91"/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/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99" name="Rectangle 93"/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0" name="Rectangle 94"/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1" name="Rectangle 95"/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2" name="Rectangle 96"/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3" name="AutoShape 97"/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96" name="Line 102"/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7" name="Line 104"/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16" name="Group 107"/>
          <p:cNvGrpSpPr>
            <a:grpSpLocks/>
          </p:cNvGrpSpPr>
          <p:nvPr/>
        </p:nvGrpSpPr>
        <p:grpSpPr bwMode="auto">
          <a:xfrm>
            <a:off x="3546211" y="3227388"/>
            <a:ext cx="1153981" cy="455612"/>
            <a:chOff x="2356" y="1300"/>
            <a:chExt cx="555" cy="194"/>
          </a:xfrm>
        </p:grpSpPr>
        <p:sp>
          <p:nvSpPr>
            <p:cNvPr id="43087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3088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3089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43090" name="Group 11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4" name="Freeform 11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91" name="Line 11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2" name="Line 11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17" name="Line 116"/>
          <p:cNvSpPr>
            <a:spLocks noChangeShapeType="1"/>
          </p:cNvSpPr>
          <p:nvPr/>
        </p:nvSpPr>
        <p:spPr bwMode="auto">
          <a:xfrm flipH="1">
            <a:off x="2638161" y="3463925"/>
            <a:ext cx="89085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18" name="Group 119"/>
          <p:cNvGrpSpPr>
            <a:grpSpLocks/>
          </p:cNvGrpSpPr>
          <p:nvPr/>
        </p:nvGrpSpPr>
        <p:grpSpPr bwMode="auto">
          <a:xfrm>
            <a:off x="1965723" y="2884489"/>
            <a:ext cx="1157419" cy="820737"/>
            <a:chOff x="2967" y="478"/>
            <a:chExt cx="788" cy="625"/>
          </a:xfrm>
        </p:grpSpPr>
        <p:pic>
          <p:nvPicPr>
            <p:cNvPr id="43085" name="Picture 120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/>
          <p:cNvSpPr>
            <a:spLocks noChangeShapeType="1"/>
          </p:cNvSpPr>
          <p:nvPr/>
        </p:nvSpPr>
        <p:spPr bwMode="auto">
          <a:xfrm flipH="1" flipV="1">
            <a:off x="4069027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138"/>
          <p:cNvGrpSpPr>
            <a:grpSpLocks/>
          </p:cNvGrpSpPr>
          <p:nvPr/>
        </p:nvGrpSpPr>
        <p:grpSpPr bwMode="auto">
          <a:xfrm>
            <a:off x="5769902" y="3703639"/>
            <a:ext cx="2737908" cy="1265237"/>
            <a:chOff x="3355" y="2333"/>
            <a:chExt cx="1592" cy="797"/>
          </a:xfrm>
        </p:grpSpPr>
        <p:sp>
          <p:nvSpPr>
            <p:cNvPr id="43083" name="Text Box 39"/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cable or DSL modem</a:t>
              </a:r>
            </a:p>
          </p:txBody>
        </p:sp>
        <p:sp>
          <p:nvSpPr>
            <p:cNvPr id="43084" name="Line 129"/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/>
          <p:cNvGrpSpPr>
            <a:grpSpLocks/>
          </p:cNvGrpSpPr>
          <p:nvPr/>
        </p:nvGrpSpPr>
        <p:grpSpPr bwMode="auto">
          <a:xfrm>
            <a:off x="4399227" y="3695700"/>
            <a:ext cx="2810140" cy="1778000"/>
            <a:chOff x="2558" y="2328"/>
            <a:chExt cx="1634" cy="1120"/>
          </a:xfrm>
        </p:grpSpPr>
        <p:sp>
          <p:nvSpPr>
            <p:cNvPr id="43081" name="Text Box 39"/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router, firewall, NAT</a:t>
              </a:r>
            </a:p>
          </p:txBody>
        </p:sp>
        <p:sp>
          <p:nvSpPr>
            <p:cNvPr id="43082" name="Line 133"/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/>
          <p:cNvGrpSpPr>
            <a:grpSpLocks/>
          </p:cNvGrpSpPr>
          <p:nvPr/>
        </p:nvGrpSpPr>
        <p:grpSpPr bwMode="auto">
          <a:xfrm>
            <a:off x="3905647" y="4576763"/>
            <a:ext cx="3171296" cy="1403350"/>
            <a:chOff x="2062" y="2532"/>
            <a:chExt cx="1844" cy="1220"/>
          </a:xfrm>
        </p:grpSpPr>
        <p:sp>
          <p:nvSpPr>
            <p:cNvPr id="43079" name="Line 134"/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" name="Text Box 39"/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wired Ethernet (1 Gbps)</a:t>
              </a:r>
            </a:p>
          </p:txBody>
        </p:sp>
      </p:grpSp>
      <p:grpSp>
        <p:nvGrpSpPr>
          <p:cNvPr id="10" name="Group 140"/>
          <p:cNvGrpSpPr>
            <a:grpSpLocks/>
          </p:cNvGrpSpPr>
          <p:nvPr/>
        </p:nvGrpSpPr>
        <p:grpSpPr bwMode="auto">
          <a:xfrm>
            <a:off x="459185" y="3725862"/>
            <a:ext cx="2130821" cy="2047874"/>
            <a:chOff x="267" y="2347"/>
            <a:chExt cx="1239" cy="1290"/>
          </a:xfrm>
        </p:grpSpPr>
        <p:sp>
          <p:nvSpPr>
            <p:cNvPr id="43077" name="Line 136"/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" name="Text Box 39"/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en-US" sz="1800"/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en-US" sz="1800"/>
                <a:t>point (54 Mbps)</a:t>
              </a:r>
            </a:p>
          </p:txBody>
        </p:sp>
      </p:grpSp>
      <p:sp>
        <p:nvSpPr>
          <p:cNvPr id="11406" name="Text Box 142"/>
          <p:cNvSpPr txBox="1">
            <a:spLocks noChangeArrowheads="1"/>
          </p:cNvSpPr>
          <p:nvPr/>
        </p:nvSpPr>
        <p:spPr bwMode="auto">
          <a:xfrm>
            <a:off x="1207196" y="1303339"/>
            <a:ext cx="111280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r>
              <a:rPr lang="en-US" altLang="en-US" sz="2000"/>
              <a:t>wireless</a:t>
            </a:r>
          </a:p>
          <a:p>
            <a:pPr algn="r"/>
            <a:r>
              <a:rPr lang="en-US" altLang="en-US" sz="2000"/>
              <a:t>devices</a:t>
            </a:r>
          </a:p>
        </p:txBody>
      </p:sp>
      <p:grpSp>
        <p:nvGrpSpPr>
          <p:cNvPr id="43025" name="Group 143"/>
          <p:cNvGrpSpPr>
            <a:grpSpLocks/>
          </p:cNvGrpSpPr>
          <p:nvPr/>
        </p:nvGrpSpPr>
        <p:grpSpPr bwMode="auto">
          <a:xfrm>
            <a:off x="1499659" y="1954214"/>
            <a:ext cx="794544" cy="758825"/>
            <a:chOff x="2751" y="1851"/>
            <a:chExt cx="462" cy="478"/>
          </a:xfrm>
        </p:grpSpPr>
        <p:pic>
          <p:nvPicPr>
            <p:cNvPr id="43075" name="Picture 144" descr="iphone_stylized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/>
          <p:cNvSpPr>
            <a:spLocks noChangeShapeType="1"/>
          </p:cNvSpPr>
          <p:nvPr/>
        </p:nvSpPr>
        <p:spPr bwMode="auto">
          <a:xfrm>
            <a:off x="3986477" y="3679825"/>
            <a:ext cx="13758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1" name="Oval 147"/>
          <p:cNvSpPr>
            <a:spLocks noChangeArrowheads="1"/>
          </p:cNvSpPr>
          <p:nvPr/>
        </p:nvSpPr>
        <p:spPr bwMode="auto">
          <a:xfrm>
            <a:off x="1387873" y="2801939"/>
            <a:ext cx="3639079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50"/>
          <p:cNvGrpSpPr>
            <a:grpSpLocks/>
          </p:cNvGrpSpPr>
          <p:nvPr/>
        </p:nvGrpSpPr>
        <p:grpSpPr bwMode="auto">
          <a:xfrm>
            <a:off x="268288" y="3532188"/>
            <a:ext cx="1645842" cy="720725"/>
            <a:chOff x="156" y="2225"/>
            <a:chExt cx="957" cy="454"/>
          </a:xfrm>
        </p:grpSpPr>
        <p:sp>
          <p:nvSpPr>
            <p:cNvPr id="43073" name="Text Box 148"/>
            <p:cNvSpPr txBox="1">
              <a:spLocks noChangeArrowheads="1"/>
            </p:cNvSpPr>
            <p:nvPr/>
          </p:nvSpPr>
          <p:spPr bwMode="auto">
            <a:xfrm>
              <a:off x="156" y="2357"/>
              <a:ext cx="957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/>
                <a:t>in single box</a:t>
              </a:r>
            </a:p>
          </p:txBody>
        </p:sp>
        <p:sp>
          <p:nvSpPr>
            <p:cNvPr id="43074" name="Line 149"/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29" name="Group 151"/>
          <p:cNvGrpSpPr>
            <a:grpSpLocks/>
          </p:cNvGrpSpPr>
          <p:nvPr/>
        </p:nvGrpSpPr>
        <p:grpSpPr bwMode="auto">
          <a:xfrm>
            <a:off x="2577969" y="1566863"/>
            <a:ext cx="1033594" cy="1027112"/>
            <a:chOff x="877" y="1008"/>
            <a:chExt cx="2747" cy="2591"/>
          </a:xfrm>
        </p:grpSpPr>
        <p:pic>
          <p:nvPicPr>
            <p:cNvPr id="43050" name="Picture 152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3053" name="Picture 155" descr="scree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" name="Freeform 157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" name="Freeform 158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" name="Freeform 159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" name="Freeform 160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" name="Freeform 161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60" name="Group 162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8" name="Freeform 16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9" name="Freeform 16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0" name="Freeform 16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1" name="Freeform 16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2" name="Freeform 16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61" name="Freeform 169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" name="Freeform 170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" name="Freeform 171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" name="Freeform 172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" name="Freeform 173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" name="Freeform 174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30" name="Group 175"/>
          <p:cNvGrpSpPr>
            <a:grpSpLocks/>
          </p:cNvGrpSpPr>
          <p:nvPr/>
        </p:nvGrpSpPr>
        <p:grpSpPr bwMode="auto">
          <a:xfrm>
            <a:off x="3412066" y="2032001"/>
            <a:ext cx="1217613" cy="862013"/>
            <a:chOff x="-44" y="1473"/>
            <a:chExt cx="981" cy="1105"/>
          </a:xfrm>
        </p:grpSpPr>
        <p:pic>
          <p:nvPicPr>
            <p:cNvPr id="43048" name="Picture 176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031" name="Group 178"/>
          <p:cNvGrpSpPr>
            <a:grpSpLocks/>
          </p:cNvGrpSpPr>
          <p:nvPr/>
        </p:nvGrpSpPr>
        <p:grpSpPr bwMode="auto">
          <a:xfrm>
            <a:off x="3348435" y="3838575"/>
            <a:ext cx="920088" cy="712788"/>
            <a:chOff x="-44" y="1473"/>
            <a:chExt cx="981" cy="1105"/>
          </a:xfrm>
        </p:grpSpPr>
        <p:pic>
          <p:nvPicPr>
            <p:cNvPr id="43046" name="Picture 179" descr="desktop_computer_stylized_medium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03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F9CA3ED-0705-4886-8DFE-84FCA5A9011F}" type="slidenum">
              <a:rPr lang="en-US" altLang="en-US" sz="1200">
                <a:latin typeface="Tahoma" pitchFamily="34" charset="0"/>
              </a:rPr>
              <a:pPr/>
              <a:t>20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43033" name="Group 98"/>
          <p:cNvGrpSpPr>
            <a:grpSpLocks/>
          </p:cNvGrpSpPr>
          <p:nvPr/>
        </p:nvGrpSpPr>
        <p:grpSpPr bwMode="auto">
          <a:xfrm>
            <a:off x="4860131" y="1708150"/>
            <a:ext cx="1038754" cy="1276350"/>
            <a:chOff x="5806938" y="3011924"/>
            <a:chExt cx="347997" cy="396620"/>
          </a:xfrm>
        </p:grpSpPr>
        <p:pic>
          <p:nvPicPr>
            <p:cNvPr id="43044" name="Picture 101" descr="fridge2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/>
          <p:cNvGrpSpPr>
            <a:grpSpLocks/>
          </p:cNvGrpSpPr>
          <p:nvPr/>
        </p:nvGrpSpPr>
        <p:grpSpPr bwMode="auto">
          <a:xfrm>
            <a:off x="3506656" y="3187700"/>
            <a:ext cx="1207294" cy="541338"/>
            <a:chOff x="1871277" y="1576300"/>
            <a:chExt cx="1128371" cy="437861"/>
          </a:xfrm>
        </p:grpSpPr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Oval 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90"/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5" name="Straight Connector 94"/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940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45058" name="Title 50"/>
          <p:cNvSpPr>
            <a:spLocks noGrp="1"/>
          </p:cNvSpPr>
          <p:nvPr>
            <p:ph type="title" idx="4294967295"/>
          </p:nvPr>
        </p:nvSpPr>
        <p:spPr>
          <a:xfrm>
            <a:off x="768896" y="339728"/>
            <a:ext cx="9015148" cy="765175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Enterprise access networks (Ethernet)</a:t>
            </a:r>
          </a:p>
        </p:txBody>
      </p:sp>
      <p:sp>
        <p:nvSpPr>
          <p:cNvPr id="58371" name="Content Placeholder 52"/>
          <p:cNvSpPr>
            <a:spLocks noGrp="1"/>
          </p:cNvSpPr>
          <p:nvPr>
            <p:ph idx="4294967295"/>
          </p:nvPr>
        </p:nvSpPr>
        <p:spPr>
          <a:xfrm>
            <a:off x="493581" y="4783138"/>
            <a:ext cx="8714184" cy="1414462"/>
          </a:xfrm>
        </p:spPr>
        <p:txBody>
          <a:bodyPr>
            <a:normAutofit lnSpcReduction="10000"/>
          </a:bodyPr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typically used in companies, universities, etc.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10 Mbps, 100Mbps, 1Gbps, 10Gbps transmission rates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/>
              <a:t>today, end systems typically connect into Ethernet switch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45060" name="Line 2"/>
          <p:cNvSpPr>
            <a:spLocks noChangeShapeType="1"/>
          </p:cNvSpPr>
          <p:nvPr/>
        </p:nvSpPr>
        <p:spPr bwMode="auto">
          <a:xfrm>
            <a:off x="2402550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Line 3"/>
          <p:cNvSpPr>
            <a:spLocks noChangeShapeType="1"/>
          </p:cNvSpPr>
          <p:nvPr/>
        </p:nvSpPr>
        <p:spPr bwMode="auto">
          <a:xfrm>
            <a:off x="2856575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Line 4"/>
          <p:cNvSpPr>
            <a:spLocks noChangeShapeType="1"/>
          </p:cNvSpPr>
          <p:nvPr/>
        </p:nvSpPr>
        <p:spPr bwMode="auto">
          <a:xfrm flipH="1">
            <a:off x="1749029" y="3167063"/>
            <a:ext cx="754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3" name="Group 51"/>
          <p:cNvGrpSpPr>
            <a:grpSpLocks/>
          </p:cNvGrpSpPr>
          <p:nvPr/>
        </p:nvGrpSpPr>
        <p:grpSpPr bwMode="auto">
          <a:xfrm>
            <a:off x="2184136" y="2873375"/>
            <a:ext cx="1140222" cy="355600"/>
            <a:chOff x="4410" y="1365"/>
            <a:chExt cx="663" cy="224"/>
          </a:xfrm>
        </p:grpSpPr>
        <p:sp>
          <p:nvSpPr>
            <p:cNvPr id="45261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2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3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64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265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64" name="Line 59"/>
          <p:cNvSpPr>
            <a:spLocks noChangeShapeType="1"/>
          </p:cNvSpPr>
          <p:nvPr/>
        </p:nvSpPr>
        <p:spPr bwMode="auto">
          <a:xfrm flipH="1">
            <a:off x="1200415" y="2946400"/>
            <a:ext cx="115054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Line 61"/>
          <p:cNvSpPr>
            <a:spLocks noChangeShapeType="1"/>
          </p:cNvSpPr>
          <p:nvPr/>
        </p:nvSpPr>
        <p:spPr bwMode="auto">
          <a:xfrm flipV="1">
            <a:off x="2588287" y="2328864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6" name="Group 62"/>
          <p:cNvGrpSpPr>
            <a:grpSpLocks/>
          </p:cNvGrpSpPr>
          <p:nvPr/>
        </p:nvGrpSpPr>
        <p:grpSpPr bwMode="auto">
          <a:xfrm>
            <a:off x="2263247" y="1876426"/>
            <a:ext cx="945885" cy="627063"/>
            <a:chOff x="2967" y="478"/>
            <a:chExt cx="788" cy="625"/>
          </a:xfrm>
        </p:grpSpPr>
        <p:pic>
          <p:nvPicPr>
            <p:cNvPr id="45259" name="Picture 63" descr="access_point_stylized_small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/>
          <p:cNvGrpSpPr>
            <a:grpSpLocks/>
          </p:cNvGrpSpPr>
          <p:nvPr/>
        </p:nvGrpSpPr>
        <p:grpSpPr bwMode="auto">
          <a:xfrm>
            <a:off x="2975240" y="1231900"/>
            <a:ext cx="674158" cy="706438"/>
            <a:chOff x="877" y="1008"/>
            <a:chExt cx="2747" cy="2591"/>
          </a:xfrm>
        </p:grpSpPr>
        <p:pic>
          <p:nvPicPr>
            <p:cNvPr id="45236" name="Picture 66" descr="antenna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39" name="Picture 69" descr="scree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1" name="Freeform 71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2" name="Freeform 72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3" name="Freeform 73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4" name="Freeform 74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5" name="Freeform 75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46" name="Group 76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4" name="Freeform 78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5" name="Freeform 79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6" name="Freeform 80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7" name="Freeform 81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8" name="Freeform 82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47" name="Freeform 83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8" name="Freeform 84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9" name="Freeform 85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0" name="Freeform 86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1" name="Freeform 87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2" name="Freeform 88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8" name="Group 89"/>
          <p:cNvGrpSpPr>
            <a:grpSpLocks/>
          </p:cNvGrpSpPr>
          <p:nvPr/>
        </p:nvGrpSpPr>
        <p:grpSpPr bwMode="auto">
          <a:xfrm>
            <a:off x="1317361" y="1511301"/>
            <a:ext cx="613966" cy="625475"/>
            <a:chOff x="877" y="1008"/>
            <a:chExt cx="2747" cy="2591"/>
          </a:xfrm>
        </p:grpSpPr>
        <p:pic>
          <p:nvPicPr>
            <p:cNvPr id="45213" name="Picture 90" descr="antenna_stylize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16" name="Picture 93" descr="scree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8" name="Freeform 95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9" name="Freeform 96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0" name="Freeform 97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1" name="Freeform 98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2" name="Freeform 99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23" name="Group 100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1" name="Freeform 10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2" name="Freeform 10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3" name="Freeform 10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4" name="Freeform 10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5" name="Freeform 10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24" name="Freeform 107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5" name="Freeform 108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6" name="Freeform 109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7" name="Freeform 110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8" name="Freeform 111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9" name="Freeform 112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13"/>
          <p:cNvGrpSpPr>
            <a:grpSpLocks/>
          </p:cNvGrpSpPr>
          <p:nvPr/>
        </p:nvGrpSpPr>
        <p:grpSpPr bwMode="auto">
          <a:xfrm>
            <a:off x="2127383" y="1203325"/>
            <a:ext cx="687917" cy="615950"/>
            <a:chOff x="877" y="1008"/>
            <a:chExt cx="2747" cy="2591"/>
          </a:xfrm>
        </p:grpSpPr>
        <p:pic>
          <p:nvPicPr>
            <p:cNvPr id="45190" name="Picture 114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193" name="Picture 117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5" name="Freeform 119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6" name="Freeform 120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7" name="Freeform 121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8" name="Freeform 122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9" name="Freeform 123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00" name="Group 124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8" name="Freeform 126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9" name="Freeform 127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0" name="Freeform 128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1" name="Freeform 129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2" name="Freeform 130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01" name="Freeform 131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2" name="Freeform 132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3" name="Freeform 133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4" name="Freeform 134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5" name="Freeform 135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6" name="Freeform 136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296"/>
          <p:cNvGrpSpPr>
            <a:grpSpLocks/>
          </p:cNvGrpSpPr>
          <p:nvPr/>
        </p:nvGrpSpPr>
        <p:grpSpPr bwMode="auto">
          <a:xfrm>
            <a:off x="4798220" y="1851026"/>
            <a:ext cx="1264047" cy="479425"/>
            <a:chOff x="2356" y="1300"/>
            <a:chExt cx="555" cy="194"/>
          </a:xfrm>
        </p:grpSpPr>
        <p:sp>
          <p:nvSpPr>
            <p:cNvPr id="4518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518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518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45185" name="Group 300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89" name="Freeform 30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186" name="Line 303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87" name="Line 304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1" name="Line 305"/>
          <p:cNvSpPr>
            <a:spLocks noChangeShapeType="1"/>
          </p:cNvSpPr>
          <p:nvPr/>
        </p:nvSpPr>
        <p:spPr bwMode="auto">
          <a:xfrm flipV="1">
            <a:off x="3009636" y="2111376"/>
            <a:ext cx="1807502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2" name="Line 306"/>
          <p:cNvSpPr>
            <a:spLocks noChangeShapeType="1"/>
          </p:cNvSpPr>
          <p:nvPr/>
        </p:nvSpPr>
        <p:spPr bwMode="auto">
          <a:xfrm>
            <a:off x="4977077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3" name="Line 340"/>
          <p:cNvSpPr>
            <a:spLocks noChangeShapeType="1"/>
          </p:cNvSpPr>
          <p:nvPr/>
        </p:nvSpPr>
        <p:spPr bwMode="auto">
          <a:xfrm>
            <a:off x="5389827" y="2997201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74" name="Group 230"/>
          <p:cNvGrpSpPr>
            <a:grpSpLocks/>
          </p:cNvGrpSpPr>
          <p:nvPr/>
        </p:nvGrpSpPr>
        <p:grpSpPr bwMode="auto">
          <a:xfrm>
            <a:off x="4801659" y="3616326"/>
            <a:ext cx="395552" cy="766763"/>
            <a:chOff x="4140" y="429"/>
            <a:chExt cx="1425" cy="2396"/>
          </a:xfrm>
        </p:grpSpPr>
        <p:sp>
          <p:nvSpPr>
            <p:cNvPr id="45150" name="Freeform 23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1" name="Rectangle 23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2" name="Freeform 23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3" name="Freeform 23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4" name="Rectangle 23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5" name="Group 23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81" name="AutoShape 23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6" name="Rectangle 23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7" name="Group 24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9" name="AutoShape 24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8" name="Rectangle 24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9" name="Rectangle 24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60" name="Group 24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7" name="AutoShape 24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1" name="Freeform 24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62" name="Group 24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5" name="AutoShape 25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3" name="Rectangle 25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4" name="Freeform 25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5" name="Freeform 25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6" name="Oval 25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7" name="Freeform 25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8" name="AutoShape 25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9" name="AutoShape 25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0" name="Oval 25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1" name="Oval 26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72" name="Oval 26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3" name="Rectangle 26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75" name="Line 342"/>
          <p:cNvSpPr>
            <a:spLocks noChangeShapeType="1"/>
          </p:cNvSpPr>
          <p:nvPr/>
        </p:nvSpPr>
        <p:spPr bwMode="auto">
          <a:xfrm>
            <a:off x="3269325" y="3208339"/>
            <a:ext cx="545173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Text Box 343"/>
          <p:cNvSpPr txBox="1">
            <a:spLocks noChangeArrowheads="1"/>
          </p:cNvSpPr>
          <p:nvPr/>
        </p:nvSpPr>
        <p:spPr bwMode="auto">
          <a:xfrm>
            <a:off x="3350694" y="3538538"/>
            <a:ext cx="1223412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switch</a:t>
            </a:r>
          </a:p>
        </p:txBody>
      </p:sp>
      <p:sp>
        <p:nvSpPr>
          <p:cNvPr id="45077" name="Line 344"/>
          <p:cNvSpPr>
            <a:spLocks noChangeShapeType="1"/>
          </p:cNvSpPr>
          <p:nvPr/>
        </p:nvSpPr>
        <p:spPr bwMode="auto">
          <a:xfrm>
            <a:off x="5749264" y="3954463"/>
            <a:ext cx="569251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Text Box 345"/>
          <p:cNvSpPr txBox="1">
            <a:spLocks noChangeArrowheads="1"/>
          </p:cNvSpPr>
          <p:nvPr/>
        </p:nvSpPr>
        <p:spPr bwMode="auto">
          <a:xfrm>
            <a:off x="6216152" y="3552825"/>
            <a:ext cx="208101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web servers</a:t>
            </a:r>
          </a:p>
        </p:txBody>
      </p:sp>
      <p:sp>
        <p:nvSpPr>
          <p:cNvPr id="45079" name="Text Box 346"/>
          <p:cNvSpPr txBox="1">
            <a:spLocks noChangeArrowheads="1"/>
          </p:cNvSpPr>
          <p:nvPr/>
        </p:nvSpPr>
        <p:spPr bwMode="auto">
          <a:xfrm>
            <a:off x="6941358" y="2986089"/>
            <a:ext cx="220765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router</a:t>
            </a:r>
          </a:p>
        </p:txBody>
      </p:sp>
      <p:sp>
        <p:nvSpPr>
          <p:cNvPr id="45080" name="Line 347"/>
          <p:cNvSpPr>
            <a:spLocks noChangeShapeType="1"/>
          </p:cNvSpPr>
          <p:nvPr/>
        </p:nvSpPr>
        <p:spPr bwMode="auto">
          <a:xfrm>
            <a:off x="5964238" y="2368551"/>
            <a:ext cx="1090348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1" name="Line 348"/>
          <p:cNvSpPr>
            <a:spLocks noChangeShapeType="1"/>
          </p:cNvSpPr>
          <p:nvPr/>
        </p:nvSpPr>
        <p:spPr bwMode="auto">
          <a:xfrm>
            <a:off x="6043348" y="2032000"/>
            <a:ext cx="105251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2" name="Line 349"/>
          <p:cNvSpPr>
            <a:spLocks noChangeShapeType="1"/>
          </p:cNvSpPr>
          <p:nvPr/>
        </p:nvSpPr>
        <p:spPr bwMode="auto">
          <a:xfrm>
            <a:off x="7159493" y="2028825"/>
            <a:ext cx="1052513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3" name="Line 350"/>
          <p:cNvSpPr>
            <a:spLocks noChangeShapeType="1"/>
          </p:cNvSpPr>
          <p:nvPr/>
        </p:nvSpPr>
        <p:spPr bwMode="auto">
          <a:xfrm>
            <a:off x="6499094" y="2117725"/>
            <a:ext cx="545173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4" name="Text Box 351"/>
          <p:cNvSpPr txBox="1">
            <a:spLocks noChangeArrowheads="1"/>
          </p:cNvSpPr>
          <p:nvPr/>
        </p:nvSpPr>
        <p:spPr bwMode="auto">
          <a:xfrm>
            <a:off x="7098767" y="2320926"/>
            <a:ext cx="2279790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en-US" sz="2000"/>
          </a:p>
        </p:txBody>
      </p:sp>
      <p:grpSp>
        <p:nvGrpSpPr>
          <p:cNvPr id="45085" name="Group 353"/>
          <p:cNvGrpSpPr>
            <a:grpSpLocks/>
          </p:cNvGrpSpPr>
          <p:nvPr/>
        </p:nvGrpSpPr>
        <p:grpSpPr bwMode="auto">
          <a:xfrm>
            <a:off x="4763824" y="2636838"/>
            <a:ext cx="1140222" cy="355600"/>
            <a:chOff x="4410" y="1365"/>
            <a:chExt cx="663" cy="224"/>
          </a:xfrm>
        </p:grpSpPr>
        <p:sp>
          <p:nvSpPr>
            <p:cNvPr id="45145" name="Rectangle 354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6" name="AutoShape 355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7" name="Freeform 356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48" name="Freeform 357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149" name="Freeform 358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86" name="Line 359"/>
          <p:cNvSpPr>
            <a:spLocks noChangeShapeType="1"/>
          </p:cNvSpPr>
          <p:nvPr/>
        </p:nvSpPr>
        <p:spPr bwMode="auto">
          <a:xfrm>
            <a:off x="5398427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7" name="Group 360"/>
          <p:cNvGrpSpPr>
            <a:grpSpLocks/>
          </p:cNvGrpSpPr>
          <p:nvPr/>
        </p:nvGrpSpPr>
        <p:grpSpPr bwMode="auto">
          <a:xfrm>
            <a:off x="5278042" y="3609976"/>
            <a:ext cx="395552" cy="766763"/>
            <a:chOff x="4140" y="429"/>
            <a:chExt cx="1425" cy="2396"/>
          </a:xfrm>
        </p:grpSpPr>
        <p:sp>
          <p:nvSpPr>
            <p:cNvPr id="45113" name="Freeform 36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4" name="Rectangle 362"/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15" name="Freeform 36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6" name="Freeform 36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7" name="Rectangle 365"/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18" name="Group 36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4" name="AutoShape 368"/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19" name="Rectangle 369"/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0" name="Group 37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2" name="AutoShape 372"/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1" name="Rectangle 373"/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2" name="Rectangle 374"/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3" name="Group 37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0" name="AutoShape 377"/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4" name="Freeform 37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25" name="Group 37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38" name="AutoShape 381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6" name="Rectangle 382"/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7" name="Freeform 38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8" name="Freeform 38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9" name="Oval 385"/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0" name="Freeform 38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31" name="AutoShape 387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2" name="AutoShape 388"/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3" name="Oval 389"/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4" name="Oval 390"/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35" name="Oval 391"/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6" name="Rectangle 392"/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88" name="Line 393"/>
          <p:cNvSpPr>
            <a:spLocks noChangeShapeType="1"/>
          </p:cNvSpPr>
          <p:nvPr/>
        </p:nvSpPr>
        <p:spPr bwMode="auto">
          <a:xfrm flipH="1">
            <a:off x="3941763" y="3051175"/>
            <a:ext cx="854737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089" name="Picture 394" descr="underline_base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51" y="963614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/>
          <p:cNvGrpSpPr>
            <a:grpSpLocks/>
          </p:cNvGrpSpPr>
          <p:nvPr/>
        </p:nvGrpSpPr>
        <p:grpSpPr bwMode="auto">
          <a:xfrm>
            <a:off x="656960" y="2566988"/>
            <a:ext cx="784225" cy="665162"/>
            <a:chOff x="-44" y="1473"/>
            <a:chExt cx="981" cy="1105"/>
          </a:xfrm>
        </p:grpSpPr>
        <p:pic>
          <p:nvPicPr>
            <p:cNvPr id="45111" name="Picture 396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1" name="Group 398"/>
          <p:cNvGrpSpPr>
            <a:grpSpLocks/>
          </p:cNvGrpSpPr>
          <p:nvPr/>
        </p:nvGrpSpPr>
        <p:grpSpPr bwMode="auto">
          <a:xfrm>
            <a:off x="1083469" y="3016251"/>
            <a:ext cx="784225" cy="665163"/>
            <a:chOff x="-44" y="1473"/>
            <a:chExt cx="981" cy="1105"/>
          </a:xfrm>
        </p:grpSpPr>
        <p:pic>
          <p:nvPicPr>
            <p:cNvPr id="45109" name="Picture 399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2" name="Group 401"/>
          <p:cNvGrpSpPr>
            <a:grpSpLocks/>
          </p:cNvGrpSpPr>
          <p:nvPr/>
        </p:nvGrpSpPr>
        <p:grpSpPr bwMode="auto">
          <a:xfrm>
            <a:off x="1745589" y="3592513"/>
            <a:ext cx="784225" cy="665162"/>
            <a:chOff x="-44" y="1473"/>
            <a:chExt cx="981" cy="1105"/>
          </a:xfrm>
        </p:grpSpPr>
        <p:pic>
          <p:nvPicPr>
            <p:cNvPr id="45107" name="Picture 402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3" name="Group 404"/>
          <p:cNvGrpSpPr>
            <a:grpSpLocks/>
          </p:cNvGrpSpPr>
          <p:nvPr/>
        </p:nvGrpSpPr>
        <p:grpSpPr bwMode="auto">
          <a:xfrm>
            <a:off x="2366433" y="3606801"/>
            <a:ext cx="784225" cy="665163"/>
            <a:chOff x="-44" y="1473"/>
            <a:chExt cx="981" cy="1105"/>
          </a:xfrm>
        </p:grpSpPr>
        <p:pic>
          <p:nvPicPr>
            <p:cNvPr id="45105" name="Picture 405" descr="desktop_computer_stylized_medium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E69F7A80-D12A-488F-AA49-556643F7C407}" type="slidenum">
              <a:rPr lang="en-US" altLang="en-US" sz="1200">
                <a:latin typeface="Tahoma" pitchFamily="34" charset="0"/>
              </a:rPr>
              <a:pPr/>
              <a:t>21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45095" name="Group 347"/>
          <p:cNvGrpSpPr>
            <a:grpSpLocks/>
          </p:cNvGrpSpPr>
          <p:nvPr/>
        </p:nvGrpSpPr>
        <p:grpSpPr bwMode="auto">
          <a:xfrm>
            <a:off x="4751785" y="1743075"/>
            <a:ext cx="1367234" cy="647700"/>
            <a:chOff x="1871277" y="1576300"/>
            <a:chExt cx="1128371" cy="437861"/>
          </a:xfrm>
        </p:grpSpPr>
        <p:sp>
          <p:nvSpPr>
            <p:cNvPr id="202" name="Oval 20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Oval 20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Freeform 204"/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6" name="Freeform 20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7" name="Freeform 20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8" name="Freeform 20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9" name="Straight Connector 208"/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36626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8162" y="169863"/>
            <a:ext cx="9080500" cy="98425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itchFamily="34" charset="-128"/>
              </a:rPr>
              <a:t>Wireless access networks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83767" y="1322389"/>
            <a:ext cx="9068461" cy="865187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shared </a:t>
            </a:r>
            <a:r>
              <a:rPr lang="en-US" altLang="en-US" sz="2400" i="1">
                <a:ea typeface="ＭＳ Ｐゴシック" pitchFamily="34" charset="-128"/>
              </a:rPr>
              <a:t>wireless</a:t>
            </a:r>
            <a:r>
              <a:rPr lang="en-US" altLang="en-US" sz="2400">
                <a:ea typeface="ＭＳ Ｐゴシック" pitchFamily="34" charset="-128"/>
              </a:rPr>
              <a:t> access network connects end system to router</a:t>
            </a:r>
          </a:p>
          <a:p>
            <a:pPr marL="682625" lvl="1" indent="-225425" eaLnBrk="1" hangingPunct="1"/>
            <a:r>
              <a:rPr lang="en-US" altLang="en-US" sz="2000">
                <a:ea typeface="Arial" pitchFamily="34" charset="0"/>
              </a:rPr>
              <a:t>via base station aka </a:t>
            </a:r>
            <a:r>
              <a:rPr lang="ja-JP" altLang="en-US" sz="2000">
                <a:ea typeface="ＭＳ Ｐゴシック" pitchFamily="34" charset="-128"/>
              </a:rPr>
              <a:t>“</a:t>
            </a:r>
            <a:r>
              <a:rPr lang="en-US" altLang="ja-JP" sz="2000">
                <a:ea typeface="ＭＳ Ｐゴシック" pitchFamily="34" charset="-128"/>
              </a:rPr>
              <a:t>access point</a:t>
            </a:r>
            <a:r>
              <a:rPr lang="ja-JP" altLang="en-US" sz="2000">
                <a:ea typeface="ＭＳ Ｐゴシック" pitchFamily="34" charset="-128"/>
              </a:rPr>
              <a:t>”</a:t>
            </a:r>
            <a:endParaRPr lang="en-US" altLang="en-US" sz="2000">
              <a:ea typeface="Arial" pitchFamily="34" charset="0"/>
            </a:endParaRPr>
          </a:p>
        </p:txBody>
      </p:sp>
      <p:pic>
        <p:nvPicPr>
          <p:cNvPr id="46084" name="Picture 7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21" y="890589"/>
            <a:ext cx="5446581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/>
          <p:cNvSpPr>
            <a:spLocks noChangeArrowheads="1"/>
          </p:cNvSpPr>
          <p:nvPr/>
        </p:nvSpPr>
        <p:spPr bwMode="auto">
          <a:xfrm>
            <a:off x="369756" y="2214564"/>
            <a:ext cx="441986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itchFamily="34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>
                <a:latin typeface="Gill Sans MT" pitchFamily="34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>
                <a:latin typeface="Gill Sans MT" pitchFamily="34" charset="0"/>
              </a:rPr>
              <a:t>802.11b/g/n (WiFi): 11, 54, 450 Mbps transmission rate</a:t>
            </a:r>
          </a:p>
        </p:txBody>
      </p:sp>
      <p:sp>
        <p:nvSpPr>
          <p:cNvPr id="46086" name="Rectangle 3"/>
          <p:cNvSpPr>
            <a:spLocks noChangeArrowheads="1"/>
          </p:cNvSpPr>
          <p:nvPr/>
        </p:nvSpPr>
        <p:spPr bwMode="auto">
          <a:xfrm>
            <a:off x="5026952" y="1819276"/>
            <a:ext cx="5004594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Char char="v"/>
            </a:pPr>
            <a:endParaRPr lang="en-US" altLang="en-US">
              <a:latin typeface="Gill Sans MT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>
                <a:solidFill>
                  <a:srgbClr val="CC0000"/>
                </a:solidFill>
                <a:latin typeface="Gill Sans MT" pitchFamily="34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>
                <a:latin typeface="Gill Sans MT" pitchFamily="34" charset="0"/>
              </a:rPr>
              <a:t>provided by telco (cellular) operator, 10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>
                <a:latin typeface="Gill Sans MT" pitchFamily="34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sz="2000">
                <a:latin typeface="Gill Sans MT" pitchFamily="34" charset="0"/>
              </a:rPr>
              <a:t>3G, 4G: LTE</a:t>
            </a:r>
          </a:p>
        </p:txBody>
      </p:sp>
      <p:grpSp>
        <p:nvGrpSpPr>
          <p:cNvPr id="46087" name="Group 85"/>
          <p:cNvGrpSpPr>
            <a:grpSpLocks/>
          </p:cNvGrpSpPr>
          <p:nvPr/>
        </p:nvGrpSpPr>
        <p:grpSpPr bwMode="auto">
          <a:xfrm>
            <a:off x="1038755" y="3605213"/>
            <a:ext cx="2694914" cy="1562100"/>
            <a:chOff x="2889" y="1631"/>
            <a:chExt cx="980" cy="743"/>
          </a:xfrm>
        </p:grpSpPr>
        <p:sp>
          <p:nvSpPr>
            <p:cNvPr id="46212" name="Rectangle 86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213" name="AutoShape 87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/>
          <p:cNvSpPr>
            <a:spLocks noChangeShapeType="1"/>
          </p:cNvSpPr>
          <p:nvPr/>
        </p:nvSpPr>
        <p:spPr bwMode="auto">
          <a:xfrm>
            <a:off x="2820458" y="5010151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116"/>
          <p:cNvSpPr>
            <a:spLocks noChangeShapeType="1"/>
          </p:cNvSpPr>
          <p:nvPr/>
        </p:nvSpPr>
        <p:spPr bwMode="auto">
          <a:xfrm flipV="1">
            <a:off x="2170377" y="4875213"/>
            <a:ext cx="311283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090" name="Group 228"/>
          <p:cNvGrpSpPr>
            <a:grpSpLocks/>
          </p:cNvGrpSpPr>
          <p:nvPr/>
        </p:nvGrpSpPr>
        <p:grpSpPr bwMode="auto">
          <a:xfrm>
            <a:off x="2469621" y="4718051"/>
            <a:ext cx="722313" cy="284163"/>
            <a:chOff x="4650" y="1129"/>
            <a:chExt cx="246" cy="95"/>
          </a:xfrm>
        </p:grpSpPr>
        <p:sp>
          <p:nvSpPr>
            <p:cNvPr id="46204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6205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46206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46207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1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208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209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246"/>
          <p:cNvGrpSpPr>
            <a:grpSpLocks/>
          </p:cNvGrpSpPr>
          <p:nvPr/>
        </p:nvGrpSpPr>
        <p:grpSpPr bwMode="auto">
          <a:xfrm>
            <a:off x="1654439" y="4484688"/>
            <a:ext cx="935567" cy="588962"/>
            <a:chOff x="2967" y="478"/>
            <a:chExt cx="788" cy="625"/>
          </a:xfrm>
        </p:grpSpPr>
        <p:pic>
          <p:nvPicPr>
            <p:cNvPr id="46202" name="Picture 247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/>
          <p:cNvGrpSpPr>
            <a:grpSpLocks/>
          </p:cNvGrpSpPr>
          <p:nvPr/>
        </p:nvGrpSpPr>
        <p:grpSpPr bwMode="auto">
          <a:xfrm>
            <a:off x="1561571" y="3716339"/>
            <a:ext cx="820341" cy="682625"/>
            <a:chOff x="877" y="1008"/>
            <a:chExt cx="2747" cy="2591"/>
          </a:xfrm>
        </p:grpSpPr>
        <p:pic>
          <p:nvPicPr>
            <p:cNvPr id="46179" name="Picture 391" descr="antenna_stylized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6182" name="Picture 394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4" name="Freeform 396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5" name="Freeform 397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6" name="Freeform 398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7" name="Freeform 399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8" name="Freeform 400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89" name="Group 401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7" name="Freeform 403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8" name="Freeform 404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9" name="Freeform 405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0" name="Freeform 406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1" name="Freeform 407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90" name="Freeform 408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1" name="Freeform 409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2" name="Freeform 410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3" name="Freeform 411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4" name="Freeform 412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5" name="Freeform 413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3" name="Group 445"/>
          <p:cNvGrpSpPr>
            <a:grpSpLocks/>
          </p:cNvGrpSpPr>
          <p:nvPr/>
        </p:nvGrpSpPr>
        <p:grpSpPr bwMode="auto">
          <a:xfrm>
            <a:off x="5575565" y="4071939"/>
            <a:ext cx="2935685" cy="1951037"/>
            <a:chOff x="3652" y="2846"/>
            <a:chExt cx="1253" cy="934"/>
          </a:xfrm>
        </p:grpSpPr>
        <p:sp>
          <p:nvSpPr>
            <p:cNvPr id="46120" name="Freeform 84"/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Line 93"/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6122" name="Picture 133" descr="car_icon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/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/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3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4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5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6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7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8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9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0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1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2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3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4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5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6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46160" name="Picture 269" descr="cell_tower_radiation copy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46125" name="Group 342"/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6139" name="Picture 346" descr="scree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1" name="Freeform 348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2" name="Freeform 349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Freeform 350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4" name="Freeform 351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5" name="Freeform 352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6146" name="Group 353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4" name="Freeform 35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5" name="Freeform 35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6" name="Freeform 35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7" name="Freeform 35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8" name="Freeform 35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47" name="Freeform 360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8" name="Freeform 361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9" name="Freeform 362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0" name="Freeform 363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1" name="Freeform 364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2" name="Freeform 365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126" name="Group 237"/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4612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4613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46131" name="Group 241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35" name="Freeform 2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32" name="Line 244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3" name="Line 245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7" name="Line 444"/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4" name="Text Box 446"/>
          <p:cNvSpPr txBox="1">
            <a:spLocks noChangeArrowheads="1"/>
          </p:cNvSpPr>
          <p:nvPr/>
        </p:nvSpPr>
        <p:spPr bwMode="auto">
          <a:xfrm>
            <a:off x="2215092" y="5254626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5" name="Text Box 447"/>
          <p:cNvSpPr txBox="1">
            <a:spLocks noChangeArrowheads="1"/>
          </p:cNvSpPr>
          <p:nvPr/>
        </p:nvSpPr>
        <p:spPr bwMode="auto">
          <a:xfrm>
            <a:off x="7271279" y="5884863"/>
            <a:ext cx="12234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349D2DC0-33A5-44A4-A852-340A57CA920D}" type="slidenum">
              <a:rPr lang="en-US" altLang="en-US" sz="1200">
                <a:latin typeface="Tahoma" pitchFamily="34" charset="0"/>
              </a:rPr>
              <a:pPr/>
              <a:t>22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46097" name="Group 114"/>
          <p:cNvGrpSpPr>
            <a:grpSpLocks/>
          </p:cNvGrpSpPr>
          <p:nvPr/>
        </p:nvGrpSpPr>
        <p:grpSpPr bwMode="auto">
          <a:xfrm>
            <a:off x="2524654" y="3776664"/>
            <a:ext cx="689637" cy="879475"/>
            <a:chOff x="5806938" y="3011924"/>
            <a:chExt cx="347997" cy="396620"/>
          </a:xfrm>
        </p:grpSpPr>
        <p:pic>
          <p:nvPicPr>
            <p:cNvPr id="46118" name="Picture 117" descr="fridge2.pn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/>
          <p:cNvGrpSpPr>
            <a:grpSpLocks/>
          </p:cNvGrpSpPr>
          <p:nvPr/>
        </p:nvGrpSpPr>
        <p:grpSpPr bwMode="auto">
          <a:xfrm>
            <a:off x="2457583" y="4703764"/>
            <a:ext cx="749829" cy="331787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/>
          <p:cNvGrpSpPr>
            <a:grpSpLocks/>
          </p:cNvGrpSpPr>
          <p:nvPr/>
        </p:nvGrpSpPr>
        <p:grpSpPr bwMode="auto">
          <a:xfrm>
            <a:off x="7238604" y="5286376"/>
            <a:ext cx="617405" cy="269875"/>
            <a:chOff x="1871277" y="1576300"/>
            <a:chExt cx="1128371" cy="437861"/>
          </a:xfrm>
        </p:grpSpPr>
        <p:sp>
          <p:nvSpPr>
            <p:cNvPr id="126" name="Oval 12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8" name="Oval 12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28"/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Freeform 12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2" name="Freeform 13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3" name="Straight Connector 132"/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51831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/>
          <p:cNvGrpSpPr>
            <a:grpSpLocks/>
          </p:cNvGrpSpPr>
          <p:nvPr/>
        </p:nvGrpSpPr>
        <p:grpSpPr bwMode="auto">
          <a:xfrm>
            <a:off x="5721748" y="2803525"/>
            <a:ext cx="443706" cy="565150"/>
            <a:chOff x="375561" y="297711"/>
            <a:chExt cx="1252683" cy="2142487"/>
          </a:xfrm>
        </p:grpSpPr>
        <p:sp>
          <p:nvSpPr>
            <p:cNvPr id="221" name="Freeform 220"/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0" name="Title 50"/>
          <p:cNvSpPr>
            <a:spLocks noGrp="1"/>
          </p:cNvSpPr>
          <p:nvPr>
            <p:ph type="title" idx="4294967295"/>
          </p:nvPr>
        </p:nvSpPr>
        <p:spPr>
          <a:xfrm>
            <a:off x="314723" y="198439"/>
            <a:ext cx="9015148" cy="765175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Host: sends </a:t>
            </a:r>
            <a:r>
              <a:rPr lang="en-US" altLang="en-US" sz="4000" i="1">
                <a:ea typeface="ＭＳ Ｐゴシック" pitchFamily="34" charset="-128"/>
              </a:rPr>
              <a:t>packets</a:t>
            </a:r>
            <a:r>
              <a:rPr lang="en-US" altLang="en-US" sz="4000">
                <a:ea typeface="ＭＳ Ｐゴシック" pitchFamily="34" charset="-128"/>
              </a:rPr>
              <a:t> of data</a:t>
            </a:r>
          </a:p>
        </p:txBody>
      </p:sp>
      <p:sp>
        <p:nvSpPr>
          <p:cNvPr id="243750" name="Content Placeholder 52"/>
          <p:cNvSpPr>
            <a:spLocks noGrp="1"/>
          </p:cNvSpPr>
          <p:nvPr>
            <p:ph idx="4294967295"/>
          </p:nvPr>
        </p:nvSpPr>
        <p:spPr>
          <a:xfrm>
            <a:off x="464344" y="1296989"/>
            <a:ext cx="4089665" cy="3425825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400" dirty="0">
                <a:ea typeface="+mn-ea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packets</a:t>
            </a:r>
            <a:r>
              <a:rPr lang="en-US" sz="2400" dirty="0">
                <a:ea typeface="+mn-ea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L</a:t>
            </a:r>
            <a:r>
              <a:rPr lang="en-US" sz="2400" dirty="0">
                <a:ea typeface="+mn-ea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ea typeface="+mn-ea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ea typeface="+mn-ea"/>
              </a:rPr>
              <a:t>transmission rate R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dirty="0"/>
              <a:t>link transmission rate, aka link </a:t>
            </a:r>
            <a:r>
              <a:rPr lang="en-US" i="1" dirty="0">
                <a:solidFill>
                  <a:srgbClr val="C00000"/>
                </a:solidFill>
              </a:rPr>
              <a:t>capacity, aka link bandwidth</a:t>
            </a:r>
          </a:p>
        </p:txBody>
      </p:sp>
      <p:sp>
        <p:nvSpPr>
          <p:cNvPr id="48132" name="Line 305"/>
          <p:cNvSpPr>
            <a:spLocks noChangeShapeType="1"/>
          </p:cNvSpPr>
          <p:nvPr/>
        </p:nvSpPr>
        <p:spPr bwMode="auto">
          <a:xfrm>
            <a:off x="6180932" y="3727450"/>
            <a:ext cx="265879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133" name="Picture 394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64" y="840899"/>
            <a:ext cx="6229085" cy="16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/>
          <p:cNvGrpSpPr>
            <a:grpSpLocks/>
          </p:cNvGrpSpPr>
          <p:nvPr/>
        </p:nvGrpSpPr>
        <p:grpSpPr bwMode="auto">
          <a:xfrm>
            <a:off x="8540486" y="3427413"/>
            <a:ext cx="1140222" cy="355600"/>
            <a:chOff x="4410" y="1365"/>
            <a:chExt cx="663" cy="224"/>
          </a:xfrm>
        </p:grpSpPr>
        <p:sp>
          <p:nvSpPr>
            <p:cNvPr id="48160" name="Rectangle 52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1" name="AutoShape 53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2" name="Freeform 54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63" name="Freeform 55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64" name="Freeform 56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8135" name="TextBox 1"/>
          <p:cNvSpPr txBox="1">
            <a:spLocks noChangeArrowheads="1"/>
          </p:cNvSpPr>
          <p:nvPr/>
        </p:nvSpPr>
        <p:spPr bwMode="auto">
          <a:xfrm>
            <a:off x="6235965" y="3759200"/>
            <a:ext cx="26468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R: </a:t>
            </a:r>
            <a:r>
              <a:rPr lang="en-US" altLang="en-US" sz="1800"/>
              <a:t>link transmission rate</a:t>
            </a:r>
          </a:p>
        </p:txBody>
      </p:sp>
      <p:grpSp>
        <p:nvGrpSpPr>
          <p:cNvPr id="48136" name="Group 201"/>
          <p:cNvGrpSpPr>
            <a:grpSpLocks/>
          </p:cNvGrpSpPr>
          <p:nvPr/>
        </p:nvGrpSpPr>
        <p:grpSpPr bwMode="auto">
          <a:xfrm>
            <a:off x="5453461" y="2809875"/>
            <a:ext cx="443706" cy="565150"/>
            <a:chOff x="375561" y="297711"/>
            <a:chExt cx="1252683" cy="2138362"/>
          </a:xfrm>
        </p:grpSpPr>
        <p:sp>
          <p:nvSpPr>
            <p:cNvPr id="203" name="Freeform 202"/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/>
          <p:cNvSpPr txBox="1">
            <a:spLocks noChangeArrowheads="1"/>
          </p:cNvSpPr>
          <p:nvPr/>
        </p:nvSpPr>
        <p:spPr bwMode="auto">
          <a:xfrm>
            <a:off x="5190331" y="3986213"/>
            <a:ext cx="6687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host</a:t>
            </a:r>
          </a:p>
        </p:txBody>
      </p:sp>
      <p:grpSp>
        <p:nvGrpSpPr>
          <p:cNvPr id="48138" name="Group 206"/>
          <p:cNvGrpSpPr>
            <a:grpSpLocks/>
          </p:cNvGrpSpPr>
          <p:nvPr/>
        </p:nvGrpSpPr>
        <p:grpSpPr bwMode="auto">
          <a:xfrm>
            <a:off x="4939242" y="3535363"/>
            <a:ext cx="1403350" cy="506412"/>
            <a:chOff x="1816230" y="6118900"/>
            <a:chExt cx="1843339" cy="739100"/>
          </a:xfrm>
        </p:grpSpPr>
        <p:pic>
          <p:nvPicPr>
            <p:cNvPr id="48155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/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/>
          <p:cNvGrpSpPr>
            <a:grpSpLocks/>
          </p:cNvGrpSpPr>
          <p:nvPr/>
        </p:nvGrpSpPr>
        <p:grpSpPr bwMode="auto">
          <a:xfrm>
            <a:off x="5090583" y="1919289"/>
            <a:ext cx="1527175" cy="877887"/>
            <a:chOff x="2387973" y="4309243"/>
            <a:chExt cx="1771787" cy="1282262"/>
          </a:xfrm>
        </p:grpSpPr>
        <p:pic>
          <p:nvPicPr>
            <p:cNvPr id="4815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/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/>
          <p:cNvSpPr txBox="1">
            <a:spLocks noChangeArrowheads="1"/>
          </p:cNvSpPr>
          <p:nvPr/>
        </p:nvSpPr>
        <p:spPr bwMode="auto">
          <a:xfrm>
            <a:off x="5902326" y="3341689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1</a:t>
            </a:r>
          </a:p>
        </p:txBody>
      </p:sp>
      <p:sp>
        <p:nvSpPr>
          <p:cNvPr id="48141" name="TextBox 216"/>
          <p:cNvSpPr txBox="1">
            <a:spLocks noChangeArrowheads="1"/>
          </p:cNvSpPr>
          <p:nvPr/>
        </p:nvSpPr>
        <p:spPr bwMode="auto">
          <a:xfrm>
            <a:off x="5640917" y="3349625"/>
            <a:ext cx="2984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2</a:t>
            </a:r>
          </a:p>
        </p:txBody>
      </p:sp>
      <p:cxnSp>
        <p:nvCxnSpPr>
          <p:cNvPr id="48142" name="Straight Connector 3"/>
          <p:cNvCxnSpPr>
            <a:cxnSpLocks noChangeShapeType="1"/>
          </p:cNvCxnSpPr>
          <p:nvPr/>
        </p:nvCxnSpPr>
        <p:spPr bwMode="auto">
          <a:xfrm flipV="1">
            <a:off x="6172333" y="2363788"/>
            <a:ext cx="1327679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/>
          <p:cNvSpPr txBox="1">
            <a:spLocks noChangeArrowheads="1"/>
          </p:cNvSpPr>
          <p:nvPr/>
        </p:nvSpPr>
        <p:spPr bwMode="auto">
          <a:xfrm>
            <a:off x="7432939" y="2014538"/>
            <a:ext cx="15311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/>
              <a:t>two packets, </a:t>
            </a:r>
          </a:p>
          <a:p>
            <a:r>
              <a:rPr lang="en-US" altLang="en-US" sz="1800" i="1"/>
              <a:t>L</a:t>
            </a:r>
            <a:r>
              <a:rPr lang="en-US" altLang="en-US" sz="1800"/>
              <a:t> bits each</a:t>
            </a:r>
          </a:p>
        </p:txBody>
      </p:sp>
      <p:sp>
        <p:nvSpPr>
          <p:cNvPr id="48144" name="TextBox 235"/>
          <p:cNvSpPr txBox="1">
            <a:spLocks noChangeArrowheads="1"/>
          </p:cNvSpPr>
          <p:nvPr/>
        </p:nvSpPr>
        <p:spPr bwMode="auto">
          <a:xfrm>
            <a:off x="1803191" y="5456238"/>
            <a:ext cx="14798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en-US" sz="1800"/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delay</a:t>
            </a:r>
          </a:p>
        </p:txBody>
      </p:sp>
      <p:sp>
        <p:nvSpPr>
          <p:cNvPr id="48145" name="TextBox 237"/>
          <p:cNvSpPr txBox="1">
            <a:spLocks noChangeArrowheads="1"/>
          </p:cNvSpPr>
          <p:nvPr/>
        </p:nvSpPr>
        <p:spPr bwMode="auto">
          <a:xfrm>
            <a:off x="4037445" y="5453063"/>
            <a:ext cx="171072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en-US" sz="1800"/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transmit </a:t>
            </a:r>
            <a:r>
              <a:rPr lang="en-US" altLang="en-US" sz="1800" i="1"/>
              <a:t>L</a:t>
            </a:r>
            <a:r>
              <a:rPr lang="en-US" altLang="en-US" sz="1800"/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packet into link</a:t>
            </a:r>
          </a:p>
        </p:txBody>
      </p:sp>
      <p:sp>
        <p:nvSpPr>
          <p:cNvPr id="48146" name="TextBox 4"/>
          <p:cNvSpPr txBox="1">
            <a:spLocks noChangeArrowheads="1"/>
          </p:cNvSpPr>
          <p:nvPr/>
        </p:nvSpPr>
        <p:spPr bwMode="auto">
          <a:xfrm>
            <a:off x="6681392" y="5400675"/>
            <a:ext cx="174118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L</a:t>
            </a:r>
            <a:r>
              <a:rPr lang="en-US" altLang="en-US"/>
              <a:t> (bits)</a:t>
            </a:r>
          </a:p>
          <a:p>
            <a:r>
              <a:rPr lang="en-US" altLang="en-US" i="1"/>
              <a:t>R</a:t>
            </a:r>
            <a:r>
              <a:rPr lang="en-US" altLang="en-US"/>
              <a:t> (bits/sec)</a:t>
            </a:r>
          </a:p>
        </p:txBody>
      </p:sp>
      <p:cxnSp>
        <p:nvCxnSpPr>
          <p:cNvPr id="48147" name="Straight Connector 9"/>
          <p:cNvCxnSpPr>
            <a:cxnSpLocks noChangeShapeType="1"/>
          </p:cNvCxnSpPr>
          <p:nvPr/>
        </p:nvCxnSpPr>
        <p:spPr bwMode="auto">
          <a:xfrm>
            <a:off x="6775979" y="5819775"/>
            <a:ext cx="139131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/>
          <p:cNvSpPr txBox="1">
            <a:spLocks noChangeArrowheads="1"/>
          </p:cNvSpPr>
          <p:nvPr/>
        </p:nvSpPr>
        <p:spPr bwMode="auto">
          <a:xfrm>
            <a:off x="3498057" y="5586413"/>
            <a:ext cx="3642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49" name="TextBox 245"/>
          <p:cNvSpPr txBox="1">
            <a:spLocks noChangeArrowheads="1"/>
          </p:cNvSpPr>
          <p:nvPr/>
        </p:nvSpPr>
        <p:spPr bwMode="auto">
          <a:xfrm>
            <a:off x="6034750" y="5602288"/>
            <a:ext cx="3642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50" name="Rectangle 11"/>
          <p:cNvSpPr>
            <a:spLocks noChangeArrowheads="1"/>
          </p:cNvSpPr>
          <p:nvPr/>
        </p:nvSpPr>
        <p:spPr bwMode="auto">
          <a:xfrm>
            <a:off x="1202135" y="5322888"/>
            <a:ext cx="7881805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5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73424C69-4F8E-470B-A812-9685A6C4E45A}" type="slidenum">
              <a:rPr lang="en-US" altLang="en-US" sz="1200">
                <a:latin typeface="Tahoma" pitchFamily="34" charset="0"/>
              </a:rPr>
              <a:pPr/>
              <a:t>23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481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97763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49154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89" y="947738"/>
            <a:ext cx="3389709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7977" y="296864"/>
            <a:ext cx="8420100" cy="879475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Physical media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1" y="1482725"/>
            <a:ext cx="4682993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bit:</a:t>
            </a:r>
            <a:r>
              <a:rPr lang="en-US" altLang="en-US" sz="24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en-US" sz="2400">
                <a:ea typeface="ＭＳ Ｐゴシック" pitchFamily="34" charset="-128"/>
              </a:rPr>
              <a:t>propagates between</a:t>
            </a:r>
            <a:br>
              <a:rPr lang="en-US" altLang="en-US" sz="2400">
                <a:ea typeface="ＭＳ Ｐゴシック" pitchFamily="34" charset="-128"/>
              </a:rPr>
            </a:br>
            <a:r>
              <a:rPr lang="en-US" altLang="en-US" sz="2400">
                <a:ea typeface="ＭＳ Ｐゴシック" pitchFamily="34" charset="-128"/>
              </a:rPr>
              <a:t>transmitter/receiver pairs</a:t>
            </a:r>
            <a:endParaRPr lang="en-US" altLang="en-US" sz="2400">
              <a:solidFill>
                <a:srgbClr val="FF0000"/>
              </a:solidFill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physical link:</a:t>
            </a:r>
            <a:r>
              <a:rPr lang="en-US" altLang="en-US" sz="2400">
                <a:ea typeface="ＭＳ Ｐゴシック" pitchFamily="34" charset="-128"/>
              </a:rPr>
              <a:t> what lies between transmitter &amp; receiver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guided media: 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signals propagate in solid media: copper, fiber, coax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unguided media:</a:t>
            </a:r>
            <a:r>
              <a:rPr lang="en-US" altLang="en-US" sz="2400">
                <a:ea typeface="ＭＳ Ｐゴシック" pitchFamily="34" charset="-128"/>
              </a:rPr>
              <a:t> 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signals propagate freely, e.g., radio</a:t>
            </a:r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64031" y="2111375"/>
            <a:ext cx="4127500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</a:rPr>
              <a:t>)</a:t>
            </a:r>
            <a:endParaRPr lang="en-US" sz="2400" i="1" dirty="0"/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two insulated copper wires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5: 100 Mbps, 1 Gbps Ethernet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/>
              <a:t>Category 6: 10Gbps</a:t>
            </a:r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573" y="4187825"/>
            <a:ext cx="2466181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BAB255E-4A61-4B94-BD76-0385E3F322C3}" type="slidenum">
              <a:rPr lang="en-US" altLang="en-US" sz="1200">
                <a:latin typeface="Tahoma" pitchFamily="34" charset="0"/>
              </a:rPr>
              <a:pPr/>
              <a:t>24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620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51202" name="Picture 6" descr="f-pi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96" y="4899025"/>
            <a:ext cx="2569369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59" y="935038"/>
            <a:ext cx="54465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18162" y="228601"/>
            <a:ext cx="9080500" cy="879475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itchFamily="34" charset="-128"/>
              </a:rPr>
              <a:t>Physical media: coax, fiber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371601"/>
            <a:ext cx="42926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coaxial cable:</a:t>
            </a:r>
            <a:endParaRPr lang="en-US" sz="2400" i="1" dirty="0">
              <a:solidFill>
                <a:srgbClr val="CC0000"/>
              </a:solidFill>
            </a:endParaRP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two concentric copper conductors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bidirectional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broadband: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multiple channels on cable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/>
              <a:t>HFC</a:t>
            </a:r>
          </a:p>
        </p:txBody>
      </p:sp>
      <p:pic>
        <p:nvPicPr>
          <p:cNvPr id="51206" name="Picture 4" descr="coa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02" y="3863975"/>
            <a:ext cx="2710392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/>
          <p:cNvSpPr>
            <a:spLocks noChangeArrowheads="1"/>
          </p:cNvSpPr>
          <p:nvPr/>
        </p:nvSpPr>
        <p:spPr bwMode="auto">
          <a:xfrm>
            <a:off x="5056188" y="1317626"/>
            <a:ext cx="458324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itchFamily="34" charset="0"/>
              </a:rPr>
              <a:t>fiber optic cable:</a:t>
            </a:r>
            <a:endParaRPr lang="en-US" altLang="en-US" i="1">
              <a:solidFill>
                <a:srgbClr val="CC0000"/>
              </a:solidFill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high-speed operation: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sz="2000">
                <a:latin typeface="Gill Sans MT" pitchFamily="34" charset="0"/>
              </a:rPr>
              <a:t>high-speed point-to-point transmission (e.g., 10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s-100</a:t>
            </a:r>
            <a:r>
              <a:rPr lang="ja-JP" altLang="en-US" sz="2000">
                <a:latin typeface="Gill Sans MT" pitchFamily="34" charset="0"/>
              </a:rPr>
              <a:t>’</a:t>
            </a:r>
            <a:r>
              <a:rPr lang="en-US" altLang="ja-JP" sz="2000">
                <a:latin typeface="Gill Sans MT" pitchFamily="34" charset="0"/>
              </a:rPr>
              <a:t>s Gbps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low error rate: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sz="2000">
                <a:latin typeface="Gill Sans MT" pitchFamily="34" charset="0"/>
              </a:rPr>
              <a:t>repeaters spaced far apart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sz="2000">
                <a:latin typeface="Gill Sans MT" pitchFamily="34" charset="0"/>
              </a:rPr>
              <a:t>immune to electromagnetic noise</a:t>
            </a:r>
          </a:p>
        </p:txBody>
      </p:sp>
      <p:sp>
        <p:nvSpPr>
          <p:cNvPr id="512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29E60EC9-845A-4FC4-84C2-B3B520765D55}" type="slidenum">
              <a:rPr lang="en-US" altLang="en-US" sz="1200">
                <a:latin typeface="Tahoma" pitchFamily="34" charset="0"/>
              </a:rPr>
              <a:pPr/>
              <a:t>25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875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53250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103" y="833279"/>
            <a:ext cx="44559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0200" y="42863"/>
            <a:ext cx="9080500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itchFamily="34" charset="-128"/>
              </a:rPr>
              <a:t>Physical media: radio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371600"/>
            <a:ext cx="4292600" cy="48768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signal carried in electromagnetic spectrum</a:t>
            </a:r>
          </a:p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no physical </a:t>
            </a:r>
            <a:r>
              <a:rPr lang="ja-JP" altLang="en-US" sz="2400" dirty="0">
                <a:ea typeface="ＭＳ Ｐゴシック" pitchFamily="34" charset="-128"/>
              </a:rPr>
              <a:t>“</a:t>
            </a:r>
            <a:r>
              <a:rPr lang="en-US" altLang="ja-JP" sz="2400" dirty="0">
                <a:ea typeface="ＭＳ Ｐゴシック" pitchFamily="34" charset="-128"/>
              </a:rPr>
              <a:t>wire</a:t>
            </a:r>
            <a:r>
              <a:rPr lang="ja-JP" altLang="en-US" sz="2400" dirty="0">
                <a:ea typeface="ＭＳ Ｐゴシック" pitchFamily="34" charset="-128"/>
              </a:rPr>
              <a:t>”</a:t>
            </a:r>
            <a:endParaRPr lang="en-US" altLang="ja-JP" sz="2400" dirty="0"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bidirectional</a:t>
            </a:r>
          </a:p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propagation environment effects: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reflection 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obstruction by objects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interference</a:t>
            </a:r>
          </a:p>
        </p:txBody>
      </p:sp>
      <p:sp>
        <p:nvSpPr>
          <p:cNvPr id="66565" name="Rectangle 4"/>
          <p:cNvSpPr>
            <a:spLocks noChangeArrowheads="1"/>
          </p:cNvSpPr>
          <p:nvPr/>
        </p:nvSpPr>
        <p:spPr bwMode="auto">
          <a:xfrm>
            <a:off x="5076825" y="1238251"/>
            <a:ext cx="4829175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Gill Sans MT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WiFi)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(e.g., cellular)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532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035BBDB4-02D1-491E-9026-1611A83A28EC}" type="slidenum">
              <a:rPr lang="en-US" altLang="en-US" sz="1200">
                <a:latin typeface="Tahoma" pitchFamily="34" charset="0"/>
              </a:rPr>
              <a:pPr/>
              <a:t>26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7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Footer Placeholder 6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 dirty="0">
                <a:latin typeface="Tahoma" pitchFamily="34" charset="0"/>
              </a:rPr>
              <a:t>Introduction</a:t>
            </a:r>
          </a:p>
        </p:txBody>
      </p:sp>
      <p:pic>
        <p:nvPicPr>
          <p:cNvPr id="55298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019" y="104663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91105" y="1406525"/>
            <a:ext cx="8891323" cy="4648200"/>
          </a:xfrm>
        </p:spPr>
        <p:txBody>
          <a:bodyPr/>
          <a:lstStyle/>
          <a:p>
            <a:pPr lvl="1">
              <a:lnSpc>
                <a:spcPct val="105000"/>
              </a:lnSpc>
              <a:spcBef>
                <a:spcPct val="5000"/>
              </a:spcBef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Internet?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1.3 network core</a:t>
            </a:r>
          </a:p>
          <a:p>
            <a:pPr lvl="2" eaLnBrk="1" hangingPunct="1">
              <a:lnSpc>
                <a:spcPct val="105000"/>
              </a:lnSpc>
              <a:spcBef>
                <a:spcPct val="5000"/>
              </a:spcBef>
              <a:buClr>
                <a:srgbClr val="000099"/>
              </a:buClr>
            </a:pPr>
            <a:r>
              <a:rPr lang="en-US" altLang="en-US" sz="2400" dirty="0">
                <a:solidFill>
                  <a:srgbClr val="CC0000"/>
                </a:solidFill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lnSpc>
                <a:spcPct val="105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5530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79D03883-6BDF-4DAE-87D8-2DB49EFF9A0B}" type="slidenum">
              <a:rPr lang="en-US" altLang="en-US" sz="1200">
                <a:latin typeface="Tahoma" pitchFamily="34" charset="0"/>
              </a:rPr>
              <a:pPr/>
              <a:t>27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459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1554692" y="274638"/>
            <a:ext cx="8124296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tx2">
                    <a:satMod val="130000"/>
                  </a:schemeClr>
                </a:solidFill>
              </a:rPr>
              <a:t>The Network Core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77850" y="1600200"/>
            <a:ext cx="4540250" cy="4648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How to send data over the network?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Packet switching:</a:t>
            </a:r>
            <a:r>
              <a:rPr lang="en-US" altLang="en-US" dirty="0"/>
              <a:t> hosts break application-layer messages into packets </a:t>
            </a:r>
            <a:endParaRPr lang="en-US" altLang="en-US" sz="2000" dirty="0"/>
          </a:p>
          <a:p>
            <a:pPr lvl="1" eaLnBrk="1" hangingPunct="1"/>
            <a:r>
              <a:rPr lang="en-US" altLang="en-US" dirty="0">
                <a:solidFill>
                  <a:srgbClr val="FF0000"/>
                </a:solidFill>
              </a:rPr>
              <a:t>Circuit switching:</a:t>
            </a:r>
            <a:r>
              <a:rPr lang="en-US" altLang="en-US" dirty="0"/>
              <a:t> provides each channel (circuit) for each call (data sending): telephone networks.</a:t>
            </a:r>
          </a:p>
        </p:txBody>
      </p:sp>
      <p:sp>
        <p:nvSpPr>
          <p:cNvPr id="2150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20EB8F8E-2AA7-4416-885F-D4A7FBE971DF}" type="slidenum">
              <a:rPr lang="en-US" altLang="en-US" sz="1400" smtClean="0">
                <a:latin typeface="Arial" pitchFamily="34" charset="0"/>
              </a:rPr>
              <a:pPr/>
              <a:t>28</a:t>
            </a:fld>
            <a:endParaRPr lang="en-US" altLang="en-US" sz="1400">
              <a:latin typeface="Arial" pitchFamily="34" charset="0"/>
            </a:endParaRPr>
          </a:p>
        </p:txBody>
      </p:sp>
      <p:sp>
        <p:nvSpPr>
          <p:cNvPr id="21509" name="Freeform 708"/>
          <p:cNvSpPr>
            <a:spLocks/>
          </p:cNvSpPr>
          <p:nvPr/>
        </p:nvSpPr>
        <p:spPr bwMode="auto">
          <a:xfrm>
            <a:off x="7333191" y="2193926"/>
            <a:ext cx="1948525" cy="1674813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Freeform 709"/>
          <p:cNvSpPr>
            <a:spLocks/>
          </p:cNvSpPr>
          <p:nvPr/>
        </p:nvSpPr>
        <p:spPr bwMode="auto">
          <a:xfrm>
            <a:off x="5296958" y="2051050"/>
            <a:ext cx="2022475" cy="15890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Freeform 710"/>
          <p:cNvSpPr>
            <a:spLocks/>
          </p:cNvSpPr>
          <p:nvPr/>
        </p:nvSpPr>
        <p:spPr bwMode="auto">
          <a:xfrm>
            <a:off x="5695950" y="3502026"/>
            <a:ext cx="3222890" cy="221932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12" name="Group 711"/>
          <p:cNvGrpSpPr>
            <a:grpSpLocks/>
          </p:cNvGrpSpPr>
          <p:nvPr/>
        </p:nvGrpSpPr>
        <p:grpSpPr bwMode="auto">
          <a:xfrm>
            <a:off x="5424223" y="2185989"/>
            <a:ext cx="794544" cy="319087"/>
            <a:chOff x="3552" y="246"/>
            <a:chExt cx="527" cy="248"/>
          </a:xfrm>
        </p:grpSpPr>
        <p:graphicFrame>
          <p:nvGraphicFramePr>
            <p:cNvPr id="21742" name="Object 712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43" name="Object 713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681706" imgH="480401" progId="MS_ClipArt_Gallery.2">
                    <p:embed/>
                  </p:oleObj>
                </mc:Choice>
                <mc:Fallback>
                  <p:oleObj name="Clip" r:id="rId5" imgW="681706" imgH="48040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44" name="Line 714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513" name="Group 715"/>
          <p:cNvGrpSpPr>
            <a:grpSpLocks/>
          </p:cNvGrpSpPr>
          <p:nvPr/>
        </p:nvGrpSpPr>
        <p:grpSpPr bwMode="auto">
          <a:xfrm>
            <a:off x="5424223" y="2781300"/>
            <a:ext cx="794544" cy="319088"/>
            <a:chOff x="3552" y="246"/>
            <a:chExt cx="527" cy="248"/>
          </a:xfrm>
        </p:grpSpPr>
        <p:graphicFrame>
          <p:nvGraphicFramePr>
            <p:cNvPr id="21739" name="Object 716"/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40" name="Object 717"/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8" imgW="681706" imgH="480401" progId="MS_ClipArt_Gallery.2">
                    <p:embed/>
                  </p:oleObj>
                </mc:Choice>
                <mc:Fallback>
                  <p:oleObj name="Clip" r:id="rId8" imgW="681706" imgH="480401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41" name="Line 718"/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514" name="Group 719"/>
          <p:cNvGrpSpPr>
            <a:grpSpLocks/>
          </p:cNvGrpSpPr>
          <p:nvPr/>
        </p:nvGrpSpPr>
        <p:grpSpPr bwMode="auto">
          <a:xfrm>
            <a:off x="5831814" y="2568576"/>
            <a:ext cx="75671" cy="214313"/>
            <a:chOff x="3842" y="406"/>
            <a:chExt cx="51" cy="167"/>
          </a:xfrm>
        </p:grpSpPr>
        <p:sp>
          <p:nvSpPr>
            <p:cNvPr id="21736" name="Oval 720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7" name="Oval 721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8" name="Oval 722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1515" name="Group 723"/>
          <p:cNvGrpSpPr>
            <a:grpSpLocks/>
          </p:cNvGrpSpPr>
          <p:nvPr/>
        </p:nvGrpSpPr>
        <p:grpSpPr bwMode="auto">
          <a:xfrm>
            <a:off x="6340872" y="3071814"/>
            <a:ext cx="227013" cy="395287"/>
            <a:chOff x="4180" y="783"/>
            <a:chExt cx="150" cy="307"/>
          </a:xfrm>
        </p:grpSpPr>
        <p:sp>
          <p:nvSpPr>
            <p:cNvPr id="21728" name="AutoShape 724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9" name="Rectangle 725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0" name="Rectangle 726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1" name="AutoShape 727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2" name="Line 728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3" name="Line 729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4" name="Rectangle 730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35" name="Rectangle 731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1516" name="Group 732"/>
          <p:cNvGrpSpPr>
            <a:grpSpLocks/>
          </p:cNvGrpSpPr>
          <p:nvPr/>
        </p:nvGrpSpPr>
        <p:grpSpPr bwMode="auto">
          <a:xfrm rot="16200000">
            <a:off x="6683045" y="3139877"/>
            <a:ext cx="80963" cy="252810"/>
            <a:chOff x="3842" y="406"/>
            <a:chExt cx="51" cy="167"/>
          </a:xfrm>
        </p:grpSpPr>
        <p:sp>
          <p:nvSpPr>
            <p:cNvPr id="21725" name="Oval 733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6" name="Oval 734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7" name="Oval 735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1517" name="Line 736"/>
          <p:cNvSpPr>
            <a:spLocks noChangeShapeType="1"/>
          </p:cNvSpPr>
          <p:nvPr/>
        </p:nvSpPr>
        <p:spPr bwMode="auto">
          <a:xfrm>
            <a:off x="6488775" y="2979739"/>
            <a:ext cx="536575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Line 737"/>
          <p:cNvSpPr>
            <a:spLocks noChangeShapeType="1"/>
          </p:cNvSpPr>
          <p:nvPr/>
        </p:nvSpPr>
        <p:spPr bwMode="auto">
          <a:xfrm>
            <a:off x="6492215" y="2976563"/>
            <a:ext cx="1719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Line 738"/>
          <p:cNvSpPr>
            <a:spLocks noChangeShapeType="1"/>
          </p:cNvSpPr>
          <p:nvPr/>
        </p:nvSpPr>
        <p:spPr bwMode="auto">
          <a:xfrm>
            <a:off x="7028790" y="2974975"/>
            <a:ext cx="1719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Line 739"/>
          <p:cNvSpPr>
            <a:spLocks noChangeShapeType="1"/>
          </p:cNvSpPr>
          <p:nvPr/>
        </p:nvSpPr>
        <p:spPr bwMode="auto">
          <a:xfrm>
            <a:off x="6163734" y="2439988"/>
            <a:ext cx="313002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Line 740"/>
          <p:cNvSpPr>
            <a:spLocks noChangeShapeType="1"/>
          </p:cNvSpPr>
          <p:nvPr/>
        </p:nvSpPr>
        <p:spPr bwMode="auto">
          <a:xfrm flipV="1">
            <a:off x="6177492" y="2725738"/>
            <a:ext cx="299244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Line 741"/>
          <p:cNvSpPr>
            <a:spLocks noChangeShapeType="1"/>
          </p:cNvSpPr>
          <p:nvPr/>
        </p:nvSpPr>
        <p:spPr bwMode="auto">
          <a:xfrm flipV="1">
            <a:off x="6748463" y="2811463"/>
            <a:ext cx="1720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23" name="Group 742"/>
          <p:cNvGrpSpPr>
            <a:grpSpLocks/>
          </p:cNvGrpSpPr>
          <p:nvPr/>
        </p:nvGrpSpPr>
        <p:grpSpPr bwMode="auto">
          <a:xfrm>
            <a:off x="6877447" y="3049589"/>
            <a:ext cx="227013" cy="395287"/>
            <a:chOff x="4180" y="783"/>
            <a:chExt cx="150" cy="307"/>
          </a:xfrm>
        </p:grpSpPr>
        <p:sp>
          <p:nvSpPr>
            <p:cNvPr id="21717" name="AutoShape 743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18" name="Rectangle 744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19" name="Rectangle 745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0" name="AutoShape 746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1" name="Line 747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22" name="Line 748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23" name="Rectangle 749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24" name="Rectangle 750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1524" name="Group 751"/>
          <p:cNvGrpSpPr>
            <a:grpSpLocks/>
          </p:cNvGrpSpPr>
          <p:nvPr/>
        </p:nvGrpSpPr>
        <p:grpSpPr bwMode="auto">
          <a:xfrm>
            <a:off x="5840413" y="3668713"/>
            <a:ext cx="519377" cy="925512"/>
            <a:chOff x="3314" y="1248"/>
            <a:chExt cx="344" cy="694"/>
          </a:xfrm>
        </p:grpSpPr>
        <p:graphicFrame>
          <p:nvGraphicFramePr>
            <p:cNvPr id="21708" name="Object 752"/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09" name="Line 753"/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710" name="Object 754"/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11" name="Line 755"/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712" name="Group 756"/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21714" name="Oval 757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715" name="Oval 758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716" name="Oval 759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21713" name="Line 760"/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21525" name="Object 761"/>
          <p:cNvGraphicFramePr>
            <a:graphicFrameLocks noChangeAspect="1"/>
          </p:cNvGraphicFramePr>
          <p:nvPr/>
        </p:nvGraphicFramePr>
        <p:xfrm>
          <a:off x="6781139" y="4678364"/>
          <a:ext cx="45230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139" y="4678364"/>
                        <a:ext cx="45230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26" name="Object 762"/>
          <p:cNvGraphicFramePr>
            <a:graphicFrameLocks noChangeAspect="1"/>
          </p:cNvGraphicFramePr>
          <p:nvPr/>
        </p:nvGraphicFramePr>
        <p:xfrm>
          <a:off x="6115580" y="4667250"/>
          <a:ext cx="45058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580" y="4667250"/>
                        <a:ext cx="45058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27" name="Oval 763"/>
          <p:cNvSpPr>
            <a:spLocks noChangeArrowheads="1"/>
          </p:cNvSpPr>
          <p:nvPr/>
        </p:nvSpPr>
        <p:spPr bwMode="auto">
          <a:xfrm rot="16200000">
            <a:off x="6569671" y="4768519"/>
            <a:ext cx="63500" cy="705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1528" name="Oval 764"/>
          <p:cNvSpPr>
            <a:spLocks noChangeArrowheads="1"/>
          </p:cNvSpPr>
          <p:nvPr/>
        </p:nvSpPr>
        <p:spPr bwMode="auto">
          <a:xfrm rot="16200000">
            <a:off x="6661680" y="4766073"/>
            <a:ext cx="63500" cy="72231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1529" name="Oval 765"/>
          <p:cNvSpPr>
            <a:spLocks noChangeArrowheads="1"/>
          </p:cNvSpPr>
          <p:nvPr/>
        </p:nvSpPr>
        <p:spPr bwMode="auto">
          <a:xfrm rot="16200000">
            <a:off x="6745883" y="4770901"/>
            <a:ext cx="61913" cy="705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21530" name="Line 766"/>
          <p:cNvSpPr>
            <a:spLocks noChangeShapeType="1"/>
          </p:cNvSpPr>
          <p:nvPr/>
        </p:nvSpPr>
        <p:spPr bwMode="auto">
          <a:xfrm rot="16200000">
            <a:off x="7027003" y="4653692"/>
            <a:ext cx="60325" cy="171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Line 767"/>
          <p:cNvSpPr>
            <a:spLocks noChangeShapeType="1"/>
          </p:cNvSpPr>
          <p:nvPr/>
        </p:nvSpPr>
        <p:spPr bwMode="auto">
          <a:xfrm rot="5400000" flipH="1">
            <a:off x="6348677" y="4645025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2" name="Line 768"/>
          <p:cNvSpPr>
            <a:spLocks noChangeShapeType="1"/>
          </p:cNvSpPr>
          <p:nvPr/>
        </p:nvSpPr>
        <p:spPr bwMode="auto">
          <a:xfrm rot="16200000" flipV="1">
            <a:off x="6721806" y="4279967"/>
            <a:ext cx="0" cy="67931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3" name="Line 769"/>
          <p:cNvSpPr>
            <a:spLocks noChangeShapeType="1"/>
          </p:cNvSpPr>
          <p:nvPr/>
        </p:nvSpPr>
        <p:spPr bwMode="auto">
          <a:xfrm flipV="1">
            <a:off x="6359790" y="4244976"/>
            <a:ext cx="101468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Line 770"/>
          <p:cNvSpPr>
            <a:spLocks noChangeShapeType="1"/>
          </p:cNvSpPr>
          <p:nvPr/>
        </p:nvSpPr>
        <p:spPr bwMode="auto">
          <a:xfrm>
            <a:off x="7011591" y="4291013"/>
            <a:ext cx="328480" cy="3857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5" name="Line 771"/>
          <p:cNvSpPr>
            <a:spLocks noChangeShapeType="1"/>
          </p:cNvSpPr>
          <p:nvPr/>
        </p:nvSpPr>
        <p:spPr bwMode="auto">
          <a:xfrm flipH="1">
            <a:off x="7873206" y="4287838"/>
            <a:ext cx="302683" cy="392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1536" name="Object 772"/>
          <p:cNvGraphicFramePr>
            <a:graphicFrameLocks noChangeAspect="1"/>
          </p:cNvGraphicFramePr>
          <p:nvPr/>
        </p:nvGraphicFramePr>
        <p:xfrm>
          <a:off x="8065823" y="3840163"/>
          <a:ext cx="220133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5823" y="3840163"/>
                        <a:ext cx="220133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37" name="Object 773"/>
          <p:cNvGraphicFramePr>
            <a:graphicFrameLocks noChangeAspect="1"/>
          </p:cNvGraphicFramePr>
          <p:nvPr/>
        </p:nvGraphicFramePr>
        <p:xfrm>
          <a:off x="6617759" y="3921126"/>
          <a:ext cx="220133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7759" y="3921126"/>
                        <a:ext cx="220133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38" name="Freeform 774"/>
          <p:cNvSpPr>
            <a:spLocks/>
          </p:cNvSpPr>
          <p:nvPr/>
        </p:nvSpPr>
        <p:spPr bwMode="auto">
          <a:xfrm>
            <a:off x="6705469" y="3695700"/>
            <a:ext cx="1466982" cy="304800"/>
          </a:xfrm>
          <a:custGeom>
            <a:avLst/>
            <a:gdLst>
              <a:gd name="T0" fmla="*/ 0 w 972"/>
              <a:gd name="T1" fmla="*/ 2147483647 h 228"/>
              <a:gd name="T2" fmla="*/ 2147483647 w 972"/>
              <a:gd name="T3" fmla="*/ 2147483647 h 228"/>
              <a:gd name="T4" fmla="*/ 2147483647 w 972"/>
              <a:gd name="T5" fmla="*/ 2147483647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39" name="Group 775"/>
          <p:cNvGrpSpPr>
            <a:grpSpLocks/>
          </p:cNvGrpSpPr>
          <p:nvPr/>
        </p:nvGrpSpPr>
        <p:grpSpPr bwMode="auto">
          <a:xfrm>
            <a:off x="6994393" y="5118100"/>
            <a:ext cx="440267" cy="427038"/>
            <a:chOff x="2870" y="1518"/>
            <a:chExt cx="292" cy="320"/>
          </a:xfrm>
        </p:grpSpPr>
        <p:graphicFrame>
          <p:nvGraphicFramePr>
            <p:cNvPr id="21706" name="Object 776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6" imgW="826829" imgH="840406" progId="MS_ClipArt_Gallery.2">
                    <p:embed/>
                  </p:oleObj>
                </mc:Choice>
                <mc:Fallback>
                  <p:oleObj name="Clip" r:id="rId16" imgW="826829" imgH="84040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07" name="Object 777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40" name="Group 778"/>
          <p:cNvGrpSpPr>
            <a:grpSpLocks/>
          </p:cNvGrpSpPr>
          <p:nvPr/>
        </p:nvGrpSpPr>
        <p:grpSpPr bwMode="auto">
          <a:xfrm>
            <a:off x="7837091" y="5149850"/>
            <a:ext cx="440267" cy="427038"/>
            <a:chOff x="2870" y="1518"/>
            <a:chExt cx="292" cy="320"/>
          </a:xfrm>
        </p:grpSpPr>
        <p:graphicFrame>
          <p:nvGraphicFramePr>
            <p:cNvPr id="21704" name="Object 779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05" name="Object 780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541" name="Group 781"/>
          <p:cNvGrpSpPr>
            <a:grpSpLocks/>
          </p:cNvGrpSpPr>
          <p:nvPr/>
        </p:nvGrpSpPr>
        <p:grpSpPr bwMode="auto">
          <a:xfrm>
            <a:off x="7388225" y="4865689"/>
            <a:ext cx="411031" cy="376237"/>
            <a:chOff x="4733" y="2082"/>
            <a:chExt cx="272" cy="282"/>
          </a:xfrm>
        </p:grpSpPr>
        <p:graphicFrame>
          <p:nvGraphicFramePr>
            <p:cNvPr id="21702" name="Object 782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703" name="Rectangle 783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1542" name="Line 784"/>
          <p:cNvSpPr>
            <a:spLocks noChangeShapeType="1"/>
          </p:cNvSpPr>
          <p:nvPr/>
        </p:nvSpPr>
        <p:spPr bwMode="auto">
          <a:xfrm>
            <a:off x="7720145" y="4768850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43" name="Group 785"/>
          <p:cNvGrpSpPr>
            <a:grpSpLocks/>
          </p:cNvGrpSpPr>
          <p:nvPr/>
        </p:nvGrpSpPr>
        <p:grpSpPr bwMode="auto">
          <a:xfrm>
            <a:off x="8500931" y="4192589"/>
            <a:ext cx="225292" cy="409575"/>
            <a:chOff x="4180" y="783"/>
            <a:chExt cx="150" cy="307"/>
          </a:xfrm>
        </p:grpSpPr>
        <p:sp>
          <p:nvSpPr>
            <p:cNvPr id="21694" name="AutoShape 78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5" name="Rectangle 78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6" name="Rectangle 78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7" name="AutoShape 78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8" name="Line 79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99" name="Line 79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00" name="Rectangle 79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701" name="Rectangle 79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1544" name="Group 794"/>
          <p:cNvGrpSpPr>
            <a:grpSpLocks/>
          </p:cNvGrpSpPr>
          <p:nvPr/>
        </p:nvGrpSpPr>
        <p:grpSpPr bwMode="auto">
          <a:xfrm>
            <a:off x="8487173" y="4637089"/>
            <a:ext cx="225292" cy="409575"/>
            <a:chOff x="4180" y="783"/>
            <a:chExt cx="150" cy="307"/>
          </a:xfrm>
        </p:grpSpPr>
        <p:sp>
          <p:nvSpPr>
            <p:cNvPr id="21686" name="AutoShape 79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87" name="Rectangle 79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88" name="Rectangle 79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89" name="AutoShape 79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0" name="Line 79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91" name="Line 80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692" name="Rectangle 80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1693" name="Rectangle 80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1545" name="Line 803"/>
          <p:cNvSpPr>
            <a:spLocks noChangeShapeType="1"/>
          </p:cNvSpPr>
          <p:nvPr/>
        </p:nvSpPr>
        <p:spPr bwMode="auto">
          <a:xfrm rot="5400000" flipH="1">
            <a:off x="8107627" y="4566444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6" name="Line 804"/>
          <p:cNvSpPr>
            <a:spLocks noChangeShapeType="1"/>
          </p:cNvSpPr>
          <p:nvPr/>
        </p:nvSpPr>
        <p:spPr bwMode="auto">
          <a:xfrm rot="16200000">
            <a:off x="8465675" y="4814557"/>
            <a:ext cx="0" cy="111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7" name="Line 805"/>
          <p:cNvSpPr>
            <a:spLocks noChangeShapeType="1"/>
          </p:cNvSpPr>
          <p:nvPr/>
        </p:nvSpPr>
        <p:spPr bwMode="auto">
          <a:xfrm rot="16200000">
            <a:off x="8454496" y="4346046"/>
            <a:ext cx="0" cy="9630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8" name="Line 806"/>
          <p:cNvSpPr>
            <a:spLocks noChangeShapeType="1"/>
          </p:cNvSpPr>
          <p:nvPr/>
        </p:nvSpPr>
        <p:spPr bwMode="auto">
          <a:xfrm flipV="1">
            <a:off x="7023629" y="2490788"/>
            <a:ext cx="497020" cy="207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9" name="Line 807"/>
          <p:cNvSpPr>
            <a:spLocks noChangeShapeType="1"/>
          </p:cNvSpPr>
          <p:nvPr/>
        </p:nvSpPr>
        <p:spPr bwMode="auto">
          <a:xfrm>
            <a:off x="8036588" y="2474913"/>
            <a:ext cx="526256" cy="207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0" name="Line 808"/>
          <p:cNvSpPr>
            <a:spLocks noChangeShapeType="1"/>
          </p:cNvSpPr>
          <p:nvPr/>
        </p:nvSpPr>
        <p:spPr bwMode="auto">
          <a:xfrm flipH="1">
            <a:off x="8598959" y="2811464"/>
            <a:ext cx="261408" cy="6810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1" name="Line 809"/>
          <p:cNvSpPr>
            <a:spLocks noChangeShapeType="1"/>
          </p:cNvSpPr>
          <p:nvPr/>
        </p:nvSpPr>
        <p:spPr bwMode="auto">
          <a:xfrm>
            <a:off x="7764860" y="2587625"/>
            <a:ext cx="0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2" name="Line 810"/>
          <p:cNvSpPr>
            <a:spLocks noChangeShapeType="1"/>
          </p:cNvSpPr>
          <p:nvPr/>
        </p:nvSpPr>
        <p:spPr bwMode="auto">
          <a:xfrm>
            <a:off x="7792377" y="3235325"/>
            <a:ext cx="579569" cy="368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3" name="Line 811"/>
          <p:cNvSpPr>
            <a:spLocks noChangeShapeType="1"/>
          </p:cNvSpPr>
          <p:nvPr/>
        </p:nvSpPr>
        <p:spPr bwMode="auto">
          <a:xfrm flipH="1">
            <a:off x="8291116" y="3700463"/>
            <a:ext cx="288925" cy="3603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4" name="Line 812"/>
          <p:cNvSpPr>
            <a:spLocks noChangeShapeType="1"/>
          </p:cNvSpPr>
          <p:nvPr/>
        </p:nvSpPr>
        <p:spPr bwMode="auto">
          <a:xfrm flipH="1">
            <a:off x="8045185" y="2779714"/>
            <a:ext cx="607087" cy="384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5" name="Line 813"/>
          <p:cNvSpPr>
            <a:spLocks noChangeShapeType="1"/>
          </p:cNvSpPr>
          <p:nvPr/>
        </p:nvSpPr>
        <p:spPr bwMode="auto">
          <a:xfrm flipH="1">
            <a:off x="8055504" y="2219325"/>
            <a:ext cx="380075" cy="255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6" name="Line 814"/>
          <p:cNvSpPr>
            <a:spLocks noChangeShapeType="1"/>
          </p:cNvSpPr>
          <p:nvPr/>
        </p:nvSpPr>
        <p:spPr bwMode="auto">
          <a:xfrm flipH="1">
            <a:off x="8832851" y="2395538"/>
            <a:ext cx="218414" cy="1762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557" name="Group 970"/>
          <p:cNvGrpSpPr>
            <a:grpSpLocks/>
          </p:cNvGrpSpPr>
          <p:nvPr/>
        </p:nvGrpSpPr>
        <p:grpSpPr bwMode="auto">
          <a:xfrm>
            <a:off x="7823333" y="4043363"/>
            <a:ext cx="727471" cy="387350"/>
            <a:chOff x="3955" y="387"/>
            <a:chExt cx="423" cy="244"/>
          </a:xfrm>
        </p:grpSpPr>
        <p:sp>
          <p:nvSpPr>
            <p:cNvPr id="21671" name="Freeform 95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72" name="Group 931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73" name="Oval 93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74" name="Line 93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75" name="Line 93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76" name="Rectangle 935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77" name="Oval 93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78" name="Group 93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83" name="Line 93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84" name="Line 93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85" name="Line 94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79" name="Group 94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80" name="Line 9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81" name="Line 94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82" name="Line 9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58" name="Group 971"/>
          <p:cNvGrpSpPr>
            <a:grpSpLocks/>
          </p:cNvGrpSpPr>
          <p:nvPr/>
        </p:nvGrpSpPr>
        <p:grpSpPr bwMode="auto">
          <a:xfrm>
            <a:off x="8205127" y="3386138"/>
            <a:ext cx="727471" cy="387350"/>
            <a:chOff x="3955" y="387"/>
            <a:chExt cx="423" cy="244"/>
          </a:xfrm>
        </p:grpSpPr>
        <p:sp>
          <p:nvSpPr>
            <p:cNvPr id="21656" name="Freeform 97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57" name="Group 973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58" name="Oval 97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59" name="Line 97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60" name="Line 97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61" name="Rectangle 97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62" name="Oval 97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63" name="Group 97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68" name="Line 98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69" name="Line 98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70" name="Line 98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64" name="Group 98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65" name="Line 9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66" name="Line 98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67" name="Line 9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59" name="Group 987"/>
          <p:cNvGrpSpPr>
            <a:grpSpLocks/>
          </p:cNvGrpSpPr>
          <p:nvPr/>
        </p:nvGrpSpPr>
        <p:grpSpPr bwMode="auto">
          <a:xfrm>
            <a:off x="7503452" y="2938463"/>
            <a:ext cx="727471" cy="387350"/>
            <a:chOff x="3955" y="387"/>
            <a:chExt cx="423" cy="244"/>
          </a:xfrm>
        </p:grpSpPr>
        <p:sp>
          <p:nvSpPr>
            <p:cNvPr id="21641" name="Freeform 988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42" name="Group 989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43" name="Oval 99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44" name="Line 99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45" name="Line 99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46" name="Rectangle 99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47" name="Oval 99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48" name="Group 99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53" name="Line 99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54" name="Line 99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55" name="Line 99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49" name="Group 99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50" name="Line 100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51" name="Line 100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52" name="Line 100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0" name="Group 1003"/>
          <p:cNvGrpSpPr>
            <a:grpSpLocks/>
          </p:cNvGrpSpPr>
          <p:nvPr/>
        </p:nvGrpSpPr>
        <p:grpSpPr bwMode="auto">
          <a:xfrm>
            <a:off x="8390864" y="2462213"/>
            <a:ext cx="727471" cy="387350"/>
            <a:chOff x="3955" y="387"/>
            <a:chExt cx="423" cy="244"/>
          </a:xfrm>
        </p:grpSpPr>
        <p:sp>
          <p:nvSpPr>
            <p:cNvPr id="21626" name="Freeform 1004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27" name="Group 1005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28" name="Oval 100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29" name="Line 100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30" name="Line 100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31" name="Rectangle 100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32" name="Oval 101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33" name="Group 101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38" name="Line 101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39" name="Line 101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40" name="Line 101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34" name="Group 101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35" name="Line 101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36" name="Line 101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37" name="Line 101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1" name="Group 1019"/>
          <p:cNvGrpSpPr>
            <a:grpSpLocks/>
          </p:cNvGrpSpPr>
          <p:nvPr/>
        </p:nvGrpSpPr>
        <p:grpSpPr bwMode="auto">
          <a:xfrm>
            <a:off x="7410583" y="2262188"/>
            <a:ext cx="727471" cy="387350"/>
            <a:chOff x="3955" y="387"/>
            <a:chExt cx="423" cy="244"/>
          </a:xfrm>
        </p:grpSpPr>
        <p:sp>
          <p:nvSpPr>
            <p:cNvPr id="21611" name="Freeform 1020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612" name="Group 1021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613" name="Oval 1022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614" name="Line 1023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15" name="Line 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16" name="Rectangle 1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17" name="Oval 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18" name="Group 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23" name="Line 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24" name="Line 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25" name="Line 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19" name="Group 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20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21" name="Line 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22" name="Line 1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2" name="Group 11"/>
          <p:cNvGrpSpPr>
            <a:grpSpLocks/>
          </p:cNvGrpSpPr>
          <p:nvPr/>
        </p:nvGrpSpPr>
        <p:grpSpPr bwMode="auto">
          <a:xfrm>
            <a:off x="6389027" y="2471738"/>
            <a:ext cx="727471" cy="387350"/>
            <a:chOff x="3955" y="387"/>
            <a:chExt cx="423" cy="244"/>
          </a:xfrm>
        </p:grpSpPr>
        <p:sp>
          <p:nvSpPr>
            <p:cNvPr id="21596" name="Freeform 12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97" name="Group 13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598" name="Oval 14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599" name="Line 15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00" name="Line 1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601" name="Rectangle 17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602" name="Oval 1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603" name="Group 1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608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09" name="Line 2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10" name="Line 2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604" name="Group 2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605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06" name="Line 2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607" name="Line 2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3" name="Group 27"/>
          <p:cNvGrpSpPr>
            <a:grpSpLocks/>
          </p:cNvGrpSpPr>
          <p:nvPr/>
        </p:nvGrpSpPr>
        <p:grpSpPr bwMode="auto">
          <a:xfrm>
            <a:off x="6368389" y="4129088"/>
            <a:ext cx="727471" cy="387350"/>
            <a:chOff x="3955" y="387"/>
            <a:chExt cx="423" cy="244"/>
          </a:xfrm>
        </p:grpSpPr>
        <p:sp>
          <p:nvSpPr>
            <p:cNvPr id="21581" name="Freeform 28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82" name="Group 29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583" name="Oval 30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584" name="Line 31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85" name="Line 3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86" name="Rectangle 33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587" name="Oval 3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588" name="Group 3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593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94" name="Line 3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95" name="Line 3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589" name="Group 3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590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91" name="Line 4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92" name="Line 4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1564" name="Group 43"/>
          <p:cNvGrpSpPr>
            <a:grpSpLocks/>
          </p:cNvGrpSpPr>
          <p:nvPr/>
        </p:nvGrpSpPr>
        <p:grpSpPr bwMode="auto">
          <a:xfrm>
            <a:off x="7245483" y="4471988"/>
            <a:ext cx="727471" cy="387350"/>
            <a:chOff x="3955" y="387"/>
            <a:chExt cx="423" cy="244"/>
          </a:xfrm>
        </p:grpSpPr>
        <p:sp>
          <p:nvSpPr>
            <p:cNvPr id="21566" name="Freeform 44"/>
            <p:cNvSpPr>
              <a:spLocks/>
            </p:cNvSpPr>
            <p:nvPr/>
          </p:nvSpPr>
          <p:spPr bwMode="auto">
            <a:xfrm>
              <a:off x="3955" y="387"/>
              <a:ext cx="423" cy="244"/>
            </a:xfrm>
            <a:custGeom>
              <a:avLst/>
              <a:gdLst>
                <a:gd name="T0" fmla="*/ 183 w 423"/>
                <a:gd name="T1" fmla="*/ 11 h 244"/>
                <a:gd name="T2" fmla="*/ 43 w 423"/>
                <a:gd name="T3" fmla="*/ 43 h 244"/>
                <a:gd name="T4" fmla="*/ 3 w 423"/>
                <a:gd name="T5" fmla="*/ 169 h 244"/>
                <a:gd name="T6" fmla="*/ 63 w 423"/>
                <a:gd name="T7" fmla="*/ 233 h 244"/>
                <a:gd name="T8" fmla="*/ 287 w 423"/>
                <a:gd name="T9" fmla="*/ 237 h 244"/>
                <a:gd name="T10" fmla="*/ 403 w 423"/>
                <a:gd name="T11" fmla="*/ 189 h 244"/>
                <a:gd name="T12" fmla="*/ 407 w 423"/>
                <a:gd name="T13" fmla="*/ 87 h 244"/>
                <a:gd name="T14" fmla="*/ 329 w 423"/>
                <a:gd name="T15" fmla="*/ 13 h 244"/>
                <a:gd name="T16" fmla="*/ 183 w 423"/>
                <a:gd name="T17" fmla="*/ 11 h 2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23" h="244">
                  <a:moveTo>
                    <a:pt x="183" y="11"/>
                  </a:moveTo>
                  <a:cubicBezTo>
                    <a:pt x="135" y="16"/>
                    <a:pt x="73" y="17"/>
                    <a:pt x="43" y="43"/>
                  </a:cubicBezTo>
                  <a:cubicBezTo>
                    <a:pt x="13" y="69"/>
                    <a:pt x="0" y="137"/>
                    <a:pt x="3" y="169"/>
                  </a:cubicBezTo>
                  <a:cubicBezTo>
                    <a:pt x="6" y="201"/>
                    <a:pt x="16" y="222"/>
                    <a:pt x="63" y="233"/>
                  </a:cubicBezTo>
                  <a:cubicBezTo>
                    <a:pt x="110" y="244"/>
                    <a:pt x="230" y="244"/>
                    <a:pt x="287" y="237"/>
                  </a:cubicBezTo>
                  <a:cubicBezTo>
                    <a:pt x="344" y="230"/>
                    <a:pt x="383" y="214"/>
                    <a:pt x="403" y="189"/>
                  </a:cubicBezTo>
                  <a:cubicBezTo>
                    <a:pt x="423" y="164"/>
                    <a:pt x="419" y="116"/>
                    <a:pt x="407" y="87"/>
                  </a:cubicBezTo>
                  <a:cubicBezTo>
                    <a:pt x="395" y="58"/>
                    <a:pt x="366" y="26"/>
                    <a:pt x="329" y="13"/>
                  </a:cubicBezTo>
                  <a:cubicBezTo>
                    <a:pt x="292" y="0"/>
                    <a:pt x="232" y="7"/>
                    <a:pt x="183" y="1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67" name="Group 45"/>
            <p:cNvGrpSpPr>
              <a:grpSpLocks/>
            </p:cNvGrpSpPr>
            <p:nvPr/>
          </p:nvGrpSpPr>
          <p:grpSpPr bwMode="auto">
            <a:xfrm>
              <a:off x="4002" y="442"/>
              <a:ext cx="316" cy="147"/>
              <a:chOff x="3600" y="219"/>
              <a:chExt cx="360" cy="175"/>
            </a:xfrm>
          </p:grpSpPr>
          <p:sp>
            <p:nvSpPr>
              <p:cNvPr id="21568" name="Oval 46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1569" name="Line 47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70" name="Line 4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71" name="Rectangle 49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1572" name="Oval 5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1573" name="Group 5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1578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79" name="Line 5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80" name="Line 5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1574" name="Group 5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1575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76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577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1565" name="Line 59"/>
          <p:cNvSpPr>
            <a:spLocks noChangeShapeType="1"/>
          </p:cNvSpPr>
          <p:nvPr/>
        </p:nvSpPr>
        <p:spPr bwMode="auto">
          <a:xfrm flipV="1">
            <a:off x="6727825" y="4459288"/>
            <a:ext cx="1720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41" name="Picture 2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810" y="1204755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704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6064" y="1670050"/>
            <a:ext cx="4627959" cy="4648200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mesh of interconnected routers</a:t>
            </a:r>
          </a:p>
          <a:p>
            <a:pPr eaLnBrk="1" hangingPunct="1"/>
            <a:r>
              <a:rPr lang="en-US" altLang="en-US" dirty="0">
                <a:solidFill>
                  <a:srgbClr val="CC0000"/>
                </a:solidFill>
                <a:ea typeface="ＭＳ Ｐゴシック" pitchFamily="34" charset="-128"/>
              </a:rPr>
              <a:t>packet-switching: hosts break application-layer messages into </a:t>
            </a: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packets</a:t>
            </a:r>
          </a:p>
          <a:p>
            <a:pPr lvl="1" eaLnBrk="1" hangingPunct="1"/>
            <a:r>
              <a:rPr lang="en-US" altLang="en-US" dirty="0">
                <a:ea typeface="Arial" pitchFamily="34" charset="0"/>
              </a:rPr>
              <a:t>forward packets</a:t>
            </a:r>
            <a:r>
              <a:rPr lang="en-US" altLang="en-US" i="1" dirty="0">
                <a:ea typeface="Arial" pitchFamily="34" charset="0"/>
              </a:rPr>
              <a:t> </a:t>
            </a:r>
            <a:r>
              <a:rPr lang="en-US" altLang="en-US" dirty="0">
                <a:ea typeface="Arial" pitchFamily="34" charset="0"/>
              </a:rPr>
              <a:t>from one router to the next, across links on path from source to destination</a:t>
            </a:r>
          </a:p>
          <a:p>
            <a:pPr lvl="1" eaLnBrk="1" hangingPunct="1"/>
            <a:r>
              <a:rPr lang="en-US" altLang="en-US" dirty="0">
                <a:ea typeface="Arial" pitchFamily="34" charset="0"/>
              </a:rPr>
              <a:t>each packet transmitted at full link capacity</a:t>
            </a: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The network core</a:t>
            </a:r>
          </a:p>
        </p:txBody>
      </p:sp>
      <p:sp>
        <p:nvSpPr>
          <p:cNvPr id="57348" name="Freeform 637"/>
          <p:cNvSpPr>
            <a:spLocks/>
          </p:cNvSpPr>
          <p:nvPr/>
        </p:nvSpPr>
        <p:spPr bwMode="auto">
          <a:xfrm>
            <a:off x="5635758" y="1712913"/>
            <a:ext cx="1881452" cy="1071562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49" name="Group 638"/>
          <p:cNvGrpSpPr>
            <a:grpSpLocks/>
          </p:cNvGrpSpPr>
          <p:nvPr/>
        </p:nvGrpSpPr>
        <p:grpSpPr bwMode="auto">
          <a:xfrm>
            <a:off x="5818056" y="3048000"/>
            <a:ext cx="1580488" cy="933450"/>
            <a:chOff x="2889" y="1631"/>
            <a:chExt cx="980" cy="743"/>
          </a:xfrm>
        </p:grpSpPr>
        <p:sp>
          <p:nvSpPr>
            <p:cNvPr id="57897" name="Rectangle 63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898" name="AutoShape 64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57350" name="Freeform 641"/>
          <p:cNvSpPr>
            <a:spLocks/>
          </p:cNvSpPr>
          <p:nvPr/>
        </p:nvSpPr>
        <p:spPr bwMode="auto">
          <a:xfrm>
            <a:off x="5811176" y="4425950"/>
            <a:ext cx="3494617" cy="1665288"/>
          </a:xfrm>
          <a:custGeom>
            <a:avLst/>
            <a:gdLst>
              <a:gd name="T0" fmla="*/ 2147483647 w 2032"/>
              <a:gd name="T1" fmla="*/ 2147483647 h 1049"/>
              <a:gd name="T2" fmla="*/ 2147483647 w 2032"/>
              <a:gd name="T3" fmla="*/ 2147483647 h 1049"/>
              <a:gd name="T4" fmla="*/ 2147483647 w 2032"/>
              <a:gd name="T5" fmla="*/ 2147483647 h 1049"/>
              <a:gd name="T6" fmla="*/ 2147483647 w 2032"/>
              <a:gd name="T7" fmla="*/ 2147483647 h 1049"/>
              <a:gd name="T8" fmla="*/ 2147483647 w 2032"/>
              <a:gd name="T9" fmla="*/ 2147483647 h 1049"/>
              <a:gd name="T10" fmla="*/ 2147483647 w 2032"/>
              <a:gd name="T11" fmla="*/ 2147483647 h 1049"/>
              <a:gd name="T12" fmla="*/ 2147483647 w 2032"/>
              <a:gd name="T13" fmla="*/ 2147483647 h 1049"/>
              <a:gd name="T14" fmla="*/ 2147483647 w 2032"/>
              <a:gd name="T15" fmla="*/ 2147483647 h 1049"/>
              <a:gd name="T16" fmla="*/ 2147483647 w 2032"/>
              <a:gd name="T17" fmla="*/ 2147483647 h 1049"/>
              <a:gd name="T18" fmla="*/ 2147483647 w 2032"/>
              <a:gd name="T19" fmla="*/ 2147483647 h 1049"/>
              <a:gd name="T20" fmla="*/ 2147483647 w 2032"/>
              <a:gd name="T21" fmla="*/ 2147483647 h 1049"/>
              <a:gd name="T22" fmla="*/ 2147483647 w 2032"/>
              <a:gd name="T23" fmla="*/ 2147483647 h 1049"/>
              <a:gd name="T24" fmla="*/ 2147483647 w 2032"/>
              <a:gd name="T25" fmla="*/ 2147483647 h 1049"/>
              <a:gd name="T26" fmla="*/ 2147483647 w 2032"/>
              <a:gd name="T27" fmla="*/ 2147483647 h 1049"/>
              <a:gd name="T28" fmla="*/ 2147483647 w 2032"/>
              <a:gd name="T29" fmla="*/ 2147483647 h 1049"/>
              <a:gd name="T30" fmla="*/ 2147483647 w 2032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2032"/>
              <a:gd name="T49" fmla="*/ 0 h 1049"/>
              <a:gd name="T50" fmla="*/ 2032 w 2032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2032" h="1049">
                <a:moveTo>
                  <a:pt x="1044" y="26"/>
                </a:moveTo>
                <a:cubicBezTo>
                  <a:pt x="959" y="45"/>
                  <a:pt x="924" y="118"/>
                  <a:pt x="847" y="125"/>
                </a:cubicBezTo>
                <a:cubicBezTo>
                  <a:pt x="770" y="132"/>
                  <a:pt x="697" y="61"/>
                  <a:pt x="580" y="68"/>
                </a:cubicBezTo>
                <a:cubicBezTo>
                  <a:pt x="463" y="75"/>
                  <a:pt x="232" y="119"/>
                  <a:pt x="143" y="170"/>
                </a:cubicBezTo>
                <a:cubicBezTo>
                  <a:pt x="54" y="221"/>
                  <a:pt x="65" y="289"/>
                  <a:pt x="48" y="374"/>
                </a:cubicBezTo>
                <a:cubicBezTo>
                  <a:pt x="31" y="459"/>
                  <a:pt x="0" y="618"/>
                  <a:pt x="41" y="680"/>
                </a:cubicBezTo>
                <a:cubicBezTo>
                  <a:pt x="82" y="742"/>
                  <a:pt x="191" y="709"/>
                  <a:pt x="294" y="744"/>
                </a:cubicBezTo>
                <a:cubicBezTo>
                  <a:pt x="397" y="779"/>
                  <a:pt x="527" y="849"/>
                  <a:pt x="660" y="893"/>
                </a:cubicBezTo>
                <a:cubicBezTo>
                  <a:pt x="793" y="938"/>
                  <a:pt x="944" y="991"/>
                  <a:pt x="1088" y="1014"/>
                </a:cubicBezTo>
                <a:cubicBezTo>
                  <a:pt x="1232" y="1036"/>
                  <a:pt x="1401" y="1049"/>
                  <a:pt x="1525" y="1031"/>
                </a:cubicBezTo>
                <a:cubicBezTo>
                  <a:pt x="1649" y="1012"/>
                  <a:pt x="1749" y="960"/>
                  <a:pt x="1831" y="907"/>
                </a:cubicBezTo>
                <a:cubicBezTo>
                  <a:pt x="1913" y="855"/>
                  <a:pt x="1998" y="824"/>
                  <a:pt x="2015" y="714"/>
                </a:cubicBezTo>
                <a:cubicBezTo>
                  <a:pt x="2032" y="604"/>
                  <a:pt x="1990" y="350"/>
                  <a:pt x="1931" y="251"/>
                </a:cubicBezTo>
                <a:cubicBezTo>
                  <a:pt x="1872" y="151"/>
                  <a:pt x="1754" y="153"/>
                  <a:pt x="1658" y="114"/>
                </a:cubicBezTo>
                <a:cubicBezTo>
                  <a:pt x="1562" y="76"/>
                  <a:pt x="1457" y="30"/>
                  <a:pt x="1355" y="15"/>
                </a:cubicBezTo>
                <a:cubicBezTo>
                  <a:pt x="1253" y="0"/>
                  <a:pt x="1129" y="8"/>
                  <a:pt x="1044" y="2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1" name="Line 642"/>
          <p:cNvSpPr>
            <a:spLocks noChangeShapeType="1"/>
          </p:cNvSpPr>
          <p:nvPr/>
        </p:nvSpPr>
        <p:spPr bwMode="auto">
          <a:xfrm rot="-5400000">
            <a:off x="8521039" y="5156730"/>
            <a:ext cx="523875" cy="151342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643"/>
          <p:cNvSpPr>
            <a:spLocks noChangeShapeType="1"/>
          </p:cNvSpPr>
          <p:nvPr/>
        </p:nvSpPr>
        <p:spPr bwMode="auto">
          <a:xfrm rot="5400000" flipV="1">
            <a:off x="8657564" y="5439967"/>
            <a:ext cx="3175" cy="92869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644"/>
          <p:cNvSpPr>
            <a:spLocks noChangeShapeType="1"/>
          </p:cNvSpPr>
          <p:nvPr/>
        </p:nvSpPr>
        <p:spPr bwMode="auto">
          <a:xfrm rot="-5400000">
            <a:off x="8858647" y="5114926"/>
            <a:ext cx="0" cy="1238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646"/>
          <p:cNvSpPr>
            <a:spLocks noChangeShapeType="1"/>
          </p:cNvSpPr>
          <p:nvPr/>
        </p:nvSpPr>
        <p:spPr bwMode="auto">
          <a:xfrm>
            <a:off x="6609161" y="4776789"/>
            <a:ext cx="230452" cy="984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5" name="Line 647"/>
          <p:cNvSpPr>
            <a:spLocks noChangeShapeType="1"/>
          </p:cNvSpPr>
          <p:nvPr/>
        </p:nvSpPr>
        <p:spPr bwMode="auto">
          <a:xfrm flipV="1">
            <a:off x="6328834" y="5040314"/>
            <a:ext cx="423069" cy="730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6" name="Line 650"/>
          <p:cNvSpPr>
            <a:spLocks noChangeShapeType="1"/>
          </p:cNvSpPr>
          <p:nvPr/>
        </p:nvSpPr>
        <p:spPr bwMode="auto">
          <a:xfrm flipH="1">
            <a:off x="6789738" y="5087938"/>
            <a:ext cx="111787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7" name="Line 651"/>
          <p:cNvSpPr>
            <a:spLocks noChangeShapeType="1"/>
          </p:cNvSpPr>
          <p:nvPr/>
        </p:nvSpPr>
        <p:spPr bwMode="auto">
          <a:xfrm flipH="1" flipV="1">
            <a:off x="7094141" y="5100639"/>
            <a:ext cx="123825" cy="1730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8" name="Line 652"/>
          <p:cNvSpPr>
            <a:spLocks noChangeShapeType="1"/>
          </p:cNvSpPr>
          <p:nvPr/>
        </p:nvSpPr>
        <p:spPr bwMode="auto">
          <a:xfrm>
            <a:off x="7305675" y="5056189"/>
            <a:ext cx="545175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59" name="Line 654"/>
          <p:cNvSpPr>
            <a:spLocks noChangeShapeType="1"/>
          </p:cNvSpPr>
          <p:nvPr/>
        </p:nvSpPr>
        <p:spPr bwMode="auto">
          <a:xfrm>
            <a:off x="6550687" y="3582988"/>
            <a:ext cx="254529" cy="7461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0" name="Line 655"/>
          <p:cNvSpPr>
            <a:spLocks noChangeShapeType="1"/>
          </p:cNvSpPr>
          <p:nvPr/>
        </p:nvSpPr>
        <p:spPr bwMode="auto">
          <a:xfrm flipV="1">
            <a:off x="6382148" y="3736975"/>
            <a:ext cx="18229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61" name="Group 656"/>
          <p:cNvGrpSpPr>
            <a:grpSpLocks/>
          </p:cNvGrpSpPr>
          <p:nvPr/>
        </p:nvGrpSpPr>
        <p:grpSpPr bwMode="auto">
          <a:xfrm>
            <a:off x="6079464" y="3503614"/>
            <a:ext cx="548613" cy="352425"/>
            <a:chOff x="2967" y="478"/>
            <a:chExt cx="788" cy="625"/>
          </a:xfrm>
        </p:grpSpPr>
        <p:pic>
          <p:nvPicPr>
            <p:cNvPr id="57895" name="Picture 657" descr="access_point_stylized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896" name="Picture 658" descr="antenna_radiation_styliz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62" name="Freeform 659"/>
          <p:cNvSpPr>
            <a:spLocks/>
          </p:cNvSpPr>
          <p:nvPr/>
        </p:nvSpPr>
        <p:spPr bwMode="auto">
          <a:xfrm>
            <a:off x="7496573" y="3476625"/>
            <a:ext cx="1592527" cy="765175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3" name="Freeform 660"/>
          <p:cNvSpPr>
            <a:spLocks/>
          </p:cNvSpPr>
          <p:nvPr/>
        </p:nvSpPr>
        <p:spPr bwMode="auto">
          <a:xfrm>
            <a:off x="7457017" y="2128839"/>
            <a:ext cx="1874573" cy="1125537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4" name="Line 661"/>
          <p:cNvSpPr>
            <a:spLocks noChangeShapeType="1"/>
          </p:cNvSpPr>
          <p:nvPr/>
        </p:nvSpPr>
        <p:spPr bwMode="auto">
          <a:xfrm>
            <a:off x="8012510" y="3816350"/>
            <a:ext cx="177138" cy="1206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5" name="Line 662"/>
          <p:cNvSpPr>
            <a:spLocks noChangeShapeType="1"/>
          </p:cNvSpPr>
          <p:nvPr/>
        </p:nvSpPr>
        <p:spPr bwMode="auto">
          <a:xfrm>
            <a:off x="8117417" y="3736975"/>
            <a:ext cx="302683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6" name="Line 663"/>
          <p:cNvSpPr>
            <a:spLocks noChangeShapeType="1"/>
          </p:cNvSpPr>
          <p:nvPr/>
        </p:nvSpPr>
        <p:spPr bwMode="auto">
          <a:xfrm flipV="1">
            <a:off x="8373667" y="3822701"/>
            <a:ext cx="146182" cy="1047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7" name="Line 664"/>
          <p:cNvSpPr>
            <a:spLocks noChangeShapeType="1"/>
          </p:cNvSpPr>
          <p:nvPr/>
        </p:nvSpPr>
        <p:spPr bwMode="auto">
          <a:xfrm>
            <a:off x="7283319" y="2590801"/>
            <a:ext cx="552053" cy="3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8" name="Line 665"/>
          <p:cNvSpPr>
            <a:spLocks noChangeShapeType="1"/>
          </p:cNvSpPr>
          <p:nvPr/>
        </p:nvSpPr>
        <p:spPr bwMode="auto">
          <a:xfrm>
            <a:off x="7971235" y="4700588"/>
            <a:ext cx="423069" cy="1841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69" name="Line 666"/>
          <p:cNvSpPr>
            <a:spLocks noChangeShapeType="1"/>
          </p:cNvSpPr>
          <p:nvPr/>
        </p:nvSpPr>
        <p:spPr bwMode="auto">
          <a:xfrm flipV="1">
            <a:off x="7298797" y="4687889"/>
            <a:ext cx="349118" cy="1984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0" name="Line 667"/>
          <p:cNvSpPr>
            <a:spLocks noChangeShapeType="1"/>
          </p:cNvSpPr>
          <p:nvPr/>
        </p:nvSpPr>
        <p:spPr bwMode="auto">
          <a:xfrm flipV="1">
            <a:off x="7345230" y="4979988"/>
            <a:ext cx="10525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1" name="Line 668"/>
          <p:cNvSpPr>
            <a:spLocks noChangeShapeType="1"/>
          </p:cNvSpPr>
          <p:nvPr/>
        </p:nvSpPr>
        <p:spPr bwMode="auto">
          <a:xfrm flipV="1">
            <a:off x="8208567" y="2495551"/>
            <a:ext cx="134144" cy="873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2" name="Line 669"/>
          <p:cNvSpPr>
            <a:spLocks noChangeShapeType="1"/>
          </p:cNvSpPr>
          <p:nvPr/>
        </p:nvSpPr>
        <p:spPr bwMode="auto">
          <a:xfrm>
            <a:off x="8022829" y="2668588"/>
            <a:ext cx="0" cy="825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3" name="Line 670"/>
          <p:cNvSpPr>
            <a:spLocks noChangeShapeType="1"/>
          </p:cNvSpPr>
          <p:nvPr/>
        </p:nvSpPr>
        <p:spPr bwMode="auto">
          <a:xfrm flipV="1">
            <a:off x="8212007" y="2562226"/>
            <a:ext cx="285485" cy="2889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4" name="Line 671"/>
          <p:cNvSpPr>
            <a:spLocks noChangeShapeType="1"/>
          </p:cNvSpPr>
          <p:nvPr/>
        </p:nvSpPr>
        <p:spPr bwMode="auto">
          <a:xfrm>
            <a:off x="8604118" y="2563813"/>
            <a:ext cx="0" cy="196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5" name="Line 672"/>
          <p:cNvSpPr>
            <a:spLocks noChangeShapeType="1"/>
          </p:cNvSpPr>
          <p:nvPr/>
        </p:nvSpPr>
        <p:spPr bwMode="auto">
          <a:xfrm>
            <a:off x="8229203" y="2870200"/>
            <a:ext cx="204655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6" name="Line 673"/>
          <p:cNvSpPr>
            <a:spLocks noChangeShapeType="1"/>
          </p:cNvSpPr>
          <p:nvPr/>
        </p:nvSpPr>
        <p:spPr bwMode="auto">
          <a:xfrm>
            <a:off x="8829410" y="2860675"/>
            <a:ext cx="192617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7" name="Line 674"/>
          <p:cNvSpPr>
            <a:spLocks noChangeShapeType="1"/>
          </p:cNvSpPr>
          <p:nvPr/>
        </p:nvSpPr>
        <p:spPr bwMode="auto">
          <a:xfrm flipH="1">
            <a:off x="7907603" y="2936875"/>
            <a:ext cx="106627" cy="70485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8" name="Line 675"/>
          <p:cNvSpPr>
            <a:spLocks noChangeShapeType="1"/>
          </p:cNvSpPr>
          <p:nvPr/>
        </p:nvSpPr>
        <p:spPr bwMode="auto">
          <a:xfrm flipH="1">
            <a:off x="8545646" y="2936876"/>
            <a:ext cx="120385" cy="7270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79" name="Line 676"/>
          <p:cNvSpPr>
            <a:spLocks noChangeShapeType="1"/>
          </p:cNvSpPr>
          <p:nvPr/>
        </p:nvSpPr>
        <p:spPr bwMode="auto">
          <a:xfrm flipV="1">
            <a:off x="7878366" y="4078288"/>
            <a:ext cx="245930" cy="43656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7380" name="Line 677"/>
          <p:cNvSpPr>
            <a:spLocks noChangeShapeType="1"/>
          </p:cNvSpPr>
          <p:nvPr/>
        </p:nvSpPr>
        <p:spPr bwMode="auto">
          <a:xfrm>
            <a:off x="9040945" y="2859088"/>
            <a:ext cx="192617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81" name="Group 678"/>
          <p:cNvGrpSpPr>
            <a:grpSpLocks/>
          </p:cNvGrpSpPr>
          <p:nvPr/>
        </p:nvGrpSpPr>
        <p:grpSpPr bwMode="auto">
          <a:xfrm>
            <a:off x="6557566" y="1846263"/>
            <a:ext cx="507338" cy="620712"/>
            <a:chOff x="1653" y="3023"/>
            <a:chExt cx="622" cy="911"/>
          </a:xfrm>
        </p:grpSpPr>
        <p:sp>
          <p:nvSpPr>
            <p:cNvPr id="57878" name="Line 270"/>
            <p:cNvSpPr>
              <a:spLocks noChangeShapeType="1"/>
            </p:cNvSpPr>
            <p:nvPr/>
          </p:nvSpPr>
          <p:spPr bwMode="auto">
            <a:xfrm flipH="1">
              <a:off x="1766" y="3287"/>
              <a:ext cx="188" cy="586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79" name="Line 271"/>
            <p:cNvSpPr>
              <a:spLocks noChangeShapeType="1"/>
            </p:cNvSpPr>
            <p:nvPr/>
          </p:nvSpPr>
          <p:spPr bwMode="auto">
            <a:xfrm>
              <a:off x="1954" y="3287"/>
              <a:ext cx="188" cy="58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0" name="Line 272"/>
            <p:cNvSpPr>
              <a:spLocks noChangeShapeType="1"/>
            </p:cNvSpPr>
            <p:nvPr/>
          </p:nvSpPr>
          <p:spPr bwMode="auto">
            <a:xfrm>
              <a:off x="1766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1" name="Line 273"/>
            <p:cNvSpPr>
              <a:spLocks noChangeShapeType="1"/>
            </p:cNvSpPr>
            <p:nvPr/>
          </p:nvSpPr>
          <p:spPr bwMode="auto">
            <a:xfrm flipH="1">
              <a:off x="1954" y="3870"/>
              <a:ext cx="188" cy="6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2" name="Line 274"/>
            <p:cNvSpPr>
              <a:spLocks noChangeShapeType="1"/>
            </p:cNvSpPr>
            <p:nvPr/>
          </p:nvSpPr>
          <p:spPr bwMode="auto">
            <a:xfrm>
              <a:off x="1954" y="3300"/>
              <a:ext cx="0" cy="63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3" name="Line 275"/>
            <p:cNvSpPr>
              <a:spLocks noChangeShapeType="1"/>
            </p:cNvSpPr>
            <p:nvPr/>
          </p:nvSpPr>
          <p:spPr bwMode="auto">
            <a:xfrm flipV="1">
              <a:off x="1766" y="3810"/>
              <a:ext cx="188" cy="63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4" name="Line 276"/>
            <p:cNvSpPr>
              <a:spLocks noChangeShapeType="1"/>
            </p:cNvSpPr>
            <p:nvPr/>
          </p:nvSpPr>
          <p:spPr bwMode="auto">
            <a:xfrm flipH="1" flipV="1">
              <a:off x="1954" y="3810"/>
              <a:ext cx="188" cy="6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5" name="Line 277"/>
            <p:cNvSpPr>
              <a:spLocks noChangeShapeType="1"/>
            </p:cNvSpPr>
            <p:nvPr/>
          </p:nvSpPr>
          <p:spPr bwMode="auto">
            <a:xfrm>
              <a:off x="1846" y="3618"/>
              <a:ext cx="108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6" name="Line 278"/>
            <p:cNvSpPr>
              <a:spLocks noChangeShapeType="1"/>
            </p:cNvSpPr>
            <p:nvPr/>
          </p:nvSpPr>
          <p:spPr bwMode="auto">
            <a:xfrm flipV="1">
              <a:off x="1954" y="3618"/>
              <a:ext cx="114" cy="4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7" name="Line 279"/>
            <p:cNvSpPr>
              <a:spLocks noChangeShapeType="1"/>
            </p:cNvSpPr>
            <p:nvPr/>
          </p:nvSpPr>
          <p:spPr bwMode="auto">
            <a:xfrm>
              <a:off x="1810" y="3704"/>
              <a:ext cx="139" cy="65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8" name="Line 280"/>
            <p:cNvSpPr>
              <a:spLocks noChangeShapeType="1"/>
            </p:cNvSpPr>
            <p:nvPr/>
          </p:nvSpPr>
          <p:spPr bwMode="auto">
            <a:xfrm flipV="1">
              <a:off x="1954" y="3717"/>
              <a:ext cx="140" cy="57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89" name="Line 281"/>
            <p:cNvSpPr>
              <a:spLocks noChangeShapeType="1"/>
            </p:cNvSpPr>
            <p:nvPr/>
          </p:nvSpPr>
          <p:spPr bwMode="auto">
            <a:xfrm flipV="1">
              <a:off x="1954" y="3530"/>
              <a:ext cx="72" cy="24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0" name="Line 282"/>
            <p:cNvSpPr>
              <a:spLocks noChangeShapeType="1"/>
            </p:cNvSpPr>
            <p:nvPr/>
          </p:nvSpPr>
          <p:spPr bwMode="auto">
            <a:xfrm flipV="1">
              <a:off x="1954" y="3409"/>
              <a:ext cx="45" cy="18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1" name="Line 283"/>
            <p:cNvSpPr>
              <a:spLocks noChangeShapeType="1"/>
            </p:cNvSpPr>
            <p:nvPr/>
          </p:nvSpPr>
          <p:spPr bwMode="auto">
            <a:xfrm>
              <a:off x="1873" y="3522"/>
              <a:ext cx="87" cy="32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2" name="Line 284"/>
            <p:cNvSpPr>
              <a:spLocks noChangeShapeType="1"/>
            </p:cNvSpPr>
            <p:nvPr/>
          </p:nvSpPr>
          <p:spPr bwMode="auto">
            <a:xfrm>
              <a:off x="1912" y="3404"/>
              <a:ext cx="50" cy="31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57893" name="Oval 694"/>
            <p:cNvSpPr>
              <a:spLocks noChangeArrowheads="1"/>
            </p:cNvSpPr>
            <p:nvPr/>
          </p:nvSpPr>
          <p:spPr bwMode="auto">
            <a:xfrm>
              <a:off x="1921" y="3233"/>
              <a:ext cx="63" cy="68"/>
            </a:xfrm>
            <a:prstGeom prst="ellipse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57894" name="Picture 695" descr="cell_tower_radiation_gr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3" y="3023"/>
              <a:ext cx="622" cy="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82" name="Group 696"/>
          <p:cNvGrpSpPr>
            <a:grpSpLocks/>
          </p:cNvGrpSpPr>
          <p:nvPr/>
        </p:nvGrpSpPr>
        <p:grpSpPr bwMode="auto">
          <a:xfrm>
            <a:off x="6813815" y="2406650"/>
            <a:ext cx="491860" cy="254000"/>
            <a:chOff x="3843" y="1516"/>
            <a:chExt cx="286" cy="160"/>
          </a:xfrm>
        </p:grpSpPr>
        <p:sp>
          <p:nvSpPr>
            <p:cNvPr id="57869" name="Line 697"/>
            <p:cNvSpPr>
              <a:spLocks noChangeShapeType="1"/>
            </p:cNvSpPr>
            <p:nvPr/>
          </p:nvSpPr>
          <p:spPr bwMode="auto">
            <a:xfrm>
              <a:off x="3843" y="1516"/>
              <a:ext cx="96" cy="6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70" name="Oval 407"/>
            <p:cNvSpPr>
              <a:spLocks noChangeArrowheads="1"/>
            </p:cNvSpPr>
            <p:nvPr/>
          </p:nvSpPr>
          <p:spPr bwMode="auto">
            <a:xfrm>
              <a:off x="3884" y="1616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71" name="Rectangle 410"/>
            <p:cNvSpPr>
              <a:spLocks noChangeArrowheads="1"/>
            </p:cNvSpPr>
            <p:nvPr/>
          </p:nvSpPr>
          <p:spPr bwMode="auto">
            <a:xfrm>
              <a:off x="3884" y="1610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72" name="Oval 411"/>
            <p:cNvSpPr>
              <a:spLocks noChangeArrowheads="1"/>
            </p:cNvSpPr>
            <p:nvPr/>
          </p:nvSpPr>
          <p:spPr bwMode="auto">
            <a:xfrm>
              <a:off x="3883" y="1569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73" name="Group 701"/>
            <p:cNvGrpSpPr>
              <a:grpSpLocks/>
            </p:cNvGrpSpPr>
            <p:nvPr/>
          </p:nvGrpSpPr>
          <p:grpSpPr bwMode="auto">
            <a:xfrm>
              <a:off x="3932" y="1587"/>
              <a:ext cx="138" cy="33"/>
              <a:chOff x="2468" y="1332"/>
              <a:chExt cx="310" cy="60"/>
            </a:xfrm>
          </p:grpSpPr>
          <p:sp>
            <p:nvSpPr>
              <p:cNvPr id="57876" name="Freeform 7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77" name="Freeform 7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74" name="Line 704"/>
            <p:cNvSpPr>
              <a:spLocks noChangeShapeType="1"/>
            </p:cNvSpPr>
            <p:nvPr/>
          </p:nvSpPr>
          <p:spPr bwMode="auto">
            <a:xfrm>
              <a:off x="3884" y="1602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75" name="Line 705"/>
            <p:cNvSpPr>
              <a:spLocks noChangeShapeType="1"/>
            </p:cNvSpPr>
            <p:nvPr/>
          </p:nvSpPr>
          <p:spPr bwMode="auto">
            <a:xfrm>
              <a:off x="4127" y="1604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3" name="Group 706"/>
          <p:cNvGrpSpPr>
            <a:grpSpLocks/>
          </p:cNvGrpSpPr>
          <p:nvPr/>
        </p:nvGrpSpPr>
        <p:grpSpPr bwMode="auto">
          <a:xfrm>
            <a:off x="7802696" y="2493964"/>
            <a:ext cx="423069" cy="174625"/>
            <a:chOff x="4334" y="1470"/>
            <a:chExt cx="246" cy="107"/>
          </a:xfrm>
        </p:grpSpPr>
        <p:sp>
          <p:nvSpPr>
            <p:cNvPr id="5786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6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6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64" name="Group 710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67" name="Freeform 711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8" name="Freeform 712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65" name="Line 713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66" name="Line 714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4" name="Group 715"/>
          <p:cNvGrpSpPr>
            <a:grpSpLocks/>
          </p:cNvGrpSpPr>
          <p:nvPr/>
        </p:nvGrpSpPr>
        <p:grpSpPr bwMode="auto">
          <a:xfrm>
            <a:off x="7814734" y="2757489"/>
            <a:ext cx="423069" cy="174625"/>
            <a:chOff x="4334" y="1470"/>
            <a:chExt cx="246" cy="107"/>
          </a:xfrm>
        </p:grpSpPr>
        <p:sp>
          <p:nvSpPr>
            <p:cNvPr id="5785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5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5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56" name="Group 719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9" name="Freeform 7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60" name="Freeform 7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57" name="Line 722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58" name="Line 723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5" name="Group 724"/>
          <p:cNvGrpSpPr>
            <a:grpSpLocks/>
          </p:cNvGrpSpPr>
          <p:nvPr/>
        </p:nvGrpSpPr>
        <p:grpSpPr bwMode="auto">
          <a:xfrm>
            <a:off x="8409782" y="2759076"/>
            <a:ext cx="423069" cy="174625"/>
            <a:chOff x="4334" y="1470"/>
            <a:chExt cx="246" cy="107"/>
          </a:xfrm>
        </p:grpSpPr>
        <p:sp>
          <p:nvSpPr>
            <p:cNvPr id="5784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4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4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48" name="Group 728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51" name="Freeform 7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52" name="Freeform 7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49" name="Line 731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50" name="Line 732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6" name="Group 733"/>
          <p:cNvGrpSpPr>
            <a:grpSpLocks/>
          </p:cNvGrpSpPr>
          <p:nvPr/>
        </p:nvGrpSpPr>
        <p:grpSpPr bwMode="auto">
          <a:xfrm>
            <a:off x="8330671" y="2393951"/>
            <a:ext cx="423069" cy="174625"/>
            <a:chOff x="4334" y="1470"/>
            <a:chExt cx="246" cy="107"/>
          </a:xfrm>
        </p:grpSpPr>
        <p:sp>
          <p:nvSpPr>
            <p:cNvPr id="57837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38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39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40" name="Group 737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43" name="Freeform 7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44" name="Freeform 7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41" name="Line 740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42" name="Line 741"/>
            <p:cNvSpPr>
              <a:spLocks noChangeShapeType="1"/>
            </p:cNvSpPr>
            <p:nvPr/>
          </p:nvSpPr>
          <p:spPr bwMode="auto">
            <a:xfrm>
              <a:off x="4578" y="1505"/>
              <a:ext cx="0" cy="4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87" name="Line 751"/>
          <p:cNvSpPr>
            <a:spLocks noChangeShapeType="1"/>
          </p:cNvSpPr>
          <p:nvPr/>
        </p:nvSpPr>
        <p:spPr bwMode="auto">
          <a:xfrm>
            <a:off x="6963437" y="3743325"/>
            <a:ext cx="736071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88" name="Group 761"/>
          <p:cNvGrpSpPr>
            <a:grpSpLocks/>
          </p:cNvGrpSpPr>
          <p:nvPr/>
        </p:nvGrpSpPr>
        <p:grpSpPr bwMode="auto">
          <a:xfrm>
            <a:off x="8224044" y="4806951"/>
            <a:ext cx="674158" cy="244475"/>
            <a:chOff x="4334" y="1470"/>
            <a:chExt cx="246" cy="107"/>
          </a:xfrm>
        </p:grpSpPr>
        <p:sp>
          <p:nvSpPr>
            <p:cNvPr id="57829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30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31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32" name="Group 765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35" name="Freeform 76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36" name="Freeform 76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33" name="Line 768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34" name="Line 769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89" name="Group 770"/>
          <p:cNvGrpSpPr>
            <a:grpSpLocks/>
          </p:cNvGrpSpPr>
          <p:nvPr/>
        </p:nvGrpSpPr>
        <p:grpSpPr bwMode="auto">
          <a:xfrm>
            <a:off x="7546446" y="4508501"/>
            <a:ext cx="674158" cy="244475"/>
            <a:chOff x="4334" y="1470"/>
            <a:chExt cx="246" cy="107"/>
          </a:xfrm>
        </p:grpSpPr>
        <p:sp>
          <p:nvSpPr>
            <p:cNvPr id="57821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22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23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24" name="Group 774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27" name="Freeform 77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28" name="Freeform 77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25" name="Line 777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26" name="Line 778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0" name="Group 779"/>
          <p:cNvGrpSpPr>
            <a:grpSpLocks/>
          </p:cNvGrpSpPr>
          <p:nvPr/>
        </p:nvGrpSpPr>
        <p:grpSpPr bwMode="auto">
          <a:xfrm>
            <a:off x="6762221" y="4851401"/>
            <a:ext cx="674158" cy="244475"/>
            <a:chOff x="4334" y="1470"/>
            <a:chExt cx="246" cy="107"/>
          </a:xfrm>
        </p:grpSpPr>
        <p:sp>
          <p:nvSpPr>
            <p:cNvPr id="57813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14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15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16" name="Group 783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9" name="Freeform 7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20" name="Freeform 7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17" name="Line 786"/>
            <p:cNvSpPr>
              <a:spLocks noChangeShapeType="1"/>
            </p:cNvSpPr>
            <p:nvPr/>
          </p:nvSpPr>
          <p:spPr bwMode="auto">
            <a:xfrm>
              <a:off x="4335" y="1503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18" name="Line 787"/>
            <p:cNvSpPr>
              <a:spLocks noChangeShapeType="1"/>
            </p:cNvSpPr>
            <p:nvPr/>
          </p:nvSpPr>
          <p:spPr bwMode="auto">
            <a:xfrm>
              <a:off x="4578" y="1505"/>
              <a:ext cx="0" cy="4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1" name="Group 788"/>
          <p:cNvGrpSpPr>
            <a:grpSpLocks/>
          </p:cNvGrpSpPr>
          <p:nvPr/>
        </p:nvGrpSpPr>
        <p:grpSpPr bwMode="auto">
          <a:xfrm>
            <a:off x="6555846" y="3644900"/>
            <a:ext cx="423069" cy="171450"/>
            <a:chOff x="4334" y="1470"/>
            <a:chExt cx="246" cy="107"/>
          </a:xfrm>
        </p:grpSpPr>
        <p:sp>
          <p:nvSpPr>
            <p:cNvPr id="57805" name="Oval 407"/>
            <p:cNvSpPr>
              <a:spLocks noChangeArrowheads="1"/>
            </p:cNvSpPr>
            <p:nvPr/>
          </p:nvSpPr>
          <p:spPr bwMode="auto">
            <a:xfrm>
              <a:off x="4335" y="1517"/>
              <a:ext cx="244" cy="6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06" name="Rectangle 410"/>
            <p:cNvSpPr>
              <a:spLocks noChangeArrowheads="1"/>
            </p:cNvSpPr>
            <p:nvPr/>
          </p:nvSpPr>
          <p:spPr bwMode="auto">
            <a:xfrm>
              <a:off x="4335" y="1511"/>
              <a:ext cx="245" cy="37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807" name="Oval 411"/>
            <p:cNvSpPr>
              <a:spLocks noChangeArrowheads="1"/>
            </p:cNvSpPr>
            <p:nvPr/>
          </p:nvSpPr>
          <p:spPr bwMode="auto">
            <a:xfrm>
              <a:off x="4334" y="1470"/>
              <a:ext cx="244" cy="7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808" name="Group 792"/>
            <p:cNvGrpSpPr>
              <a:grpSpLocks/>
            </p:cNvGrpSpPr>
            <p:nvPr/>
          </p:nvGrpSpPr>
          <p:grpSpPr bwMode="auto">
            <a:xfrm>
              <a:off x="4383" y="1488"/>
              <a:ext cx="138" cy="33"/>
              <a:chOff x="2468" y="1332"/>
              <a:chExt cx="310" cy="60"/>
            </a:xfrm>
          </p:grpSpPr>
          <p:sp>
            <p:nvSpPr>
              <p:cNvPr id="57811" name="Freeform 79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12" name="Freeform 79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809" name="Line 795"/>
            <p:cNvSpPr>
              <a:spLocks noChangeShapeType="1"/>
            </p:cNvSpPr>
            <p:nvPr/>
          </p:nvSpPr>
          <p:spPr bwMode="auto">
            <a:xfrm>
              <a:off x="4335" y="1503"/>
              <a:ext cx="0" cy="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810" name="Line 796"/>
            <p:cNvSpPr>
              <a:spLocks noChangeShapeType="1"/>
            </p:cNvSpPr>
            <p:nvPr/>
          </p:nvSpPr>
          <p:spPr bwMode="auto">
            <a:xfrm>
              <a:off x="4578" y="1505"/>
              <a:ext cx="0" cy="4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92" name="Group 797"/>
          <p:cNvGrpSpPr>
            <a:grpSpLocks/>
          </p:cNvGrpSpPr>
          <p:nvPr/>
        </p:nvGrpSpPr>
        <p:grpSpPr bwMode="auto">
          <a:xfrm>
            <a:off x="7757981" y="5005389"/>
            <a:ext cx="483261" cy="422275"/>
            <a:chOff x="5072" y="3611"/>
            <a:chExt cx="459" cy="380"/>
          </a:xfrm>
        </p:grpSpPr>
        <p:grpSp>
          <p:nvGrpSpPr>
            <p:cNvPr id="57791" name="Group 798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93" name="Freeform 799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4" name="Freeform 800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5" name="Freeform 801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6" name="Freeform 802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7" name="Freeform 803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8" name="Freeform 804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9" name="Freeform 805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0" name="Freeform 806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1" name="Freeform 807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2" name="Freeform 808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3" name="Freeform 809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04" name="Freeform 810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792" name="Picture 811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3" name="Group 812"/>
          <p:cNvGrpSpPr>
            <a:grpSpLocks/>
          </p:cNvGrpSpPr>
          <p:nvPr/>
        </p:nvGrpSpPr>
        <p:grpSpPr bwMode="auto">
          <a:xfrm>
            <a:off x="6108701" y="3509964"/>
            <a:ext cx="431668" cy="358775"/>
            <a:chOff x="5072" y="3611"/>
            <a:chExt cx="459" cy="380"/>
          </a:xfrm>
        </p:grpSpPr>
        <p:grpSp>
          <p:nvGrpSpPr>
            <p:cNvPr id="57777" name="Group 813"/>
            <p:cNvGrpSpPr>
              <a:grpSpLocks/>
            </p:cNvGrpSpPr>
            <p:nvPr/>
          </p:nvGrpSpPr>
          <p:grpSpPr bwMode="auto">
            <a:xfrm>
              <a:off x="5144" y="3611"/>
              <a:ext cx="387" cy="99"/>
              <a:chOff x="5030" y="2639"/>
              <a:chExt cx="387" cy="99"/>
            </a:xfrm>
          </p:grpSpPr>
          <p:sp>
            <p:nvSpPr>
              <p:cNvPr id="57779" name="Freeform 814"/>
              <p:cNvSpPr>
                <a:spLocks/>
              </p:cNvSpPr>
              <p:nvPr/>
            </p:nvSpPr>
            <p:spPr bwMode="auto">
              <a:xfrm>
                <a:off x="5134" y="2657"/>
                <a:ext cx="69" cy="55"/>
              </a:xfrm>
              <a:custGeom>
                <a:avLst/>
                <a:gdLst>
                  <a:gd name="T0" fmla="*/ 0 w 199"/>
                  <a:gd name="T1" fmla="*/ 0 h 232"/>
                  <a:gd name="T2" fmla="*/ 0 w 199"/>
                  <a:gd name="T3" fmla="*/ 0 h 232"/>
                  <a:gd name="T4" fmla="*/ 0 w 199"/>
                  <a:gd name="T5" fmla="*/ 0 h 232"/>
                  <a:gd name="T6" fmla="*/ 0 w 199"/>
                  <a:gd name="T7" fmla="*/ 0 h 232"/>
                  <a:gd name="T8" fmla="*/ 0 w 199"/>
                  <a:gd name="T9" fmla="*/ 0 h 232"/>
                  <a:gd name="T10" fmla="*/ 0 w 199"/>
                  <a:gd name="T11" fmla="*/ 0 h 232"/>
                  <a:gd name="T12" fmla="*/ 0 w 199"/>
                  <a:gd name="T13" fmla="*/ 0 h 232"/>
                  <a:gd name="T14" fmla="*/ 0 w 199"/>
                  <a:gd name="T15" fmla="*/ 0 h 232"/>
                  <a:gd name="T16" fmla="*/ 0 w 199"/>
                  <a:gd name="T17" fmla="*/ 0 h 232"/>
                  <a:gd name="T18" fmla="*/ 0 w 199"/>
                  <a:gd name="T19" fmla="*/ 0 h 232"/>
                  <a:gd name="T20" fmla="*/ 0 w 199"/>
                  <a:gd name="T21" fmla="*/ 0 h 232"/>
                  <a:gd name="T22" fmla="*/ 0 w 199"/>
                  <a:gd name="T23" fmla="*/ 0 h 232"/>
                  <a:gd name="T24" fmla="*/ 0 w 199"/>
                  <a:gd name="T25" fmla="*/ 0 h 232"/>
                  <a:gd name="T26" fmla="*/ 0 w 199"/>
                  <a:gd name="T27" fmla="*/ 0 h 232"/>
                  <a:gd name="T28" fmla="*/ 0 w 199"/>
                  <a:gd name="T29" fmla="*/ 0 h 232"/>
                  <a:gd name="T30" fmla="*/ 0 w 199"/>
                  <a:gd name="T31" fmla="*/ 0 h 232"/>
                  <a:gd name="T32" fmla="*/ 0 w 199"/>
                  <a:gd name="T33" fmla="*/ 0 h 232"/>
                  <a:gd name="T34" fmla="*/ 0 w 199"/>
                  <a:gd name="T35" fmla="*/ 0 h 232"/>
                  <a:gd name="T36" fmla="*/ 0 w 199"/>
                  <a:gd name="T37" fmla="*/ 0 h 232"/>
                  <a:gd name="T38" fmla="*/ 0 w 199"/>
                  <a:gd name="T39" fmla="*/ 0 h 232"/>
                  <a:gd name="T40" fmla="*/ 0 w 199"/>
                  <a:gd name="T41" fmla="*/ 0 h 232"/>
                  <a:gd name="T42" fmla="*/ 0 w 199"/>
                  <a:gd name="T43" fmla="*/ 0 h 232"/>
                  <a:gd name="T44" fmla="*/ 0 w 199"/>
                  <a:gd name="T45" fmla="*/ 0 h 232"/>
                  <a:gd name="T46" fmla="*/ 0 w 199"/>
                  <a:gd name="T47" fmla="*/ 0 h 232"/>
                  <a:gd name="T48" fmla="*/ 0 w 199"/>
                  <a:gd name="T49" fmla="*/ 0 h 232"/>
                  <a:gd name="T50" fmla="*/ 0 w 199"/>
                  <a:gd name="T51" fmla="*/ 0 h 232"/>
                  <a:gd name="T52" fmla="*/ 0 w 199"/>
                  <a:gd name="T53" fmla="*/ 0 h 232"/>
                  <a:gd name="T54" fmla="*/ 0 w 199"/>
                  <a:gd name="T55" fmla="*/ 0 h 232"/>
                  <a:gd name="T56" fmla="*/ 0 w 199"/>
                  <a:gd name="T57" fmla="*/ 0 h 232"/>
                  <a:gd name="T58" fmla="*/ 0 w 199"/>
                  <a:gd name="T59" fmla="*/ 0 h 232"/>
                  <a:gd name="T60" fmla="*/ 0 w 199"/>
                  <a:gd name="T61" fmla="*/ 0 h 232"/>
                  <a:gd name="T62" fmla="*/ 0 w 199"/>
                  <a:gd name="T63" fmla="*/ 0 h 232"/>
                  <a:gd name="T64" fmla="*/ 0 w 199"/>
                  <a:gd name="T65" fmla="*/ 0 h 232"/>
                  <a:gd name="T66" fmla="*/ 0 w 199"/>
                  <a:gd name="T67" fmla="*/ 0 h 232"/>
                  <a:gd name="T68" fmla="*/ 0 w 199"/>
                  <a:gd name="T69" fmla="*/ 0 h 232"/>
                  <a:gd name="T70" fmla="*/ 0 w 199"/>
                  <a:gd name="T71" fmla="*/ 0 h 232"/>
                  <a:gd name="T72" fmla="*/ 0 w 199"/>
                  <a:gd name="T73" fmla="*/ 0 h 232"/>
                  <a:gd name="T74" fmla="*/ 0 w 199"/>
                  <a:gd name="T75" fmla="*/ 0 h 232"/>
                  <a:gd name="T76" fmla="*/ 0 w 199"/>
                  <a:gd name="T77" fmla="*/ 0 h 232"/>
                  <a:gd name="T78" fmla="*/ 0 w 199"/>
                  <a:gd name="T79" fmla="*/ 0 h 232"/>
                  <a:gd name="T80" fmla="*/ 0 w 199"/>
                  <a:gd name="T81" fmla="*/ 0 h 232"/>
                  <a:gd name="T82" fmla="*/ 0 w 199"/>
                  <a:gd name="T83" fmla="*/ 0 h 232"/>
                  <a:gd name="T84" fmla="*/ 0 w 199"/>
                  <a:gd name="T85" fmla="*/ 0 h 232"/>
                  <a:gd name="T86" fmla="*/ 0 w 199"/>
                  <a:gd name="T87" fmla="*/ 0 h 232"/>
                  <a:gd name="T88" fmla="*/ 0 w 199"/>
                  <a:gd name="T89" fmla="*/ 0 h 232"/>
                  <a:gd name="T90" fmla="*/ 0 w 199"/>
                  <a:gd name="T91" fmla="*/ 0 h 232"/>
                  <a:gd name="T92" fmla="*/ 0 w 199"/>
                  <a:gd name="T93" fmla="*/ 0 h 232"/>
                  <a:gd name="T94" fmla="*/ 0 w 199"/>
                  <a:gd name="T95" fmla="*/ 0 h 232"/>
                  <a:gd name="T96" fmla="*/ 0 w 199"/>
                  <a:gd name="T97" fmla="*/ 0 h 2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199"/>
                  <a:gd name="T148" fmla="*/ 0 h 232"/>
                  <a:gd name="T149" fmla="*/ 199 w 199"/>
                  <a:gd name="T150" fmla="*/ 232 h 2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0" name="Freeform 815"/>
              <p:cNvSpPr>
                <a:spLocks/>
              </p:cNvSpPr>
              <p:nvPr/>
            </p:nvSpPr>
            <p:spPr bwMode="auto">
              <a:xfrm>
                <a:off x="5252" y="2656"/>
                <a:ext cx="47" cy="42"/>
              </a:xfrm>
              <a:custGeom>
                <a:avLst/>
                <a:gdLst>
                  <a:gd name="T0" fmla="*/ 0 w 128"/>
                  <a:gd name="T1" fmla="*/ 0 h 180"/>
                  <a:gd name="T2" fmla="*/ 0 w 128"/>
                  <a:gd name="T3" fmla="*/ 0 h 180"/>
                  <a:gd name="T4" fmla="*/ 0 w 128"/>
                  <a:gd name="T5" fmla="*/ 0 h 180"/>
                  <a:gd name="T6" fmla="*/ 0 w 128"/>
                  <a:gd name="T7" fmla="*/ 0 h 180"/>
                  <a:gd name="T8" fmla="*/ 0 w 128"/>
                  <a:gd name="T9" fmla="*/ 0 h 180"/>
                  <a:gd name="T10" fmla="*/ 0 w 128"/>
                  <a:gd name="T11" fmla="*/ 0 h 180"/>
                  <a:gd name="T12" fmla="*/ 0 w 128"/>
                  <a:gd name="T13" fmla="*/ 0 h 180"/>
                  <a:gd name="T14" fmla="*/ 0 w 128"/>
                  <a:gd name="T15" fmla="*/ 0 h 180"/>
                  <a:gd name="T16" fmla="*/ 0 w 128"/>
                  <a:gd name="T17" fmla="*/ 0 h 180"/>
                  <a:gd name="T18" fmla="*/ 0 w 128"/>
                  <a:gd name="T19" fmla="*/ 0 h 180"/>
                  <a:gd name="T20" fmla="*/ 0 w 128"/>
                  <a:gd name="T21" fmla="*/ 0 h 180"/>
                  <a:gd name="T22" fmla="*/ 0 w 128"/>
                  <a:gd name="T23" fmla="*/ 0 h 180"/>
                  <a:gd name="T24" fmla="*/ 0 w 128"/>
                  <a:gd name="T25" fmla="*/ 0 h 180"/>
                  <a:gd name="T26" fmla="*/ 0 w 128"/>
                  <a:gd name="T27" fmla="*/ 0 h 180"/>
                  <a:gd name="T28" fmla="*/ 0 w 128"/>
                  <a:gd name="T29" fmla="*/ 0 h 180"/>
                  <a:gd name="T30" fmla="*/ 0 w 128"/>
                  <a:gd name="T31" fmla="*/ 0 h 180"/>
                  <a:gd name="T32" fmla="*/ 0 w 128"/>
                  <a:gd name="T33" fmla="*/ 0 h 180"/>
                  <a:gd name="T34" fmla="*/ 0 w 128"/>
                  <a:gd name="T35" fmla="*/ 0 h 180"/>
                  <a:gd name="T36" fmla="*/ 0 w 128"/>
                  <a:gd name="T37" fmla="*/ 0 h 180"/>
                  <a:gd name="T38" fmla="*/ 0 w 128"/>
                  <a:gd name="T39" fmla="*/ 0 h 180"/>
                  <a:gd name="T40" fmla="*/ 0 w 128"/>
                  <a:gd name="T41" fmla="*/ 0 h 180"/>
                  <a:gd name="T42" fmla="*/ 0 w 128"/>
                  <a:gd name="T43" fmla="*/ 0 h 180"/>
                  <a:gd name="T44" fmla="*/ 0 w 128"/>
                  <a:gd name="T45" fmla="*/ 0 h 180"/>
                  <a:gd name="T46" fmla="*/ 0 w 128"/>
                  <a:gd name="T47" fmla="*/ 0 h 180"/>
                  <a:gd name="T48" fmla="*/ 0 w 128"/>
                  <a:gd name="T49" fmla="*/ 0 h 180"/>
                  <a:gd name="T50" fmla="*/ 0 w 128"/>
                  <a:gd name="T51" fmla="*/ 0 h 180"/>
                  <a:gd name="T52" fmla="*/ 0 w 128"/>
                  <a:gd name="T53" fmla="*/ 0 h 180"/>
                  <a:gd name="T54" fmla="*/ 0 w 128"/>
                  <a:gd name="T55" fmla="*/ 0 h 180"/>
                  <a:gd name="T56" fmla="*/ 0 w 128"/>
                  <a:gd name="T57" fmla="*/ 0 h 180"/>
                  <a:gd name="T58" fmla="*/ 0 w 128"/>
                  <a:gd name="T59" fmla="*/ 0 h 180"/>
                  <a:gd name="T60" fmla="*/ 0 w 128"/>
                  <a:gd name="T61" fmla="*/ 0 h 180"/>
                  <a:gd name="T62" fmla="*/ 0 w 128"/>
                  <a:gd name="T63" fmla="*/ 0 h 180"/>
                  <a:gd name="T64" fmla="*/ 0 w 128"/>
                  <a:gd name="T65" fmla="*/ 0 h 180"/>
                  <a:gd name="T66" fmla="*/ 0 w 128"/>
                  <a:gd name="T67" fmla="*/ 0 h 180"/>
                  <a:gd name="T68" fmla="*/ 0 w 128"/>
                  <a:gd name="T69" fmla="*/ 0 h 180"/>
                  <a:gd name="T70" fmla="*/ 0 w 128"/>
                  <a:gd name="T71" fmla="*/ 0 h 180"/>
                  <a:gd name="T72" fmla="*/ 0 w 128"/>
                  <a:gd name="T73" fmla="*/ 0 h 180"/>
                  <a:gd name="T74" fmla="*/ 0 w 128"/>
                  <a:gd name="T75" fmla="*/ 0 h 180"/>
                  <a:gd name="T76" fmla="*/ 0 w 128"/>
                  <a:gd name="T77" fmla="*/ 0 h 180"/>
                  <a:gd name="T78" fmla="*/ 0 w 128"/>
                  <a:gd name="T79" fmla="*/ 0 h 180"/>
                  <a:gd name="T80" fmla="*/ 0 w 128"/>
                  <a:gd name="T81" fmla="*/ 0 h 180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0"/>
                  <a:gd name="T125" fmla="*/ 128 w 128"/>
                  <a:gd name="T126" fmla="*/ 180 h 180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1" name="Freeform 816"/>
              <p:cNvSpPr>
                <a:spLocks/>
              </p:cNvSpPr>
              <p:nvPr/>
            </p:nvSpPr>
            <p:spPr bwMode="auto">
              <a:xfrm>
                <a:off x="5089" y="2646"/>
                <a:ext cx="114" cy="88"/>
              </a:xfrm>
              <a:custGeom>
                <a:avLst/>
                <a:gdLst>
                  <a:gd name="T0" fmla="*/ 0 w 322"/>
                  <a:gd name="T1" fmla="*/ 0 h 378"/>
                  <a:gd name="T2" fmla="*/ 0 w 322"/>
                  <a:gd name="T3" fmla="*/ 0 h 378"/>
                  <a:gd name="T4" fmla="*/ 0 w 322"/>
                  <a:gd name="T5" fmla="*/ 0 h 378"/>
                  <a:gd name="T6" fmla="*/ 0 w 322"/>
                  <a:gd name="T7" fmla="*/ 0 h 378"/>
                  <a:gd name="T8" fmla="*/ 0 w 322"/>
                  <a:gd name="T9" fmla="*/ 0 h 378"/>
                  <a:gd name="T10" fmla="*/ 0 w 322"/>
                  <a:gd name="T11" fmla="*/ 0 h 378"/>
                  <a:gd name="T12" fmla="*/ 0 w 322"/>
                  <a:gd name="T13" fmla="*/ 0 h 378"/>
                  <a:gd name="T14" fmla="*/ 0 w 322"/>
                  <a:gd name="T15" fmla="*/ 0 h 378"/>
                  <a:gd name="T16" fmla="*/ 0 w 322"/>
                  <a:gd name="T17" fmla="*/ 0 h 378"/>
                  <a:gd name="T18" fmla="*/ 0 w 322"/>
                  <a:gd name="T19" fmla="*/ 0 h 378"/>
                  <a:gd name="T20" fmla="*/ 0 w 322"/>
                  <a:gd name="T21" fmla="*/ 0 h 378"/>
                  <a:gd name="T22" fmla="*/ 0 w 322"/>
                  <a:gd name="T23" fmla="*/ 0 h 378"/>
                  <a:gd name="T24" fmla="*/ 0 w 322"/>
                  <a:gd name="T25" fmla="*/ 0 h 378"/>
                  <a:gd name="T26" fmla="*/ 0 w 322"/>
                  <a:gd name="T27" fmla="*/ 0 h 378"/>
                  <a:gd name="T28" fmla="*/ 0 w 322"/>
                  <a:gd name="T29" fmla="*/ 0 h 378"/>
                  <a:gd name="T30" fmla="*/ 0 w 322"/>
                  <a:gd name="T31" fmla="*/ 0 h 378"/>
                  <a:gd name="T32" fmla="*/ 0 w 322"/>
                  <a:gd name="T33" fmla="*/ 0 h 378"/>
                  <a:gd name="T34" fmla="*/ 0 w 322"/>
                  <a:gd name="T35" fmla="*/ 0 h 378"/>
                  <a:gd name="T36" fmla="*/ 0 w 322"/>
                  <a:gd name="T37" fmla="*/ 0 h 378"/>
                  <a:gd name="T38" fmla="*/ 0 w 322"/>
                  <a:gd name="T39" fmla="*/ 0 h 378"/>
                  <a:gd name="T40" fmla="*/ 0 w 322"/>
                  <a:gd name="T41" fmla="*/ 0 h 378"/>
                  <a:gd name="T42" fmla="*/ 0 w 322"/>
                  <a:gd name="T43" fmla="*/ 0 h 378"/>
                  <a:gd name="T44" fmla="*/ 0 w 322"/>
                  <a:gd name="T45" fmla="*/ 0 h 378"/>
                  <a:gd name="T46" fmla="*/ 0 w 322"/>
                  <a:gd name="T47" fmla="*/ 0 h 378"/>
                  <a:gd name="T48" fmla="*/ 0 w 322"/>
                  <a:gd name="T49" fmla="*/ 0 h 378"/>
                  <a:gd name="T50" fmla="*/ 0 w 322"/>
                  <a:gd name="T51" fmla="*/ 0 h 378"/>
                  <a:gd name="T52" fmla="*/ 0 w 322"/>
                  <a:gd name="T53" fmla="*/ 0 h 378"/>
                  <a:gd name="T54" fmla="*/ 0 w 322"/>
                  <a:gd name="T55" fmla="*/ 0 h 378"/>
                  <a:gd name="T56" fmla="*/ 0 w 322"/>
                  <a:gd name="T57" fmla="*/ 0 h 378"/>
                  <a:gd name="T58" fmla="*/ 0 w 322"/>
                  <a:gd name="T59" fmla="*/ 0 h 378"/>
                  <a:gd name="T60" fmla="*/ 0 w 322"/>
                  <a:gd name="T61" fmla="*/ 0 h 378"/>
                  <a:gd name="T62" fmla="*/ 0 w 322"/>
                  <a:gd name="T63" fmla="*/ 0 h 378"/>
                  <a:gd name="T64" fmla="*/ 0 w 322"/>
                  <a:gd name="T65" fmla="*/ 0 h 378"/>
                  <a:gd name="T66" fmla="*/ 0 w 322"/>
                  <a:gd name="T67" fmla="*/ 0 h 378"/>
                  <a:gd name="T68" fmla="*/ 0 w 322"/>
                  <a:gd name="T69" fmla="*/ 0 h 378"/>
                  <a:gd name="T70" fmla="*/ 0 w 322"/>
                  <a:gd name="T71" fmla="*/ 0 h 378"/>
                  <a:gd name="T72" fmla="*/ 0 w 322"/>
                  <a:gd name="T73" fmla="*/ 0 h 378"/>
                  <a:gd name="T74" fmla="*/ 0 w 322"/>
                  <a:gd name="T75" fmla="*/ 0 h 378"/>
                  <a:gd name="T76" fmla="*/ 0 w 322"/>
                  <a:gd name="T77" fmla="*/ 0 h 378"/>
                  <a:gd name="T78" fmla="*/ 0 w 322"/>
                  <a:gd name="T79" fmla="*/ 0 h 378"/>
                  <a:gd name="T80" fmla="*/ 0 w 322"/>
                  <a:gd name="T81" fmla="*/ 0 h 378"/>
                  <a:gd name="T82" fmla="*/ 0 w 322"/>
                  <a:gd name="T83" fmla="*/ 0 h 378"/>
                  <a:gd name="T84" fmla="*/ 0 w 322"/>
                  <a:gd name="T85" fmla="*/ 0 h 378"/>
                  <a:gd name="T86" fmla="*/ 0 w 322"/>
                  <a:gd name="T87" fmla="*/ 0 h 378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2"/>
                  <a:gd name="T133" fmla="*/ 0 h 378"/>
                  <a:gd name="T134" fmla="*/ 322 w 322"/>
                  <a:gd name="T135" fmla="*/ 378 h 378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2" name="Freeform 817"/>
              <p:cNvSpPr>
                <a:spLocks/>
              </p:cNvSpPr>
              <p:nvPr/>
            </p:nvSpPr>
            <p:spPr bwMode="auto">
              <a:xfrm>
                <a:off x="5250" y="2643"/>
                <a:ext cx="99" cy="59"/>
              </a:xfrm>
              <a:custGeom>
                <a:avLst/>
                <a:gdLst>
                  <a:gd name="T0" fmla="*/ 0 w 283"/>
                  <a:gd name="T1" fmla="*/ 0 h 252"/>
                  <a:gd name="T2" fmla="*/ 0 w 283"/>
                  <a:gd name="T3" fmla="*/ 0 h 252"/>
                  <a:gd name="T4" fmla="*/ 0 w 283"/>
                  <a:gd name="T5" fmla="*/ 0 h 252"/>
                  <a:gd name="T6" fmla="*/ 0 w 283"/>
                  <a:gd name="T7" fmla="*/ 0 h 252"/>
                  <a:gd name="T8" fmla="*/ 0 w 283"/>
                  <a:gd name="T9" fmla="*/ 0 h 252"/>
                  <a:gd name="T10" fmla="*/ 0 w 283"/>
                  <a:gd name="T11" fmla="*/ 0 h 252"/>
                  <a:gd name="T12" fmla="*/ 0 w 283"/>
                  <a:gd name="T13" fmla="*/ 0 h 252"/>
                  <a:gd name="T14" fmla="*/ 0 w 283"/>
                  <a:gd name="T15" fmla="*/ 0 h 252"/>
                  <a:gd name="T16" fmla="*/ 0 w 283"/>
                  <a:gd name="T17" fmla="*/ 0 h 252"/>
                  <a:gd name="T18" fmla="*/ 0 w 283"/>
                  <a:gd name="T19" fmla="*/ 0 h 252"/>
                  <a:gd name="T20" fmla="*/ 0 w 283"/>
                  <a:gd name="T21" fmla="*/ 0 h 252"/>
                  <a:gd name="T22" fmla="*/ 0 w 283"/>
                  <a:gd name="T23" fmla="*/ 0 h 252"/>
                  <a:gd name="T24" fmla="*/ 0 w 283"/>
                  <a:gd name="T25" fmla="*/ 0 h 252"/>
                  <a:gd name="T26" fmla="*/ 0 w 283"/>
                  <a:gd name="T27" fmla="*/ 0 h 252"/>
                  <a:gd name="T28" fmla="*/ 0 w 283"/>
                  <a:gd name="T29" fmla="*/ 0 h 252"/>
                  <a:gd name="T30" fmla="*/ 0 w 283"/>
                  <a:gd name="T31" fmla="*/ 0 h 252"/>
                  <a:gd name="T32" fmla="*/ 0 w 283"/>
                  <a:gd name="T33" fmla="*/ 0 h 252"/>
                  <a:gd name="T34" fmla="*/ 0 w 283"/>
                  <a:gd name="T35" fmla="*/ 0 h 252"/>
                  <a:gd name="T36" fmla="*/ 0 w 283"/>
                  <a:gd name="T37" fmla="*/ 0 h 252"/>
                  <a:gd name="T38" fmla="*/ 0 w 283"/>
                  <a:gd name="T39" fmla="*/ 0 h 252"/>
                  <a:gd name="T40" fmla="*/ 0 w 283"/>
                  <a:gd name="T41" fmla="*/ 0 h 252"/>
                  <a:gd name="T42" fmla="*/ 0 w 283"/>
                  <a:gd name="T43" fmla="*/ 0 h 252"/>
                  <a:gd name="T44" fmla="*/ 0 w 283"/>
                  <a:gd name="T45" fmla="*/ 0 h 252"/>
                  <a:gd name="T46" fmla="*/ 0 w 283"/>
                  <a:gd name="T47" fmla="*/ 0 h 252"/>
                  <a:gd name="T48" fmla="*/ 0 w 283"/>
                  <a:gd name="T49" fmla="*/ 0 h 252"/>
                  <a:gd name="T50" fmla="*/ 0 w 283"/>
                  <a:gd name="T51" fmla="*/ 0 h 252"/>
                  <a:gd name="T52" fmla="*/ 0 w 283"/>
                  <a:gd name="T53" fmla="*/ 0 h 252"/>
                  <a:gd name="T54" fmla="*/ 0 w 283"/>
                  <a:gd name="T55" fmla="*/ 0 h 252"/>
                  <a:gd name="T56" fmla="*/ 0 w 283"/>
                  <a:gd name="T57" fmla="*/ 0 h 252"/>
                  <a:gd name="T58" fmla="*/ 0 w 283"/>
                  <a:gd name="T59" fmla="*/ 0 h 252"/>
                  <a:gd name="T60" fmla="*/ 0 w 283"/>
                  <a:gd name="T61" fmla="*/ 0 h 252"/>
                  <a:gd name="T62" fmla="*/ 0 w 283"/>
                  <a:gd name="T63" fmla="*/ 0 h 252"/>
                  <a:gd name="T64" fmla="*/ 0 w 283"/>
                  <a:gd name="T65" fmla="*/ 0 h 252"/>
                  <a:gd name="T66" fmla="*/ 0 w 283"/>
                  <a:gd name="T67" fmla="*/ 0 h 252"/>
                  <a:gd name="T68" fmla="*/ 0 w 283"/>
                  <a:gd name="T69" fmla="*/ 0 h 252"/>
                  <a:gd name="T70" fmla="*/ 0 w 283"/>
                  <a:gd name="T71" fmla="*/ 0 h 252"/>
                  <a:gd name="T72" fmla="*/ 0 w 283"/>
                  <a:gd name="T73" fmla="*/ 0 h 252"/>
                  <a:gd name="T74" fmla="*/ 0 w 283"/>
                  <a:gd name="T75" fmla="*/ 0 h 252"/>
                  <a:gd name="T76" fmla="*/ 0 w 283"/>
                  <a:gd name="T77" fmla="*/ 0 h 252"/>
                  <a:gd name="T78" fmla="*/ 0 w 283"/>
                  <a:gd name="T79" fmla="*/ 0 h 252"/>
                  <a:gd name="T80" fmla="*/ 0 w 283"/>
                  <a:gd name="T81" fmla="*/ 0 h 252"/>
                  <a:gd name="T82" fmla="*/ 0 w 283"/>
                  <a:gd name="T83" fmla="*/ 0 h 252"/>
                  <a:gd name="T84" fmla="*/ 0 w 283"/>
                  <a:gd name="T85" fmla="*/ 0 h 252"/>
                  <a:gd name="T86" fmla="*/ 0 w 283"/>
                  <a:gd name="T87" fmla="*/ 0 h 252"/>
                  <a:gd name="T88" fmla="*/ 0 w 283"/>
                  <a:gd name="T89" fmla="*/ 0 h 252"/>
                  <a:gd name="T90" fmla="*/ 0 w 283"/>
                  <a:gd name="T91" fmla="*/ 0 h 252"/>
                  <a:gd name="T92" fmla="*/ 0 w 283"/>
                  <a:gd name="T93" fmla="*/ 0 h 252"/>
                  <a:gd name="T94" fmla="*/ 0 w 283"/>
                  <a:gd name="T95" fmla="*/ 0 h 252"/>
                  <a:gd name="T96" fmla="*/ 0 w 283"/>
                  <a:gd name="T97" fmla="*/ 0 h 252"/>
                  <a:gd name="T98" fmla="*/ 0 w 283"/>
                  <a:gd name="T99" fmla="*/ 0 h 252"/>
                  <a:gd name="T100" fmla="*/ 0 w 283"/>
                  <a:gd name="T101" fmla="*/ 0 h 252"/>
                  <a:gd name="T102" fmla="*/ 0 w 283"/>
                  <a:gd name="T103" fmla="*/ 0 h 252"/>
                  <a:gd name="T104" fmla="*/ 0 w 283"/>
                  <a:gd name="T105" fmla="*/ 0 h 252"/>
                  <a:gd name="T106" fmla="*/ 0 w 283"/>
                  <a:gd name="T107" fmla="*/ 0 h 252"/>
                  <a:gd name="T108" fmla="*/ 0 w 283"/>
                  <a:gd name="T109" fmla="*/ 0 h 252"/>
                  <a:gd name="T110" fmla="*/ 0 w 283"/>
                  <a:gd name="T111" fmla="*/ 0 h 252"/>
                  <a:gd name="T112" fmla="*/ 0 w 283"/>
                  <a:gd name="T113" fmla="*/ 0 h 252"/>
                  <a:gd name="T114" fmla="*/ 0 w 283"/>
                  <a:gd name="T115" fmla="*/ 0 h 252"/>
                  <a:gd name="T116" fmla="*/ 0 w 283"/>
                  <a:gd name="T117" fmla="*/ 0 h 252"/>
                  <a:gd name="T118" fmla="*/ 0 w 283"/>
                  <a:gd name="T119" fmla="*/ 0 h 252"/>
                  <a:gd name="T120" fmla="*/ 0 w 283"/>
                  <a:gd name="T121" fmla="*/ 0 h 25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3"/>
                  <a:gd name="T184" fmla="*/ 0 h 252"/>
                  <a:gd name="T185" fmla="*/ 283 w 283"/>
                  <a:gd name="T186" fmla="*/ 252 h 25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3" name="Freeform 818"/>
              <p:cNvSpPr>
                <a:spLocks/>
              </p:cNvSpPr>
              <p:nvPr/>
            </p:nvSpPr>
            <p:spPr bwMode="auto">
              <a:xfrm>
                <a:off x="5047" y="2671"/>
                <a:ext cx="40" cy="55"/>
              </a:xfrm>
              <a:custGeom>
                <a:avLst/>
                <a:gdLst>
                  <a:gd name="T0" fmla="*/ 0 w 114"/>
                  <a:gd name="T1" fmla="*/ 0 h 238"/>
                  <a:gd name="T2" fmla="*/ 0 w 114"/>
                  <a:gd name="T3" fmla="*/ 0 h 238"/>
                  <a:gd name="T4" fmla="*/ 0 w 114"/>
                  <a:gd name="T5" fmla="*/ 0 h 238"/>
                  <a:gd name="T6" fmla="*/ 0 w 114"/>
                  <a:gd name="T7" fmla="*/ 0 h 238"/>
                  <a:gd name="T8" fmla="*/ 0 w 114"/>
                  <a:gd name="T9" fmla="*/ 0 h 238"/>
                  <a:gd name="T10" fmla="*/ 0 w 114"/>
                  <a:gd name="T11" fmla="*/ 0 h 238"/>
                  <a:gd name="T12" fmla="*/ 0 w 114"/>
                  <a:gd name="T13" fmla="*/ 0 h 238"/>
                  <a:gd name="T14" fmla="*/ 0 w 114"/>
                  <a:gd name="T15" fmla="*/ 0 h 238"/>
                  <a:gd name="T16" fmla="*/ 0 w 114"/>
                  <a:gd name="T17" fmla="*/ 0 h 238"/>
                  <a:gd name="T18" fmla="*/ 0 w 114"/>
                  <a:gd name="T19" fmla="*/ 0 h 238"/>
                  <a:gd name="T20" fmla="*/ 0 w 114"/>
                  <a:gd name="T21" fmla="*/ 0 h 238"/>
                  <a:gd name="T22" fmla="*/ 0 w 114"/>
                  <a:gd name="T23" fmla="*/ 0 h 238"/>
                  <a:gd name="T24" fmla="*/ 0 w 114"/>
                  <a:gd name="T25" fmla="*/ 0 h 238"/>
                  <a:gd name="T26" fmla="*/ 0 w 114"/>
                  <a:gd name="T27" fmla="*/ 0 h 238"/>
                  <a:gd name="T28" fmla="*/ 0 w 114"/>
                  <a:gd name="T29" fmla="*/ 0 h 238"/>
                  <a:gd name="T30" fmla="*/ 0 w 114"/>
                  <a:gd name="T31" fmla="*/ 0 h 238"/>
                  <a:gd name="T32" fmla="*/ 0 w 114"/>
                  <a:gd name="T33" fmla="*/ 0 h 238"/>
                  <a:gd name="T34" fmla="*/ 0 w 114"/>
                  <a:gd name="T35" fmla="*/ 0 h 238"/>
                  <a:gd name="T36" fmla="*/ 0 w 114"/>
                  <a:gd name="T37" fmla="*/ 0 h 238"/>
                  <a:gd name="T38" fmla="*/ 0 w 114"/>
                  <a:gd name="T39" fmla="*/ 0 h 238"/>
                  <a:gd name="T40" fmla="*/ 0 w 114"/>
                  <a:gd name="T41" fmla="*/ 0 h 238"/>
                  <a:gd name="T42" fmla="*/ 0 w 114"/>
                  <a:gd name="T43" fmla="*/ 0 h 238"/>
                  <a:gd name="T44" fmla="*/ 0 w 114"/>
                  <a:gd name="T45" fmla="*/ 0 h 238"/>
                  <a:gd name="T46" fmla="*/ 0 w 114"/>
                  <a:gd name="T47" fmla="*/ 0 h 238"/>
                  <a:gd name="T48" fmla="*/ 0 w 114"/>
                  <a:gd name="T49" fmla="*/ 0 h 238"/>
                  <a:gd name="T50" fmla="*/ 0 w 114"/>
                  <a:gd name="T51" fmla="*/ 0 h 238"/>
                  <a:gd name="T52" fmla="*/ 0 w 114"/>
                  <a:gd name="T53" fmla="*/ 0 h 238"/>
                  <a:gd name="T54" fmla="*/ 0 w 114"/>
                  <a:gd name="T55" fmla="*/ 0 h 238"/>
                  <a:gd name="T56" fmla="*/ 0 w 114"/>
                  <a:gd name="T57" fmla="*/ 0 h 238"/>
                  <a:gd name="T58" fmla="*/ 0 w 114"/>
                  <a:gd name="T59" fmla="*/ 0 h 238"/>
                  <a:gd name="T60" fmla="*/ 0 w 114"/>
                  <a:gd name="T61" fmla="*/ 0 h 238"/>
                  <a:gd name="T62" fmla="*/ 0 w 114"/>
                  <a:gd name="T63" fmla="*/ 0 h 238"/>
                  <a:gd name="T64" fmla="*/ 0 w 114"/>
                  <a:gd name="T65" fmla="*/ 0 h 238"/>
                  <a:gd name="T66" fmla="*/ 0 w 114"/>
                  <a:gd name="T67" fmla="*/ 0 h 238"/>
                  <a:gd name="T68" fmla="*/ 0 w 114"/>
                  <a:gd name="T69" fmla="*/ 0 h 238"/>
                  <a:gd name="T70" fmla="*/ 0 w 114"/>
                  <a:gd name="T71" fmla="*/ 0 h 238"/>
                  <a:gd name="T72" fmla="*/ 0 w 114"/>
                  <a:gd name="T73" fmla="*/ 0 h 238"/>
                  <a:gd name="T74" fmla="*/ 0 w 114"/>
                  <a:gd name="T75" fmla="*/ 0 h 238"/>
                  <a:gd name="T76" fmla="*/ 0 w 114"/>
                  <a:gd name="T77" fmla="*/ 0 h 238"/>
                  <a:gd name="T78" fmla="*/ 0 w 114"/>
                  <a:gd name="T79" fmla="*/ 0 h 238"/>
                  <a:gd name="T80" fmla="*/ 0 w 114"/>
                  <a:gd name="T81" fmla="*/ 0 h 238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4"/>
                  <a:gd name="T124" fmla="*/ 0 h 238"/>
                  <a:gd name="T125" fmla="*/ 114 w 114"/>
                  <a:gd name="T126" fmla="*/ 238 h 238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4" name="Freeform 819"/>
              <p:cNvSpPr>
                <a:spLocks/>
              </p:cNvSpPr>
              <p:nvPr/>
            </p:nvSpPr>
            <p:spPr bwMode="auto">
              <a:xfrm>
                <a:off x="5330" y="2639"/>
                <a:ext cx="87" cy="73"/>
              </a:xfrm>
              <a:custGeom>
                <a:avLst/>
                <a:gdLst>
                  <a:gd name="T0" fmla="*/ 0 w 246"/>
                  <a:gd name="T1" fmla="*/ 0 h 310"/>
                  <a:gd name="T2" fmla="*/ 0 w 246"/>
                  <a:gd name="T3" fmla="*/ 0 h 310"/>
                  <a:gd name="T4" fmla="*/ 0 w 246"/>
                  <a:gd name="T5" fmla="*/ 0 h 310"/>
                  <a:gd name="T6" fmla="*/ 0 w 246"/>
                  <a:gd name="T7" fmla="*/ 0 h 310"/>
                  <a:gd name="T8" fmla="*/ 0 w 246"/>
                  <a:gd name="T9" fmla="*/ 0 h 310"/>
                  <a:gd name="T10" fmla="*/ 0 w 246"/>
                  <a:gd name="T11" fmla="*/ 0 h 310"/>
                  <a:gd name="T12" fmla="*/ 0 w 246"/>
                  <a:gd name="T13" fmla="*/ 0 h 310"/>
                  <a:gd name="T14" fmla="*/ 0 w 246"/>
                  <a:gd name="T15" fmla="*/ 0 h 310"/>
                  <a:gd name="T16" fmla="*/ 0 w 246"/>
                  <a:gd name="T17" fmla="*/ 0 h 310"/>
                  <a:gd name="T18" fmla="*/ 0 w 246"/>
                  <a:gd name="T19" fmla="*/ 0 h 310"/>
                  <a:gd name="T20" fmla="*/ 0 w 246"/>
                  <a:gd name="T21" fmla="*/ 0 h 310"/>
                  <a:gd name="T22" fmla="*/ 0 w 246"/>
                  <a:gd name="T23" fmla="*/ 0 h 310"/>
                  <a:gd name="T24" fmla="*/ 0 w 246"/>
                  <a:gd name="T25" fmla="*/ 0 h 310"/>
                  <a:gd name="T26" fmla="*/ 0 w 246"/>
                  <a:gd name="T27" fmla="*/ 0 h 310"/>
                  <a:gd name="T28" fmla="*/ 0 w 246"/>
                  <a:gd name="T29" fmla="*/ 0 h 310"/>
                  <a:gd name="T30" fmla="*/ 0 w 246"/>
                  <a:gd name="T31" fmla="*/ 0 h 310"/>
                  <a:gd name="T32" fmla="*/ 0 w 246"/>
                  <a:gd name="T33" fmla="*/ 0 h 310"/>
                  <a:gd name="T34" fmla="*/ 0 w 246"/>
                  <a:gd name="T35" fmla="*/ 0 h 310"/>
                  <a:gd name="T36" fmla="*/ 0 w 246"/>
                  <a:gd name="T37" fmla="*/ 0 h 310"/>
                  <a:gd name="T38" fmla="*/ 0 w 246"/>
                  <a:gd name="T39" fmla="*/ 0 h 310"/>
                  <a:gd name="T40" fmla="*/ 0 w 246"/>
                  <a:gd name="T41" fmla="*/ 0 h 310"/>
                  <a:gd name="T42" fmla="*/ 0 w 246"/>
                  <a:gd name="T43" fmla="*/ 0 h 310"/>
                  <a:gd name="T44" fmla="*/ 0 w 246"/>
                  <a:gd name="T45" fmla="*/ 0 h 310"/>
                  <a:gd name="T46" fmla="*/ 0 w 246"/>
                  <a:gd name="T47" fmla="*/ 0 h 310"/>
                  <a:gd name="T48" fmla="*/ 0 w 246"/>
                  <a:gd name="T49" fmla="*/ 0 h 310"/>
                  <a:gd name="T50" fmla="*/ 0 w 246"/>
                  <a:gd name="T51" fmla="*/ 0 h 310"/>
                  <a:gd name="T52" fmla="*/ 0 w 246"/>
                  <a:gd name="T53" fmla="*/ 0 h 310"/>
                  <a:gd name="T54" fmla="*/ 0 w 246"/>
                  <a:gd name="T55" fmla="*/ 0 h 310"/>
                  <a:gd name="T56" fmla="*/ 0 w 246"/>
                  <a:gd name="T57" fmla="*/ 0 h 310"/>
                  <a:gd name="T58" fmla="*/ 0 w 246"/>
                  <a:gd name="T59" fmla="*/ 0 h 310"/>
                  <a:gd name="T60" fmla="*/ 0 w 246"/>
                  <a:gd name="T61" fmla="*/ 0 h 310"/>
                  <a:gd name="T62" fmla="*/ 0 w 246"/>
                  <a:gd name="T63" fmla="*/ 0 h 310"/>
                  <a:gd name="T64" fmla="*/ 0 w 246"/>
                  <a:gd name="T65" fmla="*/ 0 h 310"/>
                  <a:gd name="T66" fmla="*/ 0 w 246"/>
                  <a:gd name="T67" fmla="*/ 0 h 310"/>
                  <a:gd name="T68" fmla="*/ 0 w 246"/>
                  <a:gd name="T69" fmla="*/ 0 h 310"/>
                  <a:gd name="T70" fmla="*/ 0 w 246"/>
                  <a:gd name="T71" fmla="*/ 0 h 310"/>
                  <a:gd name="T72" fmla="*/ 0 w 246"/>
                  <a:gd name="T73" fmla="*/ 0 h 310"/>
                  <a:gd name="T74" fmla="*/ 0 w 246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6"/>
                  <a:gd name="T115" fmla="*/ 0 h 310"/>
                  <a:gd name="T116" fmla="*/ 246 w 246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5" name="Freeform 820"/>
              <p:cNvSpPr>
                <a:spLocks/>
              </p:cNvSpPr>
              <p:nvPr/>
            </p:nvSpPr>
            <p:spPr bwMode="auto">
              <a:xfrm>
                <a:off x="5115" y="2660"/>
                <a:ext cx="69" cy="55"/>
              </a:xfrm>
              <a:custGeom>
                <a:avLst/>
                <a:gdLst>
                  <a:gd name="T0" fmla="*/ 0 w 198"/>
                  <a:gd name="T1" fmla="*/ 0 h 236"/>
                  <a:gd name="T2" fmla="*/ 0 w 198"/>
                  <a:gd name="T3" fmla="*/ 0 h 236"/>
                  <a:gd name="T4" fmla="*/ 0 w 198"/>
                  <a:gd name="T5" fmla="*/ 0 h 236"/>
                  <a:gd name="T6" fmla="*/ 0 w 198"/>
                  <a:gd name="T7" fmla="*/ 0 h 236"/>
                  <a:gd name="T8" fmla="*/ 0 w 198"/>
                  <a:gd name="T9" fmla="*/ 0 h 236"/>
                  <a:gd name="T10" fmla="*/ 0 w 198"/>
                  <a:gd name="T11" fmla="*/ 0 h 236"/>
                  <a:gd name="T12" fmla="*/ 0 w 198"/>
                  <a:gd name="T13" fmla="*/ 0 h 236"/>
                  <a:gd name="T14" fmla="*/ 0 w 198"/>
                  <a:gd name="T15" fmla="*/ 0 h 236"/>
                  <a:gd name="T16" fmla="*/ 0 w 198"/>
                  <a:gd name="T17" fmla="*/ 0 h 236"/>
                  <a:gd name="T18" fmla="*/ 0 w 198"/>
                  <a:gd name="T19" fmla="*/ 0 h 236"/>
                  <a:gd name="T20" fmla="*/ 0 w 198"/>
                  <a:gd name="T21" fmla="*/ 0 h 236"/>
                  <a:gd name="T22" fmla="*/ 0 w 198"/>
                  <a:gd name="T23" fmla="*/ 0 h 236"/>
                  <a:gd name="T24" fmla="*/ 0 w 198"/>
                  <a:gd name="T25" fmla="*/ 0 h 236"/>
                  <a:gd name="T26" fmla="*/ 0 w 198"/>
                  <a:gd name="T27" fmla="*/ 0 h 236"/>
                  <a:gd name="T28" fmla="*/ 0 w 198"/>
                  <a:gd name="T29" fmla="*/ 0 h 236"/>
                  <a:gd name="T30" fmla="*/ 0 w 198"/>
                  <a:gd name="T31" fmla="*/ 0 h 236"/>
                  <a:gd name="T32" fmla="*/ 0 w 198"/>
                  <a:gd name="T33" fmla="*/ 0 h 236"/>
                  <a:gd name="T34" fmla="*/ 0 w 198"/>
                  <a:gd name="T35" fmla="*/ 0 h 236"/>
                  <a:gd name="T36" fmla="*/ 0 w 198"/>
                  <a:gd name="T37" fmla="*/ 0 h 236"/>
                  <a:gd name="T38" fmla="*/ 0 w 198"/>
                  <a:gd name="T39" fmla="*/ 0 h 236"/>
                  <a:gd name="T40" fmla="*/ 0 w 198"/>
                  <a:gd name="T41" fmla="*/ 0 h 236"/>
                  <a:gd name="T42" fmla="*/ 0 w 198"/>
                  <a:gd name="T43" fmla="*/ 0 h 236"/>
                  <a:gd name="T44" fmla="*/ 0 w 198"/>
                  <a:gd name="T45" fmla="*/ 0 h 236"/>
                  <a:gd name="T46" fmla="*/ 0 w 198"/>
                  <a:gd name="T47" fmla="*/ 0 h 236"/>
                  <a:gd name="T48" fmla="*/ 0 w 198"/>
                  <a:gd name="T49" fmla="*/ 0 h 236"/>
                  <a:gd name="T50" fmla="*/ 0 w 198"/>
                  <a:gd name="T51" fmla="*/ 0 h 236"/>
                  <a:gd name="T52" fmla="*/ 0 w 198"/>
                  <a:gd name="T53" fmla="*/ 0 h 236"/>
                  <a:gd name="T54" fmla="*/ 0 w 198"/>
                  <a:gd name="T55" fmla="*/ 0 h 236"/>
                  <a:gd name="T56" fmla="*/ 0 w 198"/>
                  <a:gd name="T57" fmla="*/ 0 h 236"/>
                  <a:gd name="T58" fmla="*/ 0 w 198"/>
                  <a:gd name="T59" fmla="*/ 0 h 236"/>
                  <a:gd name="T60" fmla="*/ 0 w 198"/>
                  <a:gd name="T61" fmla="*/ 0 h 236"/>
                  <a:gd name="T62" fmla="*/ 0 w 198"/>
                  <a:gd name="T63" fmla="*/ 0 h 236"/>
                  <a:gd name="T64" fmla="*/ 0 w 198"/>
                  <a:gd name="T65" fmla="*/ 0 h 236"/>
                  <a:gd name="T66" fmla="*/ 0 w 198"/>
                  <a:gd name="T67" fmla="*/ 0 h 236"/>
                  <a:gd name="T68" fmla="*/ 0 w 198"/>
                  <a:gd name="T69" fmla="*/ 0 h 236"/>
                  <a:gd name="T70" fmla="*/ 0 w 198"/>
                  <a:gd name="T71" fmla="*/ 0 h 236"/>
                  <a:gd name="T72" fmla="*/ 0 w 198"/>
                  <a:gd name="T73" fmla="*/ 0 h 236"/>
                  <a:gd name="T74" fmla="*/ 0 w 198"/>
                  <a:gd name="T75" fmla="*/ 0 h 236"/>
                  <a:gd name="T76" fmla="*/ 0 w 198"/>
                  <a:gd name="T77" fmla="*/ 0 h 236"/>
                  <a:gd name="T78" fmla="*/ 0 w 198"/>
                  <a:gd name="T79" fmla="*/ 0 h 236"/>
                  <a:gd name="T80" fmla="*/ 0 w 198"/>
                  <a:gd name="T81" fmla="*/ 0 h 236"/>
                  <a:gd name="T82" fmla="*/ 0 w 198"/>
                  <a:gd name="T83" fmla="*/ 0 h 236"/>
                  <a:gd name="T84" fmla="*/ 0 w 198"/>
                  <a:gd name="T85" fmla="*/ 0 h 236"/>
                  <a:gd name="T86" fmla="*/ 0 w 198"/>
                  <a:gd name="T87" fmla="*/ 0 h 236"/>
                  <a:gd name="T88" fmla="*/ 0 w 198"/>
                  <a:gd name="T89" fmla="*/ 0 h 236"/>
                  <a:gd name="T90" fmla="*/ 0 w 198"/>
                  <a:gd name="T91" fmla="*/ 0 h 236"/>
                  <a:gd name="T92" fmla="*/ 0 w 198"/>
                  <a:gd name="T93" fmla="*/ 0 h 236"/>
                  <a:gd name="T94" fmla="*/ 0 w 198"/>
                  <a:gd name="T95" fmla="*/ 0 h 236"/>
                  <a:gd name="T96" fmla="*/ 0 w 198"/>
                  <a:gd name="T97" fmla="*/ 0 h 236"/>
                  <a:gd name="T98" fmla="*/ 0 w 198"/>
                  <a:gd name="T99" fmla="*/ 0 h 236"/>
                  <a:gd name="T100" fmla="*/ 0 w 198"/>
                  <a:gd name="T101" fmla="*/ 0 h 236"/>
                  <a:gd name="T102" fmla="*/ 0 w 198"/>
                  <a:gd name="T103" fmla="*/ 0 h 236"/>
                  <a:gd name="T104" fmla="*/ 0 w 198"/>
                  <a:gd name="T105" fmla="*/ 0 h 236"/>
                  <a:gd name="T106" fmla="*/ 0 w 198"/>
                  <a:gd name="T107" fmla="*/ 0 h 236"/>
                  <a:gd name="T108" fmla="*/ 0 w 198"/>
                  <a:gd name="T109" fmla="*/ 0 h 236"/>
                  <a:gd name="T110" fmla="*/ 0 w 198"/>
                  <a:gd name="T111" fmla="*/ 0 h 236"/>
                  <a:gd name="T112" fmla="*/ 0 w 198"/>
                  <a:gd name="T113" fmla="*/ 0 h 236"/>
                  <a:gd name="T114" fmla="*/ 0 w 198"/>
                  <a:gd name="T115" fmla="*/ 0 h 236"/>
                  <a:gd name="T116" fmla="*/ 0 w 198"/>
                  <a:gd name="T117" fmla="*/ 0 h 236"/>
                  <a:gd name="T118" fmla="*/ 0 w 198"/>
                  <a:gd name="T119" fmla="*/ 0 h 236"/>
                  <a:gd name="T120" fmla="*/ 0 w 198"/>
                  <a:gd name="T121" fmla="*/ 0 h 2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98"/>
                  <a:gd name="T184" fmla="*/ 0 h 236"/>
                  <a:gd name="T185" fmla="*/ 198 w 198"/>
                  <a:gd name="T186" fmla="*/ 236 h 2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6" name="Freeform 821"/>
              <p:cNvSpPr>
                <a:spLocks/>
              </p:cNvSpPr>
              <p:nvPr/>
            </p:nvSpPr>
            <p:spPr bwMode="auto">
              <a:xfrm>
                <a:off x="5233" y="2660"/>
                <a:ext cx="47" cy="42"/>
              </a:xfrm>
              <a:custGeom>
                <a:avLst/>
                <a:gdLst>
                  <a:gd name="T0" fmla="*/ 0 w 128"/>
                  <a:gd name="T1" fmla="*/ 0 h 183"/>
                  <a:gd name="T2" fmla="*/ 0 w 128"/>
                  <a:gd name="T3" fmla="*/ 0 h 183"/>
                  <a:gd name="T4" fmla="*/ 0 w 128"/>
                  <a:gd name="T5" fmla="*/ 0 h 183"/>
                  <a:gd name="T6" fmla="*/ 0 w 128"/>
                  <a:gd name="T7" fmla="*/ 0 h 183"/>
                  <a:gd name="T8" fmla="*/ 0 w 128"/>
                  <a:gd name="T9" fmla="*/ 0 h 183"/>
                  <a:gd name="T10" fmla="*/ 0 w 128"/>
                  <a:gd name="T11" fmla="*/ 0 h 183"/>
                  <a:gd name="T12" fmla="*/ 0 w 128"/>
                  <a:gd name="T13" fmla="*/ 0 h 183"/>
                  <a:gd name="T14" fmla="*/ 0 w 128"/>
                  <a:gd name="T15" fmla="*/ 0 h 183"/>
                  <a:gd name="T16" fmla="*/ 0 w 128"/>
                  <a:gd name="T17" fmla="*/ 0 h 183"/>
                  <a:gd name="T18" fmla="*/ 0 w 128"/>
                  <a:gd name="T19" fmla="*/ 0 h 183"/>
                  <a:gd name="T20" fmla="*/ 0 w 128"/>
                  <a:gd name="T21" fmla="*/ 0 h 183"/>
                  <a:gd name="T22" fmla="*/ 0 w 128"/>
                  <a:gd name="T23" fmla="*/ 0 h 183"/>
                  <a:gd name="T24" fmla="*/ 0 w 128"/>
                  <a:gd name="T25" fmla="*/ 0 h 183"/>
                  <a:gd name="T26" fmla="*/ 0 w 128"/>
                  <a:gd name="T27" fmla="*/ 0 h 183"/>
                  <a:gd name="T28" fmla="*/ 0 w 128"/>
                  <a:gd name="T29" fmla="*/ 0 h 183"/>
                  <a:gd name="T30" fmla="*/ 0 w 128"/>
                  <a:gd name="T31" fmla="*/ 0 h 183"/>
                  <a:gd name="T32" fmla="*/ 0 w 128"/>
                  <a:gd name="T33" fmla="*/ 0 h 183"/>
                  <a:gd name="T34" fmla="*/ 0 w 128"/>
                  <a:gd name="T35" fmla="*/ 0 h 183"/>
                  <a:gd name="T36" fmla="*/ 0 w 128"/>
                  <a:gd name="T37" fmla="*/ 0 h 183"/>
                  <a:gd name="T38" fmla="*/ 0 w 128"/>
                  <a:gd name="T39" fmla="*/ 0 h 183"/>
                  <a:gd name="T40" fmla="*/ 0 w 128"/>
                  <a:gd name="T41" fmla="*/ 0 h 183"/>
                  <a:gd name="T42" fmla="*/ 0 w 128"/>
                  <a:gd name="T43" fmla="*/ 0 h 183"/>
                  <a:gd name="T44" fmla="*/ 0 w 128"/>
                  <a:gd name="T45" fmla="*/ 0 h 183"/>
                  <a:gd name="T46" fmla="*/ 0 w 128"/>
                  <a:gd name="T47" fmla="*/ 0 h 183"/>
                  <a:gd name="T48" fmla="*/ 0 w 128"/>
                  <a:gd name="T49" fmla="*/ 0 h 183"/>
                  <a:gd name="T50" fmla="*/ 0 w 128"/>
                  <a:gd name="T51" fmla="*/ 0 h 183"/>
                  <a:gd name="T52" fmla="*/ 0 w 128"/>
                  <a:gd name="T53" fmla="*/ 0 h 183"/>
                  <a:gd name="T54" fmla="*/ 0 w 128"/>
                  <a:gd name="T55" fmla="*/ 0 h 183"/>
                  <a:gd name="T56" fmla="*/ 0 w 128"/>
                  <a:gd name="T57" fmla="*/ 0 h 183"/>
                  <a:gd name="T58" fmla="*/ 0 w 128"/>
                  <a:gd name="T59" fmla="*/ 0 h 183"/>
                  <a:gd name="T60" fmla="*/ 0 w 128"/>
                  <a:gd name="T61" fmla="*/ 0 h 183"/>
                  <a:gd name="T62" fmla="*/ 0 w 128"/>
                  <a:gd name="T63" fmla="*/ 0 h 183"/>
                  <a:gd name="T64" fmla="*/ 0 w 128"/>
                  <a:gd name="T65" fmla="*/ 0 h 183"/>
                  <a:gd name="T66" fmla="*/ 0 w 128"/>
                  <a:gd name="T67" fmla="*/ 0 h 183"/>
                  <a:gd name="T68" fmla="*/ 0 w 128"/>
                  <a:gd name="T69" fmla="*/ 0 h 183"/>
                  <a:gd name="T70" fmla="*/ 0 w 128"/>
                  <a:gd name="T71" fmla="*/ 0 h 183"/>
                  <a:gd name="T72" fmla="*/ 0 w 128"/>
                  <a:gd name="T73" fmla="*/ 0 h 183"/>
                  <a:gd name="T74" fmla="*/ 0 w 128"/>
                  <a:gd name="T75" fmla="*/ 0 h 183"/>
                  <a:gd name="T76" fmla="*/ 0 w 128"/>
                  <a:gd name="T77" fmla="*/ 0 h 183"/>
                  <a:gd name="T78" fmla="*/ 0 w 128"/>
                  <a:gd name="T79" fmla="*/ 0 h 183"/>
                  <a:gd name="T80" fmla="*/ 0 w 128"/>
                  <a:gd name="T81" fmla="*/ 0 h 183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28"/>
                  <a:gd name="T124" fmla="*/ 0 h 183"/>
                  <a:gd name="T125" fmla="*/ 128 w 128"/>
                  <a:gd name="T126" fmla="*/ 183 h 183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7" name="Freeform 822"/>
              <p:cNvSpPr>
                <a:spLocks/>
              </p:cNvSpPr>
              <p:nvPr/>
            </p:nvSpPr>
            <p:spPr bwMode="auto">
              <a:xfrm>
                <a:off x="5070" y="2650"/>
                <a:ext cx="112" cy="88"/>
              </a:xfrm>
              <a:custGeom>
                <a:avLst/>
                <a:gdLst>
                  <a:gd name="T0" fmla="*/ 0 w 323"/>
                  <a:gd name="T1" fmla="*/ 0 h 379"/>
                  <a:gd name="T2" fmla="*/ 0 w 323"/>
                  <a:gd name="T3" fmla="*/ 0 h 379"/>
                  <a:gd name="T4" fmla="*/ 0 w 323"/>
                  <a:gd name="T5" fmla="*/ 0 h 379"/>
                  <a:gd name="T6" fmla="*/ 0 w 323"/>
                  <a:gd name="T7" fmla="*/ 0 h 379"/>
                  <a:gd name="T8" fmla="*/ 0 w 323"/>
                  <a:gd name="T9" fmla="*/ 0 h 379"/>
                  <a:gd name="T10" fmla="*/ 0 w 323"/>
                  <a:gd name="T11" fmla="*/ 0 h 379"/>
                  <a:gd name="T12" fmla="*/ 0 w 323"/>
                  <a:gd name="T13" fmla="*/ 0 h 379"/>
                  <a:gd name="T14" fmla="*/ 0 w 323"/>
                  <a:gd name="T15" fmla="*/ 0 h 379"/>
                  <a:gd name="T16" fmla="*/ 0 w 323"/>
                  <a:gd name="T17" fmla="*/ 0 h 379"/>
                  <a:gd name="T18" fmla="*/ 0 w 323"/>
                  <a:gd name="T19" fmla="*/ 0 h 379"/>
                  <a:gd name="T20" fmla="*/ 0 w 323"/>
                  <a:gd name="T21" fmla="*/ 0 h 379"/>
                  <a:gd name="T22" fmla="*/ 0 w 323"/>
                  <a:gd name="T23" fmla="*/ 0 h 379"/>
                  <a:gd name="T24" fmla="*/ 0 w 323"/>
                  <a:gd name="T25" fmla="*/ 0 h 379"/>
                  <a:gd name="T26" fmla="*/ 0 w 323"/>
                  <a:gd name="T27" fmla="*/ 0 h 379"/>
                  <a:gd name="T28" fmla="*/ 0 w 323"/>
                  <a:gd name="T29" fmla="*/ 0 h 379"/>
                  <a:gd name="T30" fmla="*/ 0 w 323"/>
                  <a:gd name="T31" fmla="*/ 0 h 379"/>
                  <a:gd name="T32" fmla="*/ 0 w 323"/>
                  <a:gd name="T33" fmla="*/ 0 h 379"/>
                  <a:gd name="T34" fmla="*/ 0 w 323"/>
                  <a:gd name="T35" fmla="*/ 0 h 379"/>
                  <a:gd name="T36" fmla="*/ 0 w 323"/>
                  <a:gd name="T37" fmla="*/ 0 h 379"/>
                  <a:gd name="T38" fmla="*/ 0 w 323"/>
                  <a:gd name="T39" fmla="*/ 0 h 379"/>
                  <a:gd name="T40" fmla="*/ 0 w 323"/>
                  <a:gd name="T41" fmla="*/ 0 h 379"/>
                  <a:gd name="T42" fmla="*/ 0 w 323"/>
                  <a:gd name="T43" fmla="*/ 0 h 379"/>
                  <a:gd name="T44" fmla="*/ 0 w 323"/>
                  <a:gd name="T45" fmla="*/ 0 h 379"/>
                  <a:gd name="T46" fmla="*/ 0 w 323"/>
                  <a:gd name="T47" fmla="*/ 0 h 379"/>
                  <a:gd name="T48" fmla="*/ 0 w 323"/>
                  <a:gd name="T49" fmla="*/ 0 h 379"/>
                  <a:gd name="T50" fmla="*/ 0 w 323"/>
                  <a:gd name="T51" fmla="*/ 0 h 379"/>
                  <a:gd name="T52" fmla="*/ 0 w 323"/>
                  <a:gd name="T53" fmla="*/ 0 h 379"/>
                  <a:gd name="T54" fmla="*/ 0 w 323"/>
                  <a:gd name="T55" fmla="*/ 0 h 379"/>
                  <a:gd name="T56" fmla="*/ 0 w 323"/>
                  <a:gd name="T57" fmla="*/ 0 h 379"/>
                  <a:gd name="T58" fmla="*/ 0 w 323"/>
                  <a:gd name="T59" fmla="*/ 0 h 379"/>
                  <a:gd name="T60" fmla="*/ 0 w 323"/>
                  <a:gd name="T61" fmla="*/ 0 h 379"/>
                  <a:gd name="T62" fmla="*/ 0 w 323"/>
                  <a:gd name="T63" fmla="*/ 0 h 379"/>
                  <a:gd name="T64" fmla="*/ 0 w 323"/>
                  <a:gd name="T65" fmla="*/ 0 h 379"/>
                  <a:gd name="T66" fmla="*/ 0 w 323"/>
                  <a:gd name="T67" fmla="*/ 0 h 379"/>
                  <a:gd name="T68" fmla="*/ 0 w 323"/>
                  <a:gd name="T69" fmla="*/ 0 h 379"/>
                  <a:gd name="T70" fmla="*/ 0 w 323"/>
                  <a:gd name="T71" fmla="*/ 0 h 379"/>
                  <a:gd name="T72" fmla="*/ 0 w 323"/>
                  <a:gd name="T73" fmla="*/ 0 h 379"/>
                  <a:gd name="T74" fmla="*/ 0 w 323"/>
                  <a:gd name="T75" fmla="*/ 0 h 379"/>
                  <a:gd name="T76" fmla="*/ 0 w 323"/>
                  <a:gd name="T77" fmla="*/ 0 h 379"/>
                  <a:gd name="T78" fmla="*/ 0 w 323"/>
                  <a:gd name="T79" fmla="*/ 0 h 379"/>
                  <a:gd name="T80" fmla="*/ 0 w 323"/>
                  <a:gd name="T81" fmla="*/ 0 h 379"/>
                  <a:gd name="T82" fmla="*/ 0 w 323"/>
                  <a:gd name="T83" fmla="*/ 0 h 379"/>
                  <a:gd name="T84" fmla="*/ 0 w 323"/>
                  <a:gd name="T85" fmla="*/ 0 h 379"/>
                  <a:gd name="T86" fmla="*/ 0 w 323"/>
                  <a:gd name="T87" fmla="*/ 0 h 379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323"/>
                  <a:gd name="T133" fmla="*/ 0 h 379"/>
                  <a:gd name="T134" fmla="*/ 323 w 323"/>
                  <a:gd name="T135" fmla="*/ 379 h 379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8" name="Freeform 823"/>
              <p:cNvSpPr>
                <a:spLocks/>
              </p:cNvSpPr>
              <p:nvPr/>
            </p:nvSpPr>
            <p:spPr bwMode="auto">
              <a:xfrm>
                <a:off x="5229" y="2647"/>
                <a:ext cx="99" cy="59"/>
              </a:xfrm>
              <a:custGeom>
                <a:avLst/>
                <a:gdLst>
                  <a:gd name="T0" fmla="*/ 0 w 282"/>
                  <a:gd name="T1" fmla="*/ 0 h 253"/>
                  <a:gd name="T2" fmla="*/ 0 w 282"/>
                  <a:gd name="T3" fmla="*/ 0 h 253"/>
                  <a:gd name="T4" fmla="*/ 0 w 282"/>
                  <a:gd name="T5" fmla="*/ 0 h 253"/>
                  <a:gd name="T6" fmla="*/ 0 w 282"/>
                  <a:gd name="T7" fmla="*/ 0 h 253"/>
                  <a:gd name="T8" fmla="*/ 0 w 282"/>
                  <a:gd name="T9" fmla="*/ 0 h 253"/>
                  <a:gd name="T10" fmla="*/ 0 w 282"/>
                  <a:gd name="T11" fmla="*/ 0 h 253"/>
                  <a:gd name="T12" fmla="*/ 0 w 282"/>
                  <a:gd name="T13" fmla="*/ 0 h 253"/>
                  <a:gd name="T14" fmla="*/ 0 w 282"/>
                  <a:gd name="T15" fmla="*/ 0 h 253"/>
                  <a:gd name="T16" fmla="*/ 0 w 282"/>
                  <a:gd name="T17" fmla="*/ 0 h 253"/>
                  <a:gd name="T18" fmla="*/ 0 w 282"/>
                  <a:gd name="T19" fmla="*/ 0 h 253"/>
                  <a:gd name="T20" fmla="*/ 0 w 282"/>
                  <a:gd name="T21" fmla="*/ 0 h 253"/>
                  <a:gd name="T22" fmla="*/ 0 w 282"/>
                  <a:gd name="T23" fmla="*/ 0 h 253"/>
                  <a:gd name="T24" fmla="*/ 0 w 282"/>
                  <a:gd name="T25" fmla="*/ 0 h 253"/>
                  <a:gd name="T26" fmla="*/ 0 w 282"/>
                  <a:gd name="T27" fmla="*/ 0 h 253"/>
                  <a:gd name="T28" fmla="*/ 0 w 282"/>
                  <a:gd name="T29" fmla="*/ 0 h 253"/>
                  <a:gd name="T30" fmla="*/ 0 w 282"/>
                  <a:gd name="T31" fmla="*/ 0 h 253"/>
                  <a:gd name="T32" fmla="*/ 0 w 282"/>
                  <a:gd name="T33" fmla="*/ 0 h 253"/>
                  <a:gd name="T34" fmla="*/ 0 w 282"/>
                  <a:gd name="T35" fmla="*/ 0 h 253"/>
                  <a:gd name="T36" fmla="*/ 0 w 282"/>
                  <a:gd name="T37" fmla="*/ 0 h 253"/>
                  <a:gd name="T38" fmla="*/ 0 w 282"/>
                  <a:gd name="T39" fmla="*/ 0 h 253"/>
                  <a:gd name="T40" fmla="*/ 0 w 282"/>
                  <a:gd name="T41" fmla="*/ 0 h 253"/>
                  <a:gd name="T42" fmla="*/ 0 w 282"/>
                  <a:gd name="T43" fmla="*/ 0 h 253"/>
                  <a:gd name="T44" fmla="*/ 0 w 282"/>
                  <a:gd name="T45" fmla="*/ 0 h 253"/>
                  <a:gd name="T46" fmla="*/ 0 w 282"/>
                  <a:gd name="T47" fmla="*/ 0 h 253"/>
                  <a:gd name="T48" fmla="*/ 0 w 282"/>
                  <a:gd name="T49" fmla="*/ 0 h 253"/>
                  <a:gd name="T50" fmla="*/ 0 w 282"/>
                  <a:gd name="T51" fmla="*/ 0 h 253"/>
                  <a:gd name="T52" fmla="*/ 0 w 282"/>
                  <a:gd name="T53" fmla="*/ 0 h 253"/>
                  <a:gd name="T54" fmla="*/ 0 w 282"/>
                  <a:gd name="T55" fmla="*/ 0 h 253"/>
                  <a:gd name="T56" fmla="*/ 0 w 282"/>
                  <a:gd name="T57" fmla="*/ 0 h 253"/>
                  <a:gd name="T58" fmla="*/ 0 w 282"/>
                  <a:gd name="T59" fmla="*/ 0 h 253"/>
                  <a:gd name="T60" fmla="*/ 0 w 282"/>
                  <a:gd name="T61" fmla="*/ 0 h 253"/>
                  <a:gd name="T62" fmla="*/ 0 w 282"/>
                  <a:gd name="T63" fmla="*/ 0 h 253"/>
                  <a:gd name="T64" fmla="*/ 0 w 282"/>
                  <a:gd name="T65" fmla="*/ 0 h 253"/>
                  <a:gd name="T66" fmla="*/ 0 w 282"/>
                  <a:gd name="T67" fmla="*/ 0 h 253"/>
                  <a:gd name="T68" fmla="*/ 0 w 282"/>
                  <a:gd name="T69" fmla="*/ 0 h 253"/>
                  <a:gd name="T70" fmla="*/ 0 w 282"/>
                  <a:gd name="T71" fmla="*/ 0 h 253"/>
                  <a:gd name="T72" fmla="*/ 0 w 282"/>
                  <a:gd name="T73" fmla="*/ 0 h 253"/>
                  <a:gd name="T74" fmla="*/ 0 w 282"/>
                  <a:gd name="T75" fmla="*/ 0 h 253"/>
                  <a:gd name="T76" fmla="*/ 0 w 282"/>
                  <a:gd name="T77" fmla="*/ 0 h 253"/>
                  <a:gd name="T78" fmla="*/ 0 w 282"/>
                  <a:gd name="T79" fmla="*/ 0 h 253"/>
                  <a:gd name="T80" fmla="*/ 0 w 282"/>
                  <a:gd name="T81" fmla="*/ 0 h 253"/>
                  <a:gd name="T82" fmla="*/ 0 w 282"/>
                  <a:gd name="T83" fmla="*/ 0 h 253"/>
                  <a:gd name="T84" fmla="*/ 0 w 282"/>
                  <a:gd name="T85" fmla="*/ 0 h 253"/>
                  <a:gd name="T86" fmla="*/ 0 w 282"/>
                  <a:gd name="T87" fmla="*/ 0 h 253"/>
                  <a:gd name="T88" fmla="*/ 0 w 282"/>
                  <a:gd name="T89" fmla="*/ 0 h 253"/>
                  <a:gd name="T90" fmla="*/ 0 w 282"/>
                  <a:gd name="T91" fmla="*/ 0 h 253"/>
                  <a:gd name="T92" fmla="*/ 0 w 282"/>
                  <a:gd name="T93" fmla="*/ 0 h 253"/>
                  <a:gd name="T94" fmla="*/ 0 w 282"/>
                  <a:gd name="T95" fmla="*/ 0 h 253"/>
                  <a:gd name="T96" fmla="*/ 0 w 282"/>
                  <a:gd name="T97" fmla="*/ 0 h 253"/>
                  <a:gd name="T98" fmla="*/ 0 w 282"/>
                  <a:gd name="T99" fmla="*/ 0 h 253"/>
                  <a:gd name="T100" fmla="*/ 0 w 282"/>
                  <a:gd name="T101" fmla="*/ 0 h 253"/>
                  <a:gd name="T102" fmla="*/ 0 w 282"/>
                  <a:gd name="T103" fmla="*/ 0 h 253"/>
                  <a:gd name="T104" fmla="*/ 0 w 282"/>
                  <a:gd name="T105" fmla="*/ 0 h 253"/>
                  <a:gd name="T106" fmla="*/ 0 w 282"/>
                  <a:gd name="T107" fmla="*/ 0 h 253"/>
                  <a:gd name="T108" fmla="*/ 0 w 282"/>
                  <a:gd name="T109" fmla="*/ 0 h 253"/>
                  <a:gd name="T110" fmla="*/ 0 w 282"/>
                  <a:gd name="T111" fmla="*/ 0 h 253"/>
                  <a:gd name="T112" fmla="*/ 0 w 282"/>
                  <a:gd name="T113" fmla="*/ 0 h 253"/>
                  <a:gd name="T114" fmla="*/ 0 w 282"/>
                  <a:gd name="T115" fmla="*/ 0 h 253"/>
                  <a:gd name="T116" fmla="*/ 0 w 282"/>
                  <a:gd name="T117" fmla="*/ 0 h 253"/>
                  <a:gd name="T118" fmla="*/ 0 w 282"/>
                  <a:gd name="T119" fmla="*/ 0 h 253"/>
                  <a:gd name="T120" fmla="*/ 0 w 282"/>
                  <a:gd name="T121" fmla="*/ 0 h 25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82"/>
                  <a:gd name="T184" fmla="*/ 0 h 253"/>
                  <a:gd name="T185" fmla="*/ 282 w 282"/>
                  <a:gd name="T186" fmla="*/ 253 h 25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89" name="Freeform 824"/>
              <p:cNvSpPr>
                <a:spLocks/>
              </p:cNvSpPr>
              <p:nvPr/>
            </p:nvSpPr>
            <p:spPr bwMode="auto">
              <a:xfrm>
                <a:off x="5030" y="2680"/>
                <a:ext cx="40" cy="54"/>
              </a:xfrm>
              <a:custGeom>
                <a:avLst/>
                <a:gdLst>
                  <a:gd name="T0" fmla="*/ 0 w 115"/>
                  <a:gd name="T1" fmla="*/ 0 h 236"/>
                  <a:gd name="T2" fmla="*/ 0 w 115"/>
                  <a:gd name="T3" fmla="*/ 0 h 236"/>
                  <a:gd name="T4" fmla="*/ 0 w 115"/>
                  <a:gd name="T5" fmla="*/ 0 h 236"/>
                  <a:gd name="T6" fmla="*/ 0 w 115"/>
                  <a:gd name="T7" fmla="*/ 0 h 236"/>
                  <a:gd name="T8" fmla="*/ 0 w 115"/>
                  <a:gd name="T9" fmla="*/ 0 h 236"/>
                  <a:gd name="T10" fmla="*/ 0 w 115"/>
                  <a:gd name="T11" fmla="*/ 0 h 236"/>
                  <a:gd name="T12" fmla="*/ 0 w 115"/>
                  <a:gd name="T13" fmla="*/ 0 h 236"/>
                  <a:gd name="T14" fmla="*/ 0 w 115"/>
                  <a:gd name="T15" fmla="*/ 0 h 236"/>
                  <a:gd name="T16" fmla="*/ 0 w 115"/>
                  <a:gd name="T17" fmla="*/ 0 h 236"/>
                  <a:gd name="T18" fmla="*/ 0 w 115"/>
                  <a:gd name="T19" fmla="*/ 0 h 236"/>
                  <a:gd name="T20" fmla="*/ 0 w 115"/>
                  <a:gd name="T21" fmla="*/ 0 h 236"/>
                  <a:gd name="T22" fmla="*/ 0 w 115"/>
                  <a:gd name="T23" fmla="*/ 0 h 236"/>
                  <a:gd name="T24" fmla="*/ 0 w 115"/>
                  <a:gd name="T25" fmla="*/ 0 h 236"/>
                  <a:gd name="T26" fmla="*/ 0 w 115"/>
                  <a:gd name="T27" fmla="*/ 0 h 236"/>
                  <a:gd name="T28" fmla="*/ 0 w 115"/>
                  <a:gd name="T29" fmla="*/ 0 h 236"/>
                  <a:gd name="T30" fmla="*/ 0 w 115"/>
                  <a:gd name="T31" fmla="*/ 0 h 236"/>
                  <a:gd name="T32" fmla="*/ 0 w 115"/>
                  <a:gd name="T33" fmla="*/ 0 h 236"/>
                  <a:gd name="T34" fmla="*/ 0 w 115"/>
                  <a:gd name="T35" fmla="*/ 0 h 236"/>
                  <a:gd name="T36" fmla="*/ 0 w 115"/>
                  <a:gd name="T37" fmla="*/ 0 h 236"/>
                  <a:gd name="T38" fmla="*/ 0 w 115"/>
                  <a:gd name="T39" fmla="*/ 0 h 236"/>
                  <a:gd name="T40" fmla="*/ 0 w 115"/>
                  <a:gd name="T41" fmla="*/ 0 h 236"/>
                  <a:gd name="T42" fmla="*/ 0 w 115"/>
                  <a:gd name="T43" fmla="*/ 0 h 236"/>
                  <a:gd name="T44" fmla="*/ 0 w 115"/>
                  <a:gd name="T45" fmla="*/ 0 h 236"/>
                  <a:gd name="T46" fmla="*/ 0 w 115"/>
                  <a:gd name="T47" fmla="*/ 0 h 236"/>
                  <a:gd name="T48" fmla="*/ 0 w 115"/>
                  <a:gd name="T49" fmla="*/ 0 h 236"/>
                  <a:gd name="T50" fmla="*/ 0 w 115"/>
                  <a:gd name="T51" fmla="*/ 0 h 236"/>
                  <a:gd name="T52" fmla="*/ 0 w 115"/>
                  <a:gd name="T53" fmla="*/ 0 h 236"/>
                  <a:gd name="T54" fmla="*/ 0 w 115"/>
                  <a:gd name="T55" fmla="*/ 0 h 236"/>
                  <a:gd name="T56" fmla="*/ 0 w 115"/>
                  <a:gd name="T57" fmla="*/ 0 h 236"/>
                  <a:gd name="T58" fmla="*/ 0 w 115"/>
                  <a:gd name="T59" fmla="*/ 0 h 236"/>
                  <a:gd name="T60" fmla="*/ 0 w 115"/>
                  <a:gd name="T61" fmla="*/ 0 h 236"/>
                  <a:gd name="T62" fmla="*/ 0 w 115"/>
                  <a:gd name="T63" fmla="*/ 0 h 236"/>
                  <a:gd name="T64" fmla="*/ 0 w 115"/>
                  <a:gd name="T65" fmla="*/ 0 h 236"/>
                  <a:gd name="T66" fmla="*/ 0 w 115"/>
                  <a:gd name="T67" fmla="*/ 0 h 236"/>
                  <a:gd name="T68" fmla="*/ 0 w 115"/>
                  <a:gd name="T69" fmla="*/ 0 h 236"/>
                  <a:gd name="T70" fmla="*/ 0 w 115"/>
                  <a:gd name="T71" fmla="*/ 0 h 236"/>
                  <a:gd name="T72" fmla="*/ 0 w 115"/>
                  <a:gd name="T73" fmla="*/ 0 h 236"/>
                  <a:gd name="T74" fmla="*/ 0 w 115"/>
                  <a:gd name="T75" fmla="*/ 0 h 236"/>
                  <a:gd name="T76" fmla="*/ 0 w 115"/>
                  <a:gd name="T77" fmla="*/ 0 h 236"/>
                  <a:gd name="T78" fmla="*/ 0 w 115"/>
                  <a:gd name="T79" fmla="*/ 0 h 236"/>
                  <a:gd name="T80" fmla="*/ 0 w 115"/>
                  <a:gd name="T81" fmla="*/ 0 h 2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115"/>
                  <a:gd name="T124" fmla="*/ 0 h 236"/>
                  <a:gd name="T125" fmla="*/ 115 w 115"/>
                  <a:gd name="T126" fmla="*/ 236 h 2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90" name="Freeform 825"/>
              <p:cNvSpPr>
                <a:spLocks/>
              </p:cNvSpPr>
              <p:nvPr/>
            </p:nvSpPr>
            <p:spPr bwMode="auto">
              <a:xfrm>
                <a:off x="5311" y="2643"/>
                <a:ext cx="87" cy="73"/>
              </a:xfrm>
              <a:custGeom>
                <a:avLst/>
                <a:gdLst>
                  <a:gd name="T0" fmla="*/ 0 w 245"/>
                  <a:gd name="T1" fmla="*/ 0 h 310"/>
                  <a:gd name="T2" fmla="*/ 0 w 245"/>
                  <a:gd name="T3" fmla="*/ 0 h 310"/>
                  <a:gd name="T4" fmla="*/ 0 w 245"/>
                  <a:gd name="T5" fmla="*/ 0 h 310"/>
                  <a:gd name="T6" fmla="*/ 0 w 245"/>
                  <a:gd name="T7" fmla="*/ 0 h 310"/>
                  <a:gd name="T8" fmla="*/ 0 w 245"/>
                  <a:gd name="T9" fmla="*/ 0 h 310"/>
                  <a:gd name="T10" fmla="*/ 0 w 245"/>
                  <a:gd name="T11" fmla="*/ 0 h 310"/>
                  <a:gd name="T12" fmla="*/ 0 w 245"/>
                  <a:gd name="T13" fmla="*/ 0 h 310"/>
                  <a:gd name="T14" fmla="*/ 0 w 245"/>
                  <a:gd name="T15" fmla="*/ 0 h 310"/>
                  <a:gd name="T16" fmla="*/ 0 w 245"/>
                  <a:gd name="T17" fmla="*/ 0 h 310"/>
                  <a:gd name="T18" fmla="*/ 0 w 245"/>
                  <a:gd name="T19" fmla="*/ 0 h 310"/>
                  <a:gd name="T20" fmla="*/ 0 w 245"/>
                  <a:gd name="T21" fmla="*/ 0 h 310"/>
                  <a:gd name="T22" fmla="*/ 0 w 245"/>
                  <a:gd name="T23" fmla="*/ 0 h 310"/>
                  <a:gd name="T24" fmla="*/ 0 w 245"/>
                  <a:gd name="T25" fmla="*/ 0 h 310"/>
                  <a:gd name="T26" fmla="*/ 0 w 245"/>
                  <a:gd name="T27" fmla="*/ 0 h 310"/>
                  <a:gd name="T28" fmla="*/ 0 w 245"/>
                  <a:gd name="T29" fmla="*/ 0 h 310"/>
                  <a:gd name="T30" fmla="*/ 0 w 245"/>
                  <a:gd name="T31" fmla="*/ 0 h 310"/>
                  <a:gd name="T32" fmla="*/ 0 w 245"/>
                  <a:gd name="T33" fmla="*/ 0 h 310"/>
                  <a:gd name="T34" fmla="*/ 0 w 245"/>
                  <a:gd name="T35" fmla="*/ 0 h 310"/>
                  <a:gd name="T36" fmla="*/ 0 w 245"/>
                  <a:gd name="T37" fmla="*/ 0 h 310"/>
                  <a:gd name="T38" fmla="*/ 0 w 245"/>
                  <a:gd name="T39" fmla="*/ 0 h 310"/>
                  <a:gd name="T40" fmla="*/ 0 w 245"/>
                  <a:gd name="T41" fmla="*/ 0 h 310"/>
                  <a:gd name="T42" fmla="*/ 0 w 245"/>
                  <a:gd name="T43" fmla="*/ 0 h 310"/>
                  <a:gd name="T44" fmla="*/ 0 w 245"/>
                  <a:gd name="T45" fmla="*/ 0 h 310"/>
                  <a:gd name="T46" fmla="*/ 0 w 245"/>
                  <a:gd name="T47" fmla="*/ 0 h 310"/>
                  <a:gd name="T48" fmla="*/ 0 w 245"/>
                  <a:gd name="T49" fmla="*/ 0 h 310"/>
                  <a:gd name="T50" fmla="*/ 0 w 245"/>
                  <a:gd name="T51" fmla="*/ 0 h 310"/>
                  <a:gd name="T52" fmla="*/ 0 w 245"/>
                  <a:gd name="T53" fmla="*/ 0 h 310"/>
                  <a:gd name="T54" fmla="*/ 0 w 245"/>
                  <a:gd name="T55" fmla="*/ 0 h 310"/>
                  <a:gd name="T56" fmla="*/ 0 w 245"/>
                  <a:gd name="T57" fmla="*/ 0 h 310"/>
                  <a:gd name="T58" fmla="*/ 0 w 245"/>
                  <a:gd name="T59" fmla="*/ 0 h 310"/>
                  <a:gd name="T60" fmla="*/ 0 w 245"/>
                  <a:gd name="T61" fmla="*/ 0 h 310"/>
                  <a:gd name="T62" fmla="*/ 0 w 245"/>
                  <a:gd name="T63" fmla="*/ 0 h 310"/>
                  <a:gd name="T64" fmla="*/ 0 w 245"/>
                  <a:gd name="T65" fmla="*/ 0 h 310"/>
                  <a:gd name="T66" fmla="*/ 0 w 245"/>
                  <a:gd name="T67" fmla="*/ 0 h 310"/>
                  <a:gd name="T68" fmla="*/ 0 w 245"/>
                  <a:gd name="T69" fmla="*/ 0 h 310"/>
                  <a:gd name="T70" fmla="*/ 0 w 245"/>
                  <a:gd name="T71" fmla="*/ 0 h 310"/>
                  <a:gd name="T72" fmla="*/ 0 w 245"/>
                  <a:gd name="T73" fmla="*/ 0 h 310"/>
                  <a:gd name="T74" fmla="*/ 0 w 245"/>
                  <a:gd name="T75" fmla="*/ 0 h 3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245"/>
                  <a:gd name="T115" fmla="*/ 0 h 310"/>
                  <a:gd name="T116" fmla="*/ 245 w 245"/>
                  <a:gd name="T117" fmla="*/ 310 h 3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57778" name="Picture 826" descr="access_point_stylized_gray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" y="3642"/>
              <a:ext cx="4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394" name="Line 827"/>
          <p:cNvSpPr>
            <a:spLocks noChangeShapeType="1"/>
          </p:cNvSpPr>
          <p:nvPr/>
        </p:nvSpPr>
        <p:spPr bwMode="auto">
          <a:xfrm rot="5400000" flipV="1">
            <a:off x="8657564" y="5436792"/>
            <a:ext cx="3175" cy="92869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7395" name="Group 828"/>
          <p:cNvGrpSpPr>
            <a:grpSpLocks/>
          </p:cNvGrpSpPr>
          <p:nvPr/>
        </p:nvGrpSpPr>
        <p:grpSpPr bwMode="auto">
          <a:xfrm>
            <a:off x="5692511" y="2038350"/>
            <a:ext cx="546894" cy="401638"/>
            <a:chOff x="2896" y="396"/>
            <a:chExt cx="1848" cy="1887"/>
          </a:xfrm>
        </p:grpSpPr>
        <p:pic>
          <p:nvPicPr>
            <p:cNvPr id="57754" name="Picture 829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5" name="Freeform 830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56" name="Picture 831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57" name="Freeform 832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8" name="Freeform 833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9" name="Freeform 834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0" name="Freeform 835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1" name="Freeform 836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2" name="Freeform 837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3" name="Freeform 838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4" name="Freeform 839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5" name="Freeform 840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6" name="Freeform 841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7" name="Freeform 842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8" name="Freeform 843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69" name="Freeform 844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0" name="Freeform 845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71" name="Freeform 846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2" name="Freeform 847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3" name="Freeform 848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4" name="Freeform 849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75" name="Freeform 850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76" name="Picture 851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6" name="Group 852"/>
          <p:cNvGrpSpPr>
            <a:grpSpLocks/>
          </p:cNvGrpSpPr>
          <p:nvPr/>
        </p:nvGrpSpPr>
        <p:grpSpPr bwMode="auto">
          <a:xfrm>
            <a:off x="5998634" y="3054350"/>
            <a:ext cx="546894" cy="401638"/>
            <a:chOff x="2896" y="396"/>
            <a:chExt cx="1848" cy="1887"/>
          </a:xfrm>
        </p:grpSpPr>
        <p:pic>
          <p:nvPicPr>
            <p:cNvPr id="57731" name="Picture 853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2" name="Freeform 854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33" name="Picture 855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34" name="Freeform 856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5" name="Freeform 857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6" name="Freeform 858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7" name="Freeform 859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8" name="Freeform 860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39" name="Freeform 861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0" name="Freeform 862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1" name="Freeform 863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2" name="Freeform 864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3" name="Freeform 865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4" name="Freeform 866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5" name="Freeform 867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6" name="Freeform 868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7" name="Freeform 869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48" name="Freeform 870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49" name="Freeform 871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0" name="Freeform 872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1" name="Freeform 873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52" name="Freeform 874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53" name="Picture 875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7" name="Group 876"/>
          <p:cNvGrpSpPr>
            <a:grpSpLocks/>
          </p:cNvGrpSpPr>
          <p:nvPr/>
        </p:nvGrpSpPr>
        <p:grpSpPr bwMode="auto">
          <a:xfrm>
            <a:off x="7539567" y="5495925"/>
            <a:ext cx="546894" cy="401638"/>
            <a:chOff x="2896" y="396"/>
            <a:chExt cx="1848" cy="1887"/>
          </a:xfrm>
        </p:grpSpPr>
        <p:pic>
          <p:nvPicPr>
            <p:cNvPr id="57708" name="Picture 877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09" name="Freeform 878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10" name="Picture 879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711" name="Freeform 880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2" name="Freeform 881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3" name="Freeform 882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4" name="Freeform 883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5" name="Freeform 884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6" name="Freeform 885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7" name="Freeform 886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8" name="Freeform 887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19" name="Freeform 888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0" name="Freeform 889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1" name="Freeform 890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2" name="Freeform 891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3" name="Freeform 892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4" name="Freeform 893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25" name="Freeform 894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6" name="Freeform 895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7" name="Freeform 896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8" name="Freeform 897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29" name="Freeform 898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30" name="Picture 899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8" name="Group 900"/>
          <p:cNvGrpSpPr>
            <a:grpSpLocks/>
          </p:cNvGrpSpPr>
          <p:nvPr/>
        </p:nvGrpSpPr>
        <p:grpSpPr bwMode="auto">
          <a:xfrm>
            <a:off x="7993592" y="5524500"/>
            <a:ext cx="546894" cy="401638"/>
            <a:chOff x="2896" y="396"/>
            <a:chExt cx="1848" cy="1887"/>
          </a:xfrm>
        </p:grpSpPr>
        <p:pic>
          <p:nvPicPr>
            <p:cNvPr id="57685" name="Picture 901" descr="laptop_keyboard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2966" y="1553"/>
              <a:ext cx="1526" cy="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6" name="Freeform 902"/>
            <p:cNvSpPr>
              <a:spLocks/>
            </p:cNvSpPr>
            <p:nvPr/>
          </p:nvSpPr>
          <p:spPr bwMode="auto">
            <a:xfrm>
              <a:off x="3472" y="844"/>
              <a:ext cx="1228" cy="953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687" name="Picture 903" descr="screen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2" y="868"/>
              <a:ext cx="1117" cy="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88" name="Freeform 904"/>
            <p:cNvSpPr>
              <a:spLocks/>
            </p:cNvSpPr>
            <p:nvPr/>
          </p:nvSpPr>
          <p:spPr bwMode="auto">
            <a:xfrm>
              <a:off x="3695" y="816"/>
              <a:ext cx="1042" cy="177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89" name="Freeform 905"/>
            <p:cNvSpPr>
              <a:spLocks/>
            </p:cNvSpPr>
            <p:nvPr/>
          </p:nvSpPr>
          <p:spPr bwMode="auto">
            <a:xfrm>
              <a:off x="3461" y="814"/>
              <a:ext cx="289" cy="739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0" name="Freeform 906"/>
            <p:cNvSpPr>
              <a:spLocks/>
            </p:cNvSpPr>
            <p:nvPr/>
          </p:nvSpPr>
          <p:spPr bwMode="auto">
            <a:xfrm>
              <a:off x="4418" y="946"/>
              <a:ext cx="311" cy="853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1" name="Freeform 907"/>
            <p:cNvSpPr>
              <a:spLocks/>
            </p:cNvSpPr>
            <p:nvPr/>
          </p:nvSpPr>
          <p:spPr bwMode="auto">
            <a:xfrm>
              <a:off x="3457" y="1515"/>
              <a:ext cx="1143" cy="288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2" name="Freeform 908"/>
            <p:cNvSpPr>
              <a:spLocks/>
            </p:cNvSpPr>
            <p:nvPr/>
          </p:nvSpPr>
          <p:spPr bwMode="auto">
            <a:xfrm>
              <a:off x="4452" y="954"/>
              <a:ext cx="292" cy="855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1 h 1659"/>
                <a:gd name="T6" fmla="*/ 0 w 637"/>
                <a:gd name="T7" fmla="*/ 1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3" name="Freeform 909"/>
            <p:cNvSpPr>
              <a:spLocks/>
            </p:cNvSpPr>
            <p:nvPr/>
          </p:nvSpPr>
          <p:spPr bwMode="auto">
            <a:xfrm>
              <a:off x="3459" y="1553"/>
              <a:ext cx="1016" cy="284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1 h 550"/>
                <a:gd name="T4" fmla="*/ 0 w 2216"/>
                <a:gd name="T5" fmla="*/ 1 h 550"/>
                <a:gd name="T6" fmla="*/ 0 w 2216"/>
                <a:gd name="T7" fmla="*/ 1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rgbClr val="DDDDDD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4" name="Freeform 910"/>
            <p:cNvSpPr>
              <a:spLocks/>
            </p:cNvSpPr>
            <p:nvPr/>
          </p:nvSpPr>
          <p:spPr bwMode="auto">
            <a:xfrm>
              <a:off x="3442" y="1857"/>
              <a:ext cx="345" cy="169"/>
            </a:xfrm>
            <a:custGeom>
              <a:avLst/>
              <a:gdLst>
                <a:gd name="T0" fmla="*/ 0 w 752"/>
                <a:gd name="T1" fmla="*/ 0 h 327"/>
                <a:gd name="T2" fmla="*/ 0 w 752"/>
                <a:gd name="T3" fmla="*/ 1 h 327"/>
                <a:gd name="T4" fmla="*/ 0 w 752"/>
                <a:gd name="T5" fmla="*/ 1 h 327"/>
                <a:gd name="T6" fmla="*/ 0 w 752"/>
                <a:gd name="T7" fmla="*/ 1 h 327"/>
                <a:gd name="T8" fmla="*/ 0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5" name="Freeform 911"/>
            <p:cNvSpPr>
              <a:spLocks/>
            </p:cNvSpPr>
            <p:nvPr/>
          </p:nvSpPr>
          <p:spPr bwMode="auto">
            <a:xfrm>
              <a:off x="3449" y="1860"/>
              <a:ext cx="333" cy="160"/>
            </a:xfrm>
            <a:custGeom>
              <a:avLst/>
              <a:gdLst>
                <a:gd name="T0" fmla="*/ 0 w 726"/>
                <a:gd name="T1" fmla="*/ 0 h 311"/>
                <a:gd name="T2" fmla="*/ 0 w 726"/>
                <a:gd name="T3" fmla="*/ 1 h 311"/>
                <a:gd name="T4" fmla="*/ 0 w 726"/>
                <a:gd name="T5" fmla="*/ 1 h 311"/>
                <a:gd name="T6" fmla="*/ 0 w 726"/>
                <a:gd name="T7" fmla="*/ 1 h 311"/>
                <a:gd name="T8" fmla="*/ 0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6" name="Freeform 912"/>
            <p:cNvSpPr>
              <a:spLocks/>
            </p:cNvSpPr>
            <p:nvPr/>
          </p:nvSpPr>
          <p:spPr bwMode="auto">
            <a:xfrm>
              <a:off x="3473" y="1923"/>
              <a:ext cx="119" cy="52"/>
            </a:xfrm>
            <a:custGeom>
              <a:avLst/>
              <a:gdLst>
                <a:gd name="T0" fmla="*/ 0 w 258"/>
                <a:gd name="T1" fmla="*/ 1 h 100"/>
                <a:gd name="T2" fmla="*/ 0 w 258"/>
                <a:gd name="T3" fmla="*/ 0 h 100"/>
                <a:gd name="T4" fmla="*/ 0 w 258"/>
                <a:gd name="T5" fmla="*/ 1 h 100"/>
                <a:gd name="T6" fmla="*/ 0 w 258"/>
                <a:gd name="T7" fmla="*/ 1 h 100"/>
                <a:gd name="T8" fmla="*/ 0 w 258"/>
                <a:gd name="T9" fmla="*/ 1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7" name="Freeform 913"/>
            <p:cNvSpPr>
              <a:spLocks/>
            </p:cNvSpPr>
            <p:nvPr/>
          </p:nvSpPr>
          <p:spPr bwMode="auto">
            <a:xfrm>
              <a:off x="3469" y="1947"/>
              <a:ext cx="89" cy="32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8" name="Freeform 914"/>
            <p:cNvSpPr>
              <a:spLocks/>
            </p:cNvSpPr>
            <p:nvPr/>
          </p:nvSpPr>
          <p:spPr bwMode="auto">
            <a:xfrm>
              <a:off x="3570" y="1956"/>
              <a:ext cx="119" cy="53"/>
            </a:xfrm>
            <a:custGeom>
              <a:avLst/>
              <a:gdLst>
                <a:gd name="T0" fmla="*/ 0 w 258"/>
                <a:gd name="T1" fmla="*/ 1 h 102"/>
                <a:gd name="T2" fmla="*/ 0 w 258"/>
                <a:gd name="T3" fmla="*/ 0 h 102"/>
                <a:gd name="T4" fmla="*/ 0 w 258"/>
                <a:gd name="T5" fmla="*/ 1 h 102"/>
                <a:gd name="T6" fmla="*/ 0 w 258"/>
                <a:gd name="T7" fmla="*/ 1 h 102"/>
                <a:gd name="T8" fmla="*/ 0 w 258"/>
                <a:gd name="T9" fmla="*/ 1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99" name="Freeform 915"/>
            <p:cNvSpPr>
              <a:spLocks/>
            </p:cNvSpPr>
            <p:nvPr/>
          </p:nvSpPr>
          <p:spPr bwMode="auto">
            <a:xfrm>
              <a:off x="3566" y="1981"/>
              <a:ext cx="89" cy="33"/>
            </a:xfrm>
            <a:custGeom>
              <a:avLst/>
              <a:gdLst>
                <a:gd name="T0" fmla="*/ 0 w 194"/>
                <a:gd name="T1" fmla="*/ 0 h 63"/>
                <a:gd name="T2" fmla="*/ 0 w 194"/>
                <a:gd name="T3" fmla="*/ 1 h 63"/>
                <a:gd name="T4" fmla="*/ 0 w 194"/>
                <a:gd name="T5" fmla="*/ 1 h 63"/>
                <a:gd name="T6" fmla="*/ 0 w 194"/>
                <a:gd name="T7" fmla="*/ 1 h 63"/>
                <a:gd name="T8" fmla="*/ 0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0" name="Freeform 916"/>
            <p:cNvSpPr>
              <a:spLocks/>
            </p:cNvSpPr>
            <p:nvPr/>
          </p:nvSpPr>
          <p:spPr bwMode="auto">
            <a:xfrm>
              <a:off x="4032" y="1882"/>
              <a:ext cx="418" cy="37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1" name="Freeform 917"/>
            <p:cNvSpPr>
              <a:spLocks/>
            </p:cNvSpPr>
            <p:nvPr/>
          </p:nvSpPr>
          <p:spPr bwMode="auto">
            <a:xfrm>
              <a:off x="2966" y="1912"/>
              <a:ext cx="1069" cy="338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702" name="Freeform 918"/>
            <p:cNvSpPr>
              <a:spLocks/>
            </p:cNvSpPr>
            <p:nvPr/>
          </p:nvSpPr>
          <p:spPr bwMode="auto">
            <a:xfrm>
              <a:off x="2967" y="1850"/>
              <a:ext cx="12" cy="68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3" name="Freeform 919"/>
            <p:cNvSpPr>
              <a:spLocks/>
            </p:cNvSpPr>
            <p:nvPr/>
          </p:nvSpPr>
          <p:spPr bwMode="auto">
            <a:xfrm>
              <a:off x="2968" y="1571"/>
              <a:ext cx="496" cy="283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4" name="Freeform 920"/>
            <p:cNvSpPr>
              <a:spLocks/>
            </p:cNvSpPr>
            <p:nvPr/>
          </p:nvSpPr>
          <p:spPr bwMode="auto">
            <a:xfrm>
              <a:off x="3001" y="1864"/>
              <a:ext cx="1013" cy="32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5" name="Freeform 921"/>
            <p:cNvSpPr>
              <a:spLocks/>
            </p:cNvSpPr>
            <p:nvPr/>
          </p:nvSpPr>
          <p:spPr bwMode="auto">
            <a:xfrm flipV="1">
              <a:off x="4013" y="1841"/>
              <a:ext cx="413" cy="33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706" name="Freeform 922"/>
            <p:cNvSpPr>
              <a:spLocks/>
            </p:cNvSpPr>
            <p:nvPr/>
          </p:nvSpPr>
          <p:spPr bwMode="auto">
            <a:xfrm>
              <a:off x="3530" y="862"/>
              <a:ext cx="1124" cy="872"/>
            </a:xfrm>
            <a:custGeom>
              <a:avLst/>
              <a:gdLst>
                <a:gd name="T0" fmla="*/ 214 w 1124"/>
                <a:gd name="T1" fmla="*/ 0 h 872"/>
                <a:gd name="T2" fmla="*/ 1124 w 1124"/>
                <a:gd name="T3" fmla="*/ 128 h 872"/>
                <a:gd name="T4" fmla="*/ 884 w 1124"/>
                <a:gd name="T5" fmla="*/ 872 h 872"/>
                <a:gd name="T6" fmla="*/ 0 w 1124"/>
                <a:gd name="T7" fmla="*/ 656 h 872"/>
                <a:gd name="T8" fmla="*/ 214 w 1124"/>
                <a:gd name="T9" fmla="*/ 0 h 8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4"/>
                <a:gd name="T16" fmla="*/ 0 h 872"/>
                <a:gd name="T17" fmla="*/ 1124 w 1124"/>
                <a:gd name="T18" fmla="*/ 872 h 8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4" h="872">
                  <a:moveTo>
                    <a:pt x="214" y="0"/>
                  </a:moveTo>
                  <a:lnTo>
                    <a:pt x="1124" y="128"/>
                  </a:lnTo>
                  <a:lnTo>
                    <a:pt x="884" y="872"/>
                  </a:lnTo>
                  <a:lnTo>
                    <a:pt x="0" y="656"/>
                  </a:lnTo>
                  <a:lnTo>
                    <a:pt x="214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>
                    <a:alpha val="81000"/>
                  </a:srgbClr>
                </a:gs>
                <a:gs pos="100000">
                  <a:srgbClr val="666666">
                    <a:alpha val="79999"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57707" name="Picture 923" descr="grayed_radiati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" y="396"/>
              <a:ext cx="1808" cy="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7399" name="Group 924"/>
          <p:cNvGrpSpPr>
            <a:grpSpLocks/>
          </p:cNvGrpSpPr>
          <p:nvPr/>
        </p:nvGrpSpPr>
        <p:grpSpPr bwMode="auto">
          <a:xfrm>
            <a:off x="5795698" y="1590675"/>
            <a:ext cx="669000" cy="387350"/>
            <a:chOff x="2920" y="972"/>
            <a:chExt cx="389" cy="244"/>
          </a:xfrm>
        </p:grpSpPr>
        <p:grpSp>
          <p:nvGrpSpPr>
            <p:cNvPr id="57673" name="Group 925"/>
            <p:cNvGrpSpPr>
              <a:grpSpLocks/>
            </p:cNvGrpSpPr>
            <p:nvPr/>
          </p:nvGrpSpPr>
          <p:grpSpPr bwMode="auto">
            <a:xfrm>
              <a:off x="3085" y="1027"/>
              <a:ext cx="102" cy="189"/>
              <a:chOff x="3436" y="1504"/>
              <a:chExt cx="393" cy="942"/>
            </a:xfrm>
          </p:grpSpPr>
          <p:pic>
            <p:nvPicPr>
              <p:cNvPr id="57675" name="Picture 926" descr="iphone_stylized_smal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36" y="1504"/>
                <a:ext cx="393" cy="9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7676" name="Freeform 927"/>
              <p:cNvSpPr>
                <a:spLocks/>
              </p:cNvSpPr>
              <p:nvPr/>
            </p:nvSpPr>
            <p:spPr bwMode="auto">
              <a:xfrm>
                <a:off x="3484" y="1523"/>
                <a:ext cx="339" cy="906"/>
              </a:xfrm>
              <a:custGeom>
                <a:avLst/>
                <a:gdLst>
                  <a:gd name="T0" fmla="*/ 6 w 339"/>
                  <a:gd name="T1" fmla="*/ 31 h 906"/>
                  <a:gd name="T2" fmla="*/ 38 w 339"/>
                  <a:gd name="T3" fmla="*/ 0 h 906"/>
                  <a:gd name="T4" fmla="*/ 323 w 339"/>
                  <a:gd name="T5" fmla="*/ 45 h 906"/>
                  <a:gd name="T6" fmla="*/ 338 w 339"/>
                  <a:gd name="T7" fmla="*/ 85 h 906"/>
                  <a:gd name="T8" fmla="*/ 339 w 339"/>
                  <a:gd name="T9" fmla="*/ 813 h 906"/>
                  <a:gd name="T10" fmla="*/ 312 w 339"/>
                  <a:gd name="T11" fmla="*/ 865 h 906"/>
                  <a:gd name="T12" fmla="*/ 29 w 339"/>
                  <a:gd name="T13" fmla="*/ 906 h 906"/>
                  <a:gd name="T14" fmla="*/ 0 w 339"/>
                  <a:gd name="T15" fmla="*/ 876 h 906"/>
                  <a:gd name="T16" fmla="*/ 6 w 339"/>
                  <a:gd name="T17" fmla="*/ 31 h 90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9"/>
                  <a:gd name="T28" fmla="*/ 0 h 906"/>
                  <a:gd name="T29" fmla="*/ 339 w 339"/>
                  <a:gd name="T30" fmla="*/ 906 h 90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9" h="906">
                    <a:moveTo>
                      <a:pt x="6" y="31"/>
                    </a:moveTo>
                    <a:lnTo>
                      <a:pt x="38" y="0"/>
                    </a:lnTo>
                    <a:lnTo>
                      <a:pt x="323" y="45"/>
                    </a:lnTo>
                    <a:lnTo>
                      <a:pt x="338" y="85"/>
                    </a:lnTo>
                    <a:lnTo>
                      <a:pt x="339" y="813"/>
                    </a:lnTo>
                    <a:lnTo>
                      <a:pt x="312" y="865"/>
                    </a:lnTo>
                    <a:lnTo>
                      <a:pt x="29" y="906"/>
                    </a:lnTo>
                    <a:lnTo>
                      <a:pt x="0" y="876"/>
                    </a:lnTo>
                    <a:lnTo>
                      <a:pt x="6" y="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2001"/>
                    </a:srgbClr>
                  </a:gs>
                  <a:gs pos="100000">
                    <a:srgbClr val="666666">
                      <a:alpha val="82001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57677" name="Group 928"/>
              <p:cNvGrpSpPr>
                <a:grpSpLocks/>
              </p:cNvGrpSpPr>
              <p:nvPr/>
            </p:nvGrpSpPr>
            <p:grpSpPr bwMode="auto">
              <a:xfrm>
                <a:off x="3511" y="1689"/>
                <a:ext cx="289" cy="576"/>
                <a:chOff x="3511" y="1689"/>
                <a:chExt cx="289" cy="576"/>
              </a:xfrm>
            </p:grpSpPr>
            <p:sp>
              <p:nvSpPr>
                <p:cNvPr id="57678" name="Freeform 929"/>
                <p:cNvSpPr>
                  <a:spLocks/>
                </p:cNvSpPr>
                <p:nvPr/>
              </p:nvSpPr>
              <p:spPr bwMode="auto">
                <a:xfrm>
                  <a:off x="3519" y="2175"/>
                  <a:ext cx="66" cy="90"/>
                </a:xfrm>
                <a:custGeom>
                  <a:avLst/>
                  <a:gdLst>
                    <a:gd name="T0" fmla="*/ 0 w 66"/>
                    <a:gd name="T1" fmla="*/ 5 h 90"/>
                    <a:gd name="T2" fmla="*/ 66 w 66"/>
                    <a:gd name="T3" fmla="*/ 0 h 90"/>
                    <a:gd name="T4" fmla="*/ 65 w 66"/>
                    <a:gd name="T5" fmla="*/ 80 h 90"/>
                    <a:gd name="T6" fmla="*/ 2 w 66"/>
                    <a:gd name="T7" fmla="*/ 90 h 90"/>
                    <a:gd name="T8" fmla="*/ 0 w 66"/>
                    <a:gd name="T9" fmla="*/ 5 h 9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90"/>
                    <a:gd name="T17" fmla="*/ 66 w 66"/>
                    <a:gd name="T18" fmla="*/ 90 h 9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90">
                      <a:moveTo>
                        <a:pt x="0" y="5"/>
                      </a:moveTo>
                      <a:lnTo>
                        <a:pt x="66" y="0"/>
                      </a:lnTo>
                      <a:lnTo>
                        <a:pt x="65" y="80"/>
                      </a:lnTo>
                      <a:lnTo>
                        <a:pt x="2" y="9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79" name="Freeform 930"/>
                <p:cNvSpPr>
                  <a:spLocks/>
                </p:cNvSpPr>
                <p:nvPr/>
              </p:nvSpPr>
              <p:spPr bwMode="auto">
                <a:xfrm>
                  <a:off x="3593" y="2166"/>
                  <a:ext cx="69" cy="89"/>
                </a:xfrm>
                <a:custGeom>
                  <a:avLst/>
                  <a:gdLst>
                    <a:gd name="T0" fmla="*/ 3 w 69"/>
                    <a:gd name="T1" fmla="*/ 8 h 89"/>
                    <a:gd name="T2" fmla="*/ 66 w 69"/>
                    <a:gd name="T3" fmla="*/ 0 h 89"/>
                    <a:gd name="T4" fmla="*/ 69 w 69"/>
                    <a:gd name="T5" fmla="*/ 80 h 89"/>
                    <a:gd name="T6" fmla="*/ 0 w 69"/>
                    <a:gd name="T7" fmla="*/ 89 h 89"/>
                    <a:gd name="T8" fmla="*/ 3 w 69"/>
                    <a:gd name="T9" fmla="*/ 8 h 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9"/>
                    <a:gd name="T16" fmla="*/ 0 h 89"/>
                    <a:gd name="T17" fmla="*/ 69 w 69"/>
                    <a:gd name="T18" fmla="*/ 89 h 8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9" h="89">
                      <a:moveTo>
                        <a:pt x="3" y="8"/>
                      </a:moveTo>
                      <a:lnTo>
                        <a:pt x="66" y="0"/>
                      </a:lnTo>
                      <a:lnTo>
                        <a:pt x="69" y="80"/>
                      </a:lnTo>
                      <a:lnTo>
                        <a:pt x="0" y="89"/>
                      </a:lnTo>
                      <a:lnTo>
                        <a:pt x="3" y="8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0" name="Freeform 931"/>
                <p:cNvSpPr>
                  <a:spLocks/>
                </p:cNvSpPr>
                <p:nvPr/>
              </p:nvSpPr>
              <p:spPr bwMode="auto">
                <a:xfrm>
                  <a:off x="3665" y="2162"/>
                  <a:ext cx="62" cy="82"/>
                </a:xfrm>
                <a:custGeom>
                  <a:avLst/>
                  <a:gdLst>
                    <a:gd name="T0" fmla="*/ 0 w 62"/>
                    <a:gd name="T1" fmla="*/ 6 h 82"/>
                    <a:gd name="T2" fmla="*/ 61 w 62"/>
                    <a:gd name="T3" fmla="*/ 0 h 82"/>
                    <a:gd name="T4" fmla="*/ 62 w 62"/>
                    <a:gd name="T5" fmla="*/ 75 h 82"/>
                    <a:gd name="T6" fmla="*/ 3 w 62"/>
                    <a:gd name="T7" fmla="*/ 82 h 82"/>
                    <a:gd name="T8" fmla="*/ 0 w 62"/>
                    <a:gd name="T9" fmla="*/ 6 h 8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2"/>
                    <a:gd name="T16" fmla="*/ 0 h 82"/>
                    <a:gd name="T17" fmla="*/ 62 w 62"/>
                    <a:gd name="T18" fmla="*/ 82 h 8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2" h="82">
                      <a:moveTo>
                        <a:pt x="0" y="6"/>
                      </a:moveTo>
                      <a:lnTo>
                        <a:pt x="61" y="0"/>
                      </a:lnTo>
                      <a:lnTo>
                        <a:pt x="62" y="75"/>
                      </a:lnTo>
                      <a:lnTo>
                        <a:pt x="3" y="82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1" name="Freeform 932"/>
                <p:cNvSpPr>
                  <a:spLocks/>
                </p:cNvSpPr>
                <p:nvPr/>
              </p:nvSpPr>
              <p:spPr bwMode="auto">
                <a:xfrm>
                  <a:off x="3734" y="2154"/>
                  <a:ext cx="66" cy="84"/>
                </a:xfrm>
                <a:custGeom>
                  <a:avLst/>
                  <a:gdLst>
                    <a:gd name="T0" fmla="*/ 1 w 66"/>
                    <a:gd name="T1" fmla="*/ 6 h 84"/>
                    <a:gd name="T2" fmla="*/ 66 w 66"/>
                    <a:gd name="T3" fmla="*/ 0 h 84"/>
                    <a:gd name="T4" fmla="*/ 63 w 66"/>
                    <a:gd name="T5" fmla="*/ 77 h 84"/>
                    <a:gd name="T6" fmla="*/ 0 w 66"/>
                    <a:gd name="T7" fmla="*/ 84 h 84"/>
                    <a:gd name="T8" fmla="*/ 1 w 66"/>
                    <a:gd name="T9" fmla="*/ 6 h 8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6"/>
                    <a:gd name="T16" fmla="*/ 0 h 84"/>
                    <a:gd name="T17" fmla="*/ 66 w 66"/>
                    <a:gd name="T18" fmla="*/ 84 h 8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6" h="84">
                      <a:moveTo>
                        <a:pt x="1" y="6"/>
                      </a:moveTo>
                      <a:lnTo>
                        <a:pt x="66" y="0"/>
                      </a:lnTo>
                      <a:lnTo>
                        <a:pt x="63" y="77"/>
                      </a:lnTo>
                      <a:lnTo>
                        <a:pt x="0" y="84"/>
                      </a:lnTo>
                      <a:lnTo>
                        <a:pt x="1" y="6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82" name="Rectangle 933"/>
                <p:cNvSpPr>
                  <a:spLocks noChangeArrowheads="1"/>
                </p:cNvSpPr>
                <p:nvPr/>
              </p:nvSpPr>
              <p:spPr bwMode="auto">
                <a:xfrm>
                  <a:off x="3513" y="1688"/>
                  <a:ext cx="54" cy="4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683" name="Rectangle 934"/>
                <p:cNvSpPr>
                  <a:spLocks noChangeArrowheads="1"/>
                </p:cNvSpPr>
                <p:nvPr/>
              </p:nvSpPr>
              <p:spPr bwMode="auto">
                <a:xfrm>
                  <a:off x="3501" y="1738"/>
                  <a:ext cx="92" cy="50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57684" name="Freeform 935"/>
                <p:cNvSpPr>
                  <a:spLocks/>
                </p:cNvSpPr>
                <p:nvPr/>
              </p:nvSpPr>
              <p:spPr bwMode="auto">
                <a:xfrm>
                  <a:off x="3515" y="1794"/>
                  <a:ext cx="261" cy="204"/>
                </a:xfrm>
                <a:custGeom>
                  <a:avLst/>
                  <a:gdLst>
                    <a:gd name="T0" fmla="*/ 0 w 261"/>
                    <a:gd name="T1" fmla="*/ 0 h 204"/>
                    <a:gd name="T2" fmla="*/ 0 w 261"/>
                    <a:gd name="T3" fmla="*/ 204 h 204"/>
                    <a:gd name="T4" fmla="*/ 259 w 261"/>
                    <a:gd name="T5" fmla="*/ 201 h 204"/>
                    <a:gd name="T6" fmla="*/ 261 w 261"/>
                    <a:gd name="T7" fmla="*/ 12 h 204"/>
                    <a:gd name="T8" fmla="*/ 0 w 261"/>
                    <a:gd name="T9" fmla="*/ 0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1"/>
                    <a:gd name="T16" fmla="*/ 0 h 204"/>
                    <a:gd name="T17" fmla="*/ 261 w 261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1" h="204">
                      <a:moveTo>
                        <a:pt x="0" y="0"/>
                      </a:moveTo>
                      <a:lnTo>
                        <a:pt x="0" y="204"/>
                      </a:lnTo>
                      <a:lnTo>
                        <a:pt x="259" y="201"/>
                      </a:lnTo>
                      <a:lnTo>
                        <a:pt x="261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pic>
          <p:nvPicPr>
            <p:cNvPr id="57674" name="Picture 936" descr="grayed_radiation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972"/>
              <a:ext cx="389" cy="1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7400" name="Picture 937" descr="car_grayed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074" y="1670051"/>
            <a:ext cx="816901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01" name="Group 938"/>
          <p:cNvGrpSpPr>
            <a:grpSpLocks/>
          </p:cNvGrpSpPr>
          <p:nvPr/>
        </p:nvGrpSpPr>
        <p:grpSpPr bwMode="auto">
          <a:xfrm>
            <a:off x="6134498" y="4538663"/>
            <a:ext cx="502179" cy="398462"/>
            <a:chOff x="3987" y="-51"/>
            <a:chExt cx="1252" cy="983"/>
          </a:xfrm>
        </p:grpSpPr>
        <p:pic>
          <p:nvPicPr>
            <p:cNvPr id="57671" name="Picture 939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2" name="Freeform 940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2" name="Group 941"/>
          <p:cNvGrpSpPr>
            <a:grpSpLocks/>
          </p:cNvGrpSpPr>
          <p:nvPr/>
        </p:nvGrpSpPr>
        <p:grpSpPr bwMode="auto">
          <a:xfrm>
            <a:off x="5959079" y="4938713"/>
            <a:ext cx="502179" cy="398462"/>
            <a:chOff x="3987" y="-51"/>
            <a:chExt cx="1252" cy="983"/>
          </a:xfrm>
        </p:grpSpPr>
        <p:pic>
          <p:nvPicPr>
            <p:cNvPr id="57669" name="Picture 942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70" name="Freeform 943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3" name="Group 944"/>
          <p:cNvGrpSpPr>
            <a:grpSpLocks/>
          </p:cNvGrpSpPr>
          <p:nvPr/>
        </p:nvGrpSpPr>
        <p:grpSpPr bwMode="auto">
          <a:xfrm>
            <a:off x="6454379" y="5186363"/>
            <a:ext cx="502179" cy="398462"/>
            <a:chOff x="3987" y="-51"/>
            <a:chExt cx="1252" cy="983"/>
          </a:xfrm>
        </p:grpSpPr>
        <p:pic>
          <p:nvPicPr>
            <p:cNvPr id="57667" name="Picture 945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8" name="Freeform 946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4" name="Group 947"/>
          <p:cNvGrpSpPr>
            <a:grpSpLocks/>
          </p:cNvGrpSpPr>
          <p:nvPr/>
        </p:nvGrpSpPr>
        <p:grpSpPr bwMode="auto">
          <a:xfrm>
            <a:off x="6929041" y="5224463"/>
            <a:ext cx="502179" cy="398462"/>
            <a:chOff x="3987" y="-51"/>
            <a:chExt cx="1252" cy="983"/>
          </a:xfrm>
        </p:grpSpPr>
        <p:pic>
          <p:nvPicPr>
            <p:cNvPr id="57665" name="Picture 948" descr="desktop_computer_stylized_small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87" y="-51"/>
              <a:ext cx="1252" cy="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666" name="Freeform 949"/>
            <p:cNvSpPr>
              <a:spLocks/>
            </p:cNvSpPr>
            <p:nvPr/>
          </p:nvSpPr>
          <p:spPr bwMode="auto">
            <a:xfrm>
              <a:off x="4507" y="37"/>
              <a:ext cx="640" cy="459"/>
            </a:xfrm>
            <a:custGeom>
              <a:avLst/>
              <a:gdLst>
                <a:gd name="T0" fmla="*/ 28 w 714"/>
                <a:gd name="T1" fmla="*/ 1 h 714"/>
                <a:gd name="T2" fmla="*/ 154 w 714"/>
                <a:gd name="T3" fmla="*/ 0 h 714"/>
                <a:gd name="T4" fmla="*/ 122 w 714"/>
                <a:gd name="T5" fmla="*/ 2 h 714"/>
                <a:gd name="T6" fmla="*/ 0 w 714"/>
                <a:gd name="T7" fmla="*/ 1 h 714"/>
                <a:gd name="T8" fmla="*/ 28 w 714"/>
                <a:gd name="T9" fmla="*/ 1 h 7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14"/>
                <a:gd name="T16" fmla="*/ 0 h 714"/>
                <a:gd name="T17" fmla="*/ 714 w 714"/>
                <a:gd name="T18" fmla="*/ 714 h 7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14" h="714">
                  <a:moveTo>
                    <a:pt x="126" y="36"/>
                  </a:moveTo>
                  <a:lnTo>
                    <a:pt x="714" y="0"/>
                  </a:lnTo>
                  <a:lnTo>
                    <a:pt x="564" y="714"/>
                  </a:lnTo>
                  <a:lnTo>
                    <a:pt x="0" y="570"/>
                  </a:lnTo>
                  <a:lnTo>
                    <a:pt x="126" y="36"/>
                  </a:lnTo>
                  <a:close/>
                </a:path>
              </a:pathLst>
            </a:custGeom>
            <a:solidFill>
              <a:srgbClr val="EAEAEA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5" name="Group 950"/>
          <p:cNvGrpSpPr>
            <a:grpSpLocks/>
          </p:cNvGrpSpPr>
          <p:nvPr/>
        </p:nvGrpSpPr>
        <p:grpSpPr bwMode="auto">
          <a:xfrm>
            <a:off x="8868967" y="5014914"/>
            <a:ext cx="270007" cy="555625"/>
            <a:chOff x="1115" y="2770"/>
            <a:chExt cx="589" cy="1034"/>
          </a:xfrm>
        </p:grpSpPr>
        <p:sp>
          <p:nvSpPr>
            <p:cNvPr id="57633" name="Freeform 951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4" name="Rectangle 952"/>
            <p:cNvSpPr>
              <a:spLocks noChangeArrowheads="1"/>
            </p:cNvSpPr>
            <p:nvPr/>
          </p:nvSpPr>
          <p:spPr bwMode="auto">
            <a:xfrm>
              <a:off x="1141" y="2770"/>
              <a:ext cx="435" cy="987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35" name="Freeform 953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6" name="Freeform 954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37" name="Rectangle 955"/>
            <p:cNvSpPr>
              <a:spLocks noChangeArrowheads="1"/>
            </p:cNvSpPr>
            <p:nvPr/>
          </p:nvSpPr>
          <p:spPr bwMode="auto">
            <a:xfrm>
              <a:off x="1145" y="2885"/>
              <a:ext cx="248" cy="1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38" name="Group 956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63" name="AutoShape 957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4" name="AutoShape 958"/>
              <p:cNvSpPr>
                <a:spLocks noChangeArrowheads="1"/>
              </p:cNvSpPr>
              <p:nvPr/>
            </p:nvSpPr>
            <p:spPr bwMode="auto">
              <a:xfrm>
                <a:off x="623" y="2582"/>
                <a:ext cx="691" cy="10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39" name="Rectangle 959"/>
            <p:cNvSpPr>
              <a:spLocks noChangeArrowheads="1"/>
            </p:cNvSpPr>
            <p:nvPr/>
          </p:nvSpPr>
          <p:spPr bwMode="auto">
            <a:xfrm>
              <a:off x="1149" y="3024"/>
              <a:ext cx="248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40" name="Group 960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61" name="AutoShape 961"/>
              <p:cNvSpPr>
                <a:spLocks noChangeArrowheads="1"/>
              </p:cNvSpPr>
              <p:nvPr/>
            </p:nvSpPr>
            <p:spPr bwMode="auto">
              <a:xfrm>
                <a:off x="615" y="2571"/>
                <a:ext cx="725" cy="1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2" name="AutoShape 962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1" cy="10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1" name="Rectangle 963"/>
            <p:cNvSpPr>
              <a:spLocks noChangeArrowheads="1"/>
            </p:cNvSpPr>
            <p:nvPr/>
          </p:nvSpPr>
          <p:spPr bwMode="auto">
            <a:xfrm>
              <a:off x="1149" y="3172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42" name="Rectangle 964"/>
            <p:cNvSpPr>
              <a:spLocks noChangeArrowheads="1"/>
            </p:cNvSpPr>
            <p:nvPr/>
          </p:nvSpPr>
          <p:spPr bwMode="auto">
            <a:xfrm>
              <a:off x="1153" y="3299"/>
              <a:ext cx="244" cy="21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43" name="Group 965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59" name="AutoShape 966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60" name="AutoShape 967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1" cy="10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4" name="Freeform 968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645" name="Group 969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57" name="AutoShape 97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5" cy="144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58" name="AutoShape 971"/>
              <p:cNvSpPr>
                <a:spLocks noChangeArrowheads="1"/>
              </p:cNvSpPr>
              <p:nvPr/>
            </p:nvSpPr>
            <p:spPr bwMode="auto">
              <a:xfrm>
                <a:off x="624" y="2579"/>
                <a:ext cx="691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46" name="Rectangle 972"/>
            <p:cNvSpPr>
              <a:spLocks noChangeArrowheads="1"/>
            </p:cNvSpPr>
            <p:nvPr/>
          </p:nvSpPr>
          <p:spPr bwMode="auto">
            <a:xfrm>
              <a:off x="1573" y="2770"/>
              <a:ext cx="30" cy="9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47" name="Freeform 973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48" name="Freeform 974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49" name="Oval 975"/>
            <p:cNvSpPr>
              <a:spLocks noChangeArrowheads="1"/>
            </p:cNvSpPr>
            <p:nvPr/>
          </p:nvSpPr>
          <p:spPr bwMode="auto">
            <a:xfrm>
              <a:off x="1685" y="3712"/>
              <a:ext cx="19" cy="41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0" name="Freeform 976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51" name="AutoShape 977"/>
            <p:cNvSpPr>
              <a:spLocks noChangeArrowheads="1"/>
            </p:cNvSpPr>
            <p:nvPr/>
          </p:nvSpPr>
          <p:spPr bwMode="auto">
            <a:xfrm>
              <a:off x="1115" y="3742"/>
              <a:ext cx="495" cy="62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2" name="AutoShape 978"/>
            <p:cNvSpPr>
              <a:spLocks noChangeArrowheads="1"/>
            </p:cNvSpPr>
            <p:nvPr/>
          </p:nvSpPr>
          <p:spPr bwMode="auto">
            <a:xfrm>
              <a:off x="1141" y="3754"/>
              <a:ext cx="443" cy="3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3" name="Oval 979"/>
            <p:cNvSpPr>
              <a:spLocks noChangeArrowheads="1"/>
            </p:cNvSpPr>
            <p:nvPr/>
          </p:nvSpPr>
          <p:spPr bwMode="auto">
            <a:xfrm>
              <a:off x="1183" y="3612"/>
              <a:ext cx="68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4" name="Oval 980"/>
            <p:cNvSpPr>
              <a:spLocks noChangeArrowheads="1"/>
            </p:cNvSpPr>
            <p:nvPr/>
          </p:nvSpPr>
          <p:spPr bwMode="auto">
            <a:xfrm>
              <a:off x="1258" y="3615"/>
              <a:ext cx="68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7655" name="Oval 981"/>
            <p:cNvSpPr>
              <a:spLocks noChangeArrowheads="1"/>
            </p:cNvSpPr>
            <p:nvPr/>
          </p:nvSpPr>
          <p:spPr bwMode="auto">
            <a:xfrm>
              <a:off x="1333" y="3612"/>
              <a:ext cx="64" cy="62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56" name="Rectangle 982"/>
            <p:cNvSpPr>
              <a:spLocks noChangeArrowheads="1"/>
            </p:cNvSpPr>
            <p:nvPr/>
          </p:nvSpPr>
          <p:spPr bwMode="auto">
            <a:xfrm>
              <a:off x="1498" y="3376"/>
              <a:ext cx="34" cy="32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7406" name="Group 983"/>
          <p:cNvGrpSpPr>
            <a:grpSpLocks/>
          </p:cNvGrpSpPr>
          <p:nvPr/>
        </p:nvGrpSpPr>
        <p:grpSpPr bwMode="auto">
          <a:xfrm>
            <a:off x="8559404" y="5224464"/>
            <a:ext cx="249369" cy="498475"/>
            <a:chOff x="1115" y="2770"/>
            <a:chExt cx="589" cy="1034"/>
          </a:xfrm>
        </p:grpSpPr>
        <p:sp>
          <p:nvSpPr>
            <p:cNvPr id="57601" name="Freeform 984"/>
            <p:cNvSpPr>
              <a:spLocks/>
            </p:cNvSpPr>
            <p:nvPr/>
          </p:nvSpPr>
          <p:spPr bwMode="auto">
            <a:xfrm>
              <a:off x="1581" y="2772"/>
              <a:ext cx="117" cy="986"/>
            </a:xfrm>
            <a:custGeom>
              <a:avLst/>
              <a:gdLst>
                <a:gd name="T0" fmla="*/ 0 w 354"/>
                <a:gd name="T1" fmla="*/ 0 h 2742"/>
                <a:gd name="T2" fmla="*/ 0 w 354"/>
                <a:gd name="T3" fmla="*/ 0 h 2742"/>
                <a:gd name="T4" fmla="*/ 0 w 354"/>
                <a:gd name="T5" fmla="*/ 0 h 2742"/>
                <a:gd name="T6" fmla="*/ 0 w 354"/>
                <a:gd name="T7" fmla="*/ 0 h 2742"/>
                <a:gd name="T8" fmla="*/ 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2" name="Rectangle 985"/>
            <p:cNvSpPr>
              <a:spLocks noChangeArrowheads="1"/>
            </p:cNvSpPr>
            <p:nvPr/>
          </p:nvSpPr>
          <p:spPr bwMode="auto">
            <a:xfrm>
              <a:off x="1143" y="2770"/>
              <a:ext cx="431" cy="98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03" name="Freeform 986"/>
            <p:cNvSpPr>
              <a:spLocks/>
            </p:cNvSpPr>
            <p:nvPr/>
          </p:nvSpPr>
          <p:spPr bwMode="auto">
            <a:xfrm>
              <a:off x="1603" y="2831"/>
              <a:ext cx="70" cy="913"/>
            </a:xfrm>
            <a:custGeom>
              <a:avLst/>
              <a:gdLst>
                <a:gd name="T0" fmla="*/ 0 w 211"/>
                <a:gd name="T1" fmla="*/ 0 h 2537"/>
                <a:gd name="T2" fmla="*/ 0 w 211"/>
                <a:gd name="T3" fmla="*/ 0 h 2537"/>
                <a:gd name="T4" fmla="*/ 0 w 211"/>
                <a:gd name="T5" fmla="*/ 0 h 2537"/>
                <a:gd name="T6" fmla="*/ 0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4" name="Freeform 987"/>
            <p:cNvSpPr>
              <a:spLocks/>
            </p:cNvSpPr>
            <p:nvPr/>
          </p:nvSpPr>
          <p:spPr bwMode="auto">
            <a:xfrm>
              <a:off x="1588" y="3293"/>
              <a:ext cx="109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05" name="Rectangle 988"/>
            <p:cNvSpPr>
              <a:spLocks noChangeArrowheads="1"/>
            </p:cNvSpPr>
            <p:nvPr/>
          </p:nvSpPr>
          <p:spPr bwMode="auto">
            <a:xfrm>
              <a:off x="1143" y="2885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06" name="Group 989"/>
            <p:cNvGrpSpPr>
              <a:grpSpLocks/>
            </p:cNvGrpSpPr>
            <p:nvPr/>
          </p:nvGrpSpPr>
          <p:grpSpPr bwMode="auto">
            <a:xfrm>
              <a:off x="1367" y="2873"/>
              <a:ext cx="240" cy="63"/>
              <a:chOff x="614" y="2568"/>
              <a:chExt cx="725" cy="139"/>
            </a:xfrm>
          </p:grpSpPr>
          <p:sp>
            <p:nvSpPr>
              <p:cNvPr id="57631" name="AutoShape 990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4" cy="13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32" name="AutoShape 991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699" cy="10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07" name="Rectangle 992"/>
            <p:cNvSpPr>
              <a:spLocks noChangeArrowheads="1"/>
            </p:cNvSpPr>
            <p:nvPr/>
          </p:nvSpPr>
          <p:spPr bwMode="auto">
            <a:xfrm>
              <a:off x="1152" y="3024"/>
              <a:ext cx="244" cy="23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08" name="Group 993"/>
            <p:cNvGrpSpPr>
              <a:grpSpLocks/>
            </p:cNvGrpSpPr>
            <p:nvPr/>
          </p:nvGrpSpPr>
          <p:grpSpPr bwMode="auto">
            <a:xfrm>
              <a:off x="1366" y="3014"/>
              <a:ext cx="240" cy="58"/>
              <a:chOff x="614" y="2568"/>
              <a:chExt cx="725" cy="139"/>
            </a:xfrm>
          </p:grpSpPr>
          <p:sp>
            <p:nvSpPr>
              <p:cNvPr id="57629" name="AutoShape 99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30" name="AutoShape 995"/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9" cy="11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09" name="Rectangle 996"/>
            <p:cNvSpPr>
              <a:spLocks noChangeArrowheads="1"/>
            </p:cNvSpPr>
            <p:nvPr/>
          </p:nvSpPr>
          <p:spPr bwMode="auto">
            <a:xfrm>
              <a:off x="1147" y="3172"/>
              <a:ext cx="244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0" name="Rectangle 997"/>
            <p:cNvSpPr>
              <a:spLocks noChangeArrowheads="1"/>
            </p:cNvSpPr>
            <p:nvPr/>
          </p:nvSpPr>
          <p:spPr bwMode="auto">
            <a:xfrm>
              <a:off x="1152" y="3300"/>
              <a:ext cx="248" cy="2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611" name="Group 998"/>
            <p:cNvGrpSpPr>
              <a:grpSpLocks/>
            </p:cNvGrpSpPr>
            <p:nvPr/>
          </p:nvGrpSpPr>
          <p:grpSpPr bwMode="auto">
            <a:xfrm>
              <a:off x="1361" y="3287"/>
              <a:ext cx="240" cy="65"/>
              <a:chOff x="614" y="2568"/>
              <a:chExt cx="725" cy="139"/>
            </a:xfrm>
          </p:grpSpPr>
          <p:sp>
            <p:nvSpPr>
              <p:cNvPr id="57627" name="AutoShape 999"/>
              <p:cNvSpPr>
                <a:spLocks noChangeArrowheads="1"/>
              </p:cNvSpPr>
              <p:nvPr/>
            </p:nvSpPr>
            <p:spPr bwMode="auto">
              <a:xfrm>
                <a:off x="619" y="2568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28" name="AutoShape 1000"/>
              <p:cNvSpPr>
                <a:spLocks noChangeArrowheads="1"/>
              </p:cNvSpPr>
              <p:nvPr/>
            </p:nvSpPr>
            <p:spPr bwMode="auto">
              <a:xfrm>
                <a:off x="632" y="2582"/>
                <a:ext cx="699" cy="11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12" name="Freeform 1001"/>
            <p:cNvSpPr>
              <a:spLocks/>
            </p:cNvSpPr>
            <p:nvPr/>
          </p:nvSpPr>
          <p:spPr bwMode="auto">
            <a:xfrm>
              <a:off x="1590" y="3169"/>
              <a:ext cx="108" cy="81"/>
            </a:xfrm>
            <a:custGeom>
              <a:avLst/>
              <a:gdLst>
                <a:gd name="T0" fmla="*/ 0 w 328"/>
                <a:gd name="T1" fmla="*/ 0 h 226"/>
                <a:gd name="T2" fmla="*/ 0 w 328"/>
                <a:gd name="T3" fmla="*/ 0 h 226"/>
                <a:gd name="T4" fmla="*/ 0 w 328"/>
                <a:gd name="T5" fmla="*/ 0 h 226"/>
                <a:gd name="T6" fmla="*/ 0 w 328"/>
                <a:gd name="T7" fmla="*/ 0 h 226"/>
                <a:gd name="T8" fmla="*/ 0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613" name="Group 1002"/>
            <p:cNvGrpSpPr>
              <a:grpSpLocks/>
            </p:cNvGrpSpPr>
            <p:nvPr/>
          </p:nvGrpSpPr>
          <p:grpSpPr bwMode="auto">
            <a:xfrm>
              <a:off x="1363" y="3158"/>
              <a:ext cx="240" cy="60"/>
              <a:chOff x="614" y="2568"/>
              <a:chExt cx="725" cy="139"/>
            </a:xfrm>
          </p:grpSpPr>
          <p:sp>
            <p:nvSpPr>
              <p:cNvPr id="57625" name="AutoShape 1003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7626" name="AutoShape 1004"/>
              <p:cNvSpPr>
                <a:spLocks noChangeArrowheads="1"/>
              </p:cNvSpPr>
              <p:nvPr/>
            </p:nvSpPr>
            <p:spPr bwMode="auto">
              <a:xfrm>
                <a:off x="626" y="2585"/>
                <a:ext cx="699" cy="107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7614" name="Rectangle 1005"/>
            <p:cNvSpPr>
              <a:spLocks noChangeArrowheads="1"/>
            </p:cNvSpPr>
            <p:nvPr/>
          </p:nvSpPr>
          <p:spPr bwMode="auto">
            <a:xfrm>
              <a:off x="1574" y="2770"/>
              <a:ext cx="28" cy="9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5" name="Freeform 1006"/>
            <p:cNvSpPr>
              <a:spLocks/>
            </p:cNvSpPr>
            <p:nvPr/>
          </p:nvSpPr>
          <p:spPr bwMode="auto">
            <a:xfrm>
              <a:off x="1599" y="3019"/>
              <a:ext cx="98" cy="92"/>
            </a:xfrm>
            <a:custGeom>
              <a:avLst/>
              <a:gdLst>
                <a:gd name="T0" fmla="*/ 0 w 296"/>
                <a:gd name="T1" fmla="*/ 0 h 256"/>
                <a:gd name="T2" fmla="*/ 0 w 296"/>
                <a:gd name="T3" fmla="*/ 0 h 256"/>
                <a:gd name="T4" fmla="*/ 0 w 296"/>
                <a:gd name="T5" fmla="*/ 0 h 256"/>
                <a:gd name="T6" fmla="*/ 0 w 296"/>
                <a:gd name="T7" fmla="*/ 0 h 256"/>
                <a:gd name="T8" fmla="*/ 0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16" name="Freeform 1007"/>
            <p:cNvSpPr>
              <a:spLocks/>
            </p:cNvSpPr>
            <p:nvPr/>
          </p:nvSpPr>
          <p:spPr bwMode="auto">
            <a:xfrm>
              <a:off x="1601" y="2878"/>
              <a:ext cx="101" cy="104"/>
            </a:xfrm>
            <a:custGeom>
              <a:avLst/>
              <a:gdLst>
                <a:gd name="T0" fmla="*/ 0 w 304"/>
                <a:gd name="T1" fmla="*/ 0 h 288"/>
                <a:gd name="T2" fmla="*/ 0 w 304"/>
                <a:gd name="T3" fmla="*/ 0 h 288"/>
                <a:gd name="T4" fmla="*/ 0 w 304"/>
                <a:gd name="T5" fmla="*/ 0 h 288"/>
                <a:gd name="T6" fmla="*/ 0 w 304"/>
                <a:gd name="T7" fmla="*/ 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617" name="Oval 1008"/>
            <p:cNvSpPr>
              <a:spLocks noChangeArrowheads="1"/>
            </p:cNvSpPr>
            <p:nvPr/>
          </p:nvSpPr>
          <p:spPr bwMode="auto">
            <a:xfrm>
              <a:off x="1684" y="3712"/>
              <a:ext cx="20" cy="4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18" name="Freeform 1009"/>
            <p:cNvSpPr>
              <a:spLocks/>
            </p:cNvSpPr>
            <p:nvPr/>
          </p:nvSpPr>
          <p:spPr bwMode="auto">
            <a:xfrm>
              <a:off x="1595" y="3713"/>
              <a:ext cx="102" cy="86"/>
            </a:xfrm>
            <a:custGeom>
              <a:avLst/>
              <a:gdLst>
                <a:gd name="T0" fmla="*/ 0 w 306"/>
                <a:gd name="T1" fmla="*/ 0 h 240"/>
                <a:gd name="T2" fmla="*/ 0 w 306"/>
                <a:gd name="T3" fmla="*/ 0 h 240"/>
                <a:gd name="T4" fmla="*/ 0 w 306"/>
                <a:gd name="T5" fmla="*/ 0 h 240"/>
                <a:gd name="T6" fmla="*/ 0 w 306"/>
                <a:gd name="T7" fmla="*/ 0 h 240"/>
                <a:gd name="T8" fmla="*/ 0 w 306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619" name="AutoShape 1010"/>
            <p:cNvSpPr>
              <a:spLocks noChangeArrowheads="1"/>
            </p:cNvSpPr>
            <p:nvPr/>
          </p:nvSpPr>
          <p:spPr bwMode="auto">
            <a:xfrm>
              <a:off x="1115" y="3741"/>
              <a:ext cx="496" cy="63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0" name="AutoShape 1011"/>
            <p:cNvSpPr>
              <a:spLocks noChangeArrowheads="1"/>
            </p:cNvSpPr>
            <p:nvPr/>
          </p:nvSpPr>
          <p:spPr bwMode="auto">
            <a:xfrm>
              <a:off x="1143" y="3755"/>
              <a:ext cx="443" cy="3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1" name="Oval 1012"/>
            <p:cNvSpPr>
              <a:spLocks noChangeArrowheads="1"/>
            </p:cNvSpPr>
            <p:nvPr/>
          </p:nvSpPr>
          <p:spPr bwMode="auto">
            <a:xfrm>
              <a:off x="1184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2" name="Oval 1013"/>
            <p:cNvSpPr>
              <a:spLocks noChangeArrowheads="1"/>
            </p:cNvSpPr>
            <p:nvPr/>
          </p:nvSpPr>
          <p:spPr bwMode="auto">
            <a:xfrm>
              <a:off x="1257" y="3613"/>
              <a:ext cx="65" cy="6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57623" name="Oval 1014"/>
            <p:cNvSpPr>
              <a:spLocks noChangeArrowheads="1"/>
            </p:cNvSpPr>
            <p:nvPr/>
          </p:nvSpPr>
          <p:spPr bwMode="auto">
            <a:xfrm>
              <a:off x="1330" y="3613"/>
              <a:ext cx="65" cy="59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624" name="Rectangle 1015"/>
            <p:cNvSpPr>
              <a:spLocks noChangeArrowheads="1"/>
            </p:cNvSpPr>
            <p:nvPr/>
          </p:nvSpPr>
          <p:spPr bwMode="auto">
            <a:xfrm>
              <a:off x="1497" y="3376"/>
              <a:ext cx="32" cy="329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7407" name="Group 1070"/>
          <p:cNvGrpSpPr>
            <a:grpSpLocks/>
          </p:cNvGrpSpPr>
          <p:nvPr/>
        </p:nvGrpSpPr>
        <p:grpSpPr bwMode="auto">
          <a:xfrm>
            <a:off x="7802695" y="2486026"/>
            <a:ext cx="424788" cy="180975"/>
            <a:chOff x="4655" y="2464"/>
            <a:chExt cx="319" cy="132"/>
          </a:xfrm>
        </p:grpSpPr>
        <p:grpSp>
          <p:nvGrpSpPr>
            <p:cNvPr id="57584" name="Group 1071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9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9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9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57596" name="Group 107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99" name="Freeform 107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600" name="Freeform 107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97" name="Line 107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8" name="Line 107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85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86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87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588" name="Group 1083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91" name="Freeform 1084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92" name="Freeform 1085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89" name="Line 1086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90" name="Line 1087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8" name="Group 1088"/>
          <p:cNvGrpSpPr>
            <a:grpSpLocks/>
          </p:cNvGrpSpPr>
          <p:nvPr/>
        </p:nvGrpSpPr>
        <p:grpSpPr bwMode="auto">
          <a:xfrm>
            <a:off x="7806135" y="2752726"/>
            <a:ext cx="441986" cy="180975"/>
            <a:chOff x="4655" y="2464"/>
            <a:chExt cx="319" cy="132"/>
          </a:xfrm>
        </p:grpSpPr>
        <p:grpSp>
          <p:nvGrpSpPr>
            <p:cNvPr id="57567" name="Group 1089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57579" name="Group 109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82" name="Freeform 109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83" name="Freeform 109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80" name="Line 109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81" name="Line 109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68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69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70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571" name="Group 1101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74" name="Freeform 110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75" name="Freeform 110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72" name="Line 1104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73" name="Line 1105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09" name="Group 1106"/>
          <p:cNvGrpSpPr>
            <a:grpSpLocks/>
          </p:cNvGrpSpPr>
          <p:nvPr/>
        </p:nvGrpSpPr>
        <p:grpSpPr bwMode="auto">
          <a:xfrm>
            <a:off x="8404623" y="2749551"/>
            <a:ext cx="441986" cy="180975"/>
            <a:chOff x="4655" y="2464"/>
            <a:chExt cx="319" cy="132"/>
          </a:xfrm>
        </p:grpSpPr>
        <p:grpSp>
          <p:nvGrpSpPr>
            <p:cNvPr id="57550" name="Group 1107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57562" name="Group 111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65" name="Freeform 111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66" name="Freeform 111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63" name="Line 111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64" name="Line 111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51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52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53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554" name="Group 1119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57" name="Freeform 112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58" name="Freeform 112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55" name="Line 1122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56" name="Line 1123"/>
            <p:cNvSpPr>
              <a:spLocks noChangeShapeType="1"/>
            </p:cNvSpPr>
            <p:nvPr/>
          </p:nvSpPr>
          <p:spPr bwMode="auto">
            <a:xfrm>
              <a:off x="4972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410" name="Group 1124"/>
          <p:cNvGrpSpPr>
            <a:grpSpLocks/>
          </p:cNvGrpSpPr>
          <p:nvPr/>
        </p:nvGrpSpPr>
        <p:grpSpPr bwMode="auto">
          <a:xfrm>
            <a:off x="8328952" y="2390776"/>
            <a:ext cx="424788" cy="180975"/>
            <a:chOff x="4655" y="2464"/>
            <a:chExt cx="319" cy="132"/>
          </a:xfrm>
        </p:grpSpPr>
        <p:grpSp>
          <p:nvGrpSpPr>
            <p:cNvPr id="57533" name="Group 1125"/>
            <p:cNvGrpSpPr>
              <a:grpSpLocks/>
            </p:cNvGrpSpPr>
            <p:nvPr/>
          </p:nvGrpSpPr>
          <p:grpSpPr bwMode="auto">
            <a:xfrm>
              <a:off x="4660" y="2464"/>
              <a:ext cx="310" cy="130"/>
              <a:chOff x="4334" y="1470"/>
              <a:chExt cx="246" cy="107"/>
            </a:xfrm>
          </p:grpSpPr>
          <p:sp>
            <p:nvSpPr>
              <p:cNvPr id="5754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4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5754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57545" name="Group 1129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57548" name="Freeform 113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549" name="Freeform 113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46" name="Line 1132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47" name="Line 1133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34" name="Oval 407"/>
            <p:cNvSpPr>
              <a:spLocks noChangeArrowheads="1"/>
            </p:cNvSpPr>
            <p:nvPr/>
          </p:nvSpPr>
          <p:spPr bwMode="auto">
            <a:xfrm>
              <a:off x="4656" y="2522"/>
              <a:ext cx="316" cy="74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35" name="Rectangle 410"/>
            <p:cNvSpPr>
              <a:spLocks noChangeArrowheads="1"/>
            </p:cNvSpPr>
            <p:nvPr/>
          </p:nvSpPr>
          <p:spPr bwMode="auto">
            <a:xfrm>
              <a:off x="4656" y="2514"/>
              <a:ext cx="318" cy="45"/>
            </a:xfrm>
            <a:prstGeom prst="rect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57536" name="Oval 411"/>
            <p:cNvSpPr>
              <a:spLocks noChangeArrowheads="1"/>
            </p:cNvSpPr>
            <p:nvPr/>
          </p:nvSpPr>
          <p:spPr bwMode="auto">
            <a:xfrm>
              <a:off x="4655" y="2464"/>
              <a:ext cx="317" cy="86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57537" name="Group 1137"/>
            <p:cNvGrpSpPr>
              <a:grpSpLocks/>
            </p:cNvGrpSpPr>
            <p:nvPr/>
          </p:nvGrpSpPr>
          <p:grpSpPr bwMode="auto">
            <a:xfrm>
              <a:off x="4719" y="2486"/>
              <a:ext cx="179" cy="41"/>
              <a:chOff x="2468" y="1332"/>
              <a:chExt cx="310" cy="60"/>
            </a:xfrm>
          </p:grpSpPr>
          <p:sp>
            <p:nvSpPr>
              <p:cNvPr id="57540" name="Freeform 1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41" name="Freeform 1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538" name="Line 1140"/>
            <p:cNvSpPr>
              <a:spLocks noChangeShapeType="1"/>
            </p:cNvSpPr>
            <p:nvPr/>
          </p:nvSpPr>
          <p:spPr bwMode="auto">
            <a:xfrm>
              <a:off x="4656" y="2506"/>
              <a:ext cx="0" cy="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539" name="Line 1141"/>
            <p:cNvSpPr>
              <a:spLocks noChangeShapeType="1"/>
            </p:cNvSpPr>
            <p:nvPr/>
          </p:nvSpPr>
          <p:spPr bwMode="auto">
            <a:xfrm>
              <a:off x="4971" y="2507"/>
              <a:ext cx="0" cy="57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7411" name="Picture 114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69" y="1134269"/>
            <a:ext cx="4619360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1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A41770B-65C3-4FEA-BD1B-F904ED3A20B7}" type="slidenum">
              <a:rPr lang="en-US" altLang="en-US" sz="1200">
                <a:latin typeface="Tahoma" pitchFamily="34" charset="0"/>
              </a:rPr>
              <a:pPr/>
              <a:t>29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57413" name="Group 7"/>
          <p:cNvGrpSpPr>
            <a:grpSpLocks/>
          </p:cNvGrpSpPr>
          <p:nvPr/>
        </p:nvGrpSpPr>
        <p:grpSpPr bwMode="auto">
          <a:xfrm>
            <a:off x="6738144" y="4837114"/>
            <a:ext cx="681038" cy="276225"/>
            <a:chOff x="4786435" y="6027638"/>
            <a:chExt cx="748703" cy="417782"/>
          </a:xfrm>
        </p:grpSpPr>
        <p:sp>
          <p:nvSpPr>
            <p:cNvPr id="519" name="Oval 518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0" name="Rectangle 519"/>
            <p:cNvSpPr/>
            <p:nvPr/>
          </p:nvSpPr>
          <p:spPr bwMode="auto">
            <a:xfrm>
              <a:off x="4790216" y="6188507"/>
              <a:ext cx="74492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1" name="Oval 520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2" name="Freeform 521"/>
            <p:cNvSpPr/>
            <p:nvPr/>
          </p:nvSpPr>
          <p:spPr bwMode="auto">
            <a:xfrm>
              <a:off x="4981174" y="6126080"/>
              <a:ext cx="361116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23" name="Freeform 522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4" name="Freeform 523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25" name="Freeform 524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26" name="Straight Connector 525"/>
            <p:cNvCxnSpPr>
              <a:cxnSpLocks noChangeShapeType="1"/>
              <a:endCxn id="521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7" name="Straight Connector 526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4" name="Group 5"/>
          <p:cNvGrpSpPr>
            <a:grpSpLocks/>
          </p:cNvGrpSpPr>
          <p:nvPr/>
        </p:nvGrpSpPr>
        <p:grpSpPr bwMode="auto">
          <a:xfrm>
            <a:off x="8323792" y="2387600"/>
            <a:ext cx="443706" cy="222250"/>
            <a:chOff x="2213011" y="6015083"/>
            <a:chExt cx="745177" cy="407107"/>
          </a:xfrm>
        </p:grpSpPr>
        <p:sp>
          <p:nvSpPr>
            <p:cNvPr id="529" name="Oval 528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0" name="Rectangle 529"/>
            <p:cNvSpPr/>
            <p:nvPr/>
          </p:nvSpPr>
          <p:spPr bwMode="auto">
            <a:xfrm>
              <a:off x="2213011" y="6163387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1" name="Oval 530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2" name="Freeform 531"/>
            <p:cNvSpPr/>
            <p:nvPr/>
          </p:nvSpPr>
          <p:spPr bwMode="auto">
            <a:xfrm>
              <a:off x="2403638" y="6102320"/>
              <a:ext cx="361036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3" name="Freeform 532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4" name="Freeform 533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5" name="Freeform 534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36" name="Straight Connector 535"/>
            <p:cNvCxnSpPr>
              <a:cxnSpLocks noChangeShapeType="1"/>
              <a:endCxn id="531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7" name="Straight Connector 536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5" name="Group 542"/>
          <p:cNvGrpSpPr>
            <a:grpSpLocks/>
          </p:cNvGrpSpPr>
          <p:nvPr/>
        </p:nvGrpSpPr>
        <p:grpSpPr bwMode="auto">
          <a:xfrm>
            <a:off x="8397743" y="2738438"/>
            <a:ext cx="445426" cy="220662"/>
            <a:chOff x="2213011" y="6015083"/>
            <a:chExt cx="745177" cy="407107"/>
          </a:xfrm>
        </p:grpSpPr>
        <p:sp>
          <p:nvSpPr>
            <p:cNvPr id="544" name="Oval 54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5" name="Rectangle 54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6" name="Oval 54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7" name="Freeform 546"/>
            <p:cNvSpPr/>
            <p:nvPr/>
          </p:nvSpPr>
          <p:spPr bwMode="auto">
            <a:xfrm>
              <a:off x="2402902" y="6102948"/>
              <a:ext cx="362519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0" name="Freeform 54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1" name="Straight Connector 550"/>
            <p:cNvCxnSpPr>
              <a:cxnSpLocks noChangeShapeType="1"/>
              <a:endCxn id="54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2" name="Straight Connector 55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6" name="Group 552"/>
          <p:cNvGrpSpPr>
            <a:grpSpLocks/>
          </p:cNvGrpSpPr>
          <p:nvPr/>
        </p:nvGrpSpPr>
        <p:grpSpPr bwMode="auto">
          <a:xfrm>
            <a:off x="7800975" y="2743201"/>
            <a:ext cx="445427" cy="220663"/>
            <a:chOff x="2213011" y="6015083"/>
            <a:chExt cx="745177" cy="407107"/>
          </a:xfrm>
        </p:grpSpPr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Rectangle 55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Oval 55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7" name="Freeform 556"/>
            <p:cNvSpPr/>
            <p:nvPr/>
          </p:nvSpPr>
          <p:spPr bwMode="auto">
            <a:xfrm>
              <a:off x="2402901" y="6102948"/>
              <a:ext cx="362518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9" name="Freeform 55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0" name="Freeform 55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1" name="Straight Connector 560"/>
            <p:cNvCxnSpPr>
              <a:cxnSpLocks noChangeShapeType="1"/>
              <a:endCxn id="55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2" name="Straight Connector 56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7" name="Group 562"/>
          <p:cNvGrpSpPr>
            <a:grpSpLocks/>
          </p:cNvGrpSpPr>
          <p:nvPr/>
        </p:nvGrpSpPr>
        <p:grpSpPr bwMode="auto">
          <a:xfrm>
            <a:off x="7787217" y="2473326"/>
            <a:ext cx="443706" cy="220663"/>
            <a:chOff x="2213011" y="6015083"/>
            <a:chExt cx="745177" cy="407107"/>
          </a:xfrm>
        </p:grpSpPr>
        <p:sp>
          <p:nvSpPr>
            <p:cNvPr id="564" name="Oval 56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5" name="Rectangle 56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6" name="Oval 56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7" name="Freeform 566"/>
            <p:cNvSpPr/>
            <p:nvPr/>
          </p:nvSpPr>
          <p:spPr bwMode="auto">
            <a:xfrm>
              <a:off x="2403638" y="6102948"/>
              <a:ext cx="361036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8" name="Freeform 56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9" name="Freeform 56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0" name="Freeform 56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1" name="Straight Connector 570"/>
            <p:cNvCxnSpPr>
              <a:cxnSpLocks noChangeShapeType="1"/>
              <a:endCxn id="56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2" name="Straight Connector 57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8" name="Group 572"/>
          <p:cNvGrpSpPr>
            <a:grpSpLocks/>
          </p:cNvGrpSpPr>
          <p:nvPr/>
        </p:nvGrpSpPr>
        <p:grpSpPr bwMode="auto">
          <a:xfrm>
            <a:off x="7675431" y="3622676"/>
            <a:ext cx="445426" cy="220663"/>
            <a:chOff x="2213011" y="6015083"/>
            <a:chExt cx="745177" cy="407107"/>
          </a:xfrm>
        </p:grpSpPr>
        <p:sp>
          <p:nvSpPr>
            <p:cNvPr id="574" name="Oval 57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5" name="Rectangle 574"/>
            <p:cNvSpPr/>
            <p:nvPr/>
          </p:nvSpPr>
          <p:spPr bwMode="auto">
            <a:xfrm>
              <a:off x="2213011" y="6164454"/>
              <a:ext cx="745177" cy="108365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6" name="Oval 57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7" name="Freeform 576"/>
            <p:cNvSpPr/>
            <p:nvPr/>
          </p:nvSpPr>
          <p:spPr bwMode="auto">
            <a:xfrm>
              <a:off x="2402902" y="6102948"/>
              <a:ext cx="362519" cy="1493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8" name="Freeform 57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9" name="Freeform 57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0" name="Freeform 57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1" name="Straight Connector 580"/>
            <p:cNvCxnSpPr>
              <a:cxnSpLocks noChangeShapeType="1"/>
              <a:endCxn id="57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2" name="Straight Connector 58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19" name="Group 582"/>
          <p:cNvGrpSpPr>
            <a:grpSpLocks/>
          </p:cNvGrpSpPr>
          <p:nvPr/>
        </p:nvGrpSpPr>
        <p:grpSpPr bwMode="auto">
          <a:xfrm>
            <a:off x="8399463" y="3636963"/>
            <a:ext cx="445427" cy="220662"/>
            <a:chOff x="2213011" y="6015083"/>
            <a:chExt cx="745177" cy="407107"/>
          </a:xfrm>
        </p:grpSpPr>
        <p:sp>
          <p:nvSpPr>
            <p:cNvPr id="584" name="Oval 58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5" name="Rectangle 584"/>
            <p:cNvSpPr/>
            <p:nvPr/>
          </p:nvSpPr>
          <p:spPr bwMode="auto">
            <a:xfrm>
              <a:off x="2213011" y="6164453"/>
              <a:ext cx="745177" cy="108368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6" name="Oval 58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7" name="Freeform 586"/>
            <p:cNvSpPr/>
            <p:nvPr/>
          </p:nvSpPr>
          <p:spPr bwMode="auto">
            <a:xfrm>
              <a:off x="2402901" y="6102948"/>
              <a:ext cx="362518" cy="149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8" name="Freeform 58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9" name="Freeform 58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0" name="Freeform 58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1" name="Straight Connector 590"/>
            <p:cNvCxnSpPr>
              <a:cxnSpLocks noChangeShapeType="1"/>
              <a:endCxn id="58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2" name="Straight Connector 59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0" name="Group 592"/>
          <p:cNvGrpSpPr>
            <a:grpSpLocks/>
          </p:cNvGrpSpPr>
          <p:nvPr/>
        </p:nvGrpSpPr>
        <p:grpSpPr bwMode="auto">
          <a:xfrm>
            <a:off x="8076142" y="3903663"/>
            <a:ext cx="445427" cy="222250"/>
            <a:chOff x="2213011" y="6015083"/>
            <a:chExt cx="745177" cy="407107"/>
          </a:xfrm>
        </p:grpSpPr>
        <p:sp>
          <p:nvSpPr>
            <p:cNvPr id="594" name="Oval 593"/>
            <p:cNvSpPr>
              <a:spLocks noChangeArrowheads="1"/>
            </p:cNvSpPr>
            <p:nvPr/>
          </p:nvSpPr>
          <p:spPr bwMode="auto">
            <a:xfrm flipV="1">
              <a:off x="2215105" y="612247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0" scaled="1"/>
            </a:gra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5" name="Rectangle 594"/>
            <p:cNvSpPr/>
            <p:nvPr/>
          </p:nvSpPr>
          <p:spPr bwMode="auto">
            <a:xfrm>
              <a:off x="2213011" y="6163385"/>
              <a:ext cx="745177" cy="110500"/>
            </a:xfrm>
            <a:prstGeom prst="rect">
              <a:avLst/>
            </a:prstGeom>
            <a:gradFill>
              <a:gsLst>
                <a:gs pos="0">
                  <a:srgbClr val="990716"/>
                </a:gs>
                <a:gs pos="53000">
                  <a:srgbClr val="FF4949"/>
                </a:gs>
                <a:gs pos="100000">
                  <a:srgbClr val="990716"/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6" name="Oval 595"/>
            <p:cNvSpPr>
              <a:spLocks noChangeArrowheads="1"/>
            </p:cNvSpPr>
            <p:nvPr/>
          </p:nvSpPr>
          <p:spPr bwMode="auto">
            <a:xfrm flipV="1">
              <a:off x="2213011" y="6015083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7" name="Freeform 596"/>
            <p:cNvSpPr/>
            <p:nvPr/>
          </p:nvSpPr>
          <p:spPr bwMode="auto">
            <a:xfrm>
              <a:off x="2402901" y="6102320"/>
              <a:ext cx="362518" cy="15121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FF494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8" name="Freeform 597"/>
            <p:cNvSpPr>
              <a:spLocks/>
            </p:cNvSpPr>
            <p:nvPr/>
          </p:nvSpPr>
          <p:spPr bwMode="auto">
            <a:xfrm>
              <a:off x="2365814" y="606474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9" name="Freeform 598"/>
            <p:cNvSpPr>
              <a:spLocks/>
            </p:cNvSpPr>
            <p:nvPr/>
          </p:nvSpPr>
          <p:spPr bwMode="auto">
            <a:xfrm>
              <a:off x="2652582" y="615355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0" name="Freeform 599"/>
            <p:cNvSpPr>
              <a:spLocks/>
            </p:cNvSpPr>
            <p:nvPr/>
          </p:nvSpPr>
          <p:spPr bwMode="auto">
            <a:xfrm>
              <a:off x="2357441" y="615577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99071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1" name="Straight Connector 600"/>
            <p:cNvCxnSpPr>
              <a:cxnSpLocks noChangeShapeType="1"/>
              <a:endCxn id="596" idx="2"/>
            </p:cNvCxnSpPr>
            <p:nvPr/>
          </p:nvCxnSpPr>
          <p:spPr bwMode="auto">
            <a:xfrm flipH="1" flipV="1">
              <a:off x="2213011" y="6166052"/>
              <a:ext cx="2093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2" name="Straight Connector 601"/>
            <p:cNvCxnSpPr>
              <a:cxnSpLocks noChangeShapeType="1"/>
            </p:cNvCxnSpPr>
            <p:nvPr/>
          </p:nvCxnSpPr>
          <p:spPr bwMode="auto">
            <a:xfrm flipH="1" flipV="1">
              <a:off x="2956094" y="6160214"/>
              <a:ext cx="2094" cy="115447"/>
            </a:xfrm>
            <a:prstGeom prst="line">
              <a:avLst/>
            </a:prstGeom>
            <a:noFill/>
            <a:ln w="6350">
              <a:solidFill>
                <a:srgbClr val="990716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1" name="Group 604"/>
          <p:cNvGrpSpPr>
            <a:grpSpLocks/>
          </p:cNvGrpSpPr>
          <p:nvPr/>
        </p:nvGrpSpPr>
        <p:grpSpPr bwMode="auto">
          <a:xfrm>
            <a:off x="7543007" y="4495801"/>
            <a:ext cx="679318" cy="276225"/>
            <a:chOff x="4786435" y="6027638"/>
            <a:chExt cx="748703" cy="417782"/>
          </a:xfrm>
        </p:grpSpPr>
        <p:sp>
          <p:nvSpPr>
            <p:cNvPr id="606" name="Oval 60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7" name="Rectangle 606"/>
            <p:cNvSpPr/>
            <p:nvPr/>
          </p:nvSpPr>
          <p:spPr bwMode="auto">
            <a:xfrm>
              <a:off x="4790226" y="6188509"/>
              <a:ext cx="744912" cy="108046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8" name="Oval 60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9" name="Freeform 608"/>
            <p:cNvSpPr/>
            <p:nvPr/>
          </p:nvSpPr>
          <p:spPr bwMode="auto">
            <a:xfrm>
              <a:off x="4979771" y="6126082"/>
              <a:ext cx="362031" cy="15126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0" name="Freeform 60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1" name="Freeform 61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12" name="Freeform 61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13" name="Straight Connector 612"/>
            <p:cNvCxnSpPr>
              <a:cxnSpLocks noChangeShapeType="1"/>
              <a:endCxn id="60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4" name="Straight Connector 61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2" name="Group 614"/>
          <p:cNvGrpSpPr>
            <a:grpSpLocks/>
          </p:cNvGrpSpPr>
          <p:nvPr/>
        </p:nvGrpSpPr>
        <p:grpSpPr bwMode="auto">
          <a:xfrm>
            <a:off x="8213726" y="4792664"/>
            <a:ext cx="679318" cy="276225"/>
            <a:chOff x="4786435" y="6027638"/>
            <a:chExt cx="748703" cy="417782"/>
          </a:xfrm>
        </p:grpSpPr>
        <p:sp>
          <p:nvSpPr>
            <p:cNvPr id="616" name="Oval 61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7" name="Rectangle 616"/>
            <p:cNvSpPr/>
            <p:nvPr/>
          </p:nvSpPr>
          <p:spPr bwMode="auto">
            <a:xfrm>
              <a:off x="4790226" y="6188507"/>
              <a:ext cx="744912" cy="108048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18" name="Oval 61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19" name="Freeform 618"/>
            <p:cNvSpPr/>
            <p:nvPr/>
          </p:nvSpPr>
          <p:spPr bwMode="auto">
            <a:xfrm>
              <a:off x="4979771" y="6126080"/>
              <a:ext cx="362031" cy="15126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0" name="Freeform 61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1" name="Freeform 62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22" name="Freeform 62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23" name="Straight Connector 622"/>
            <p:cNvCxnSpPr>
              <a:cxnSpLocks noChangeShapeType="1"/>
              <a:endCxn id="61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4" name="Straight Connector 62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3" name="Group 624"/>
          <p:cNvGrpSpPr>
            <a:grpSpLocks/>
          </p:cNvGrpSpPr>
          <p:nvPr/>
        </p:nvGrpSpPr>
        <p:grpSpPr bwMode="auto">
          <a:xfrm>
            <a:off x="6552407" y="3622676"/>
            <a:ext cx="479822" cy="219075"/>
            <a:chOff x="4786435" y="6027638"/>
            <a:chExt cx="748703" cy="417782"/>
          </a:xfrm>
        </p:grpSpPr>
        <p:sp>
          <p:nvSpPr>
            <p:cNvPr id="626" name="Oval 62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7" name="Rectangle 62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28" name="Oval 62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29" name="Freeform 62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0" name="Freeform 62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1" name="Freeform 63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32" name="Freeform 63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33" name="Straight Connector 632"/>
            <p:cNvCxnSpPr>
              <a:cxnSpLocks noChangeShapeType="1"/>
              <a:endCxn id="62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4" name="Straight Connector 63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424" name="Group 634"/>
          <p:cNvGrpSpPr>
            <a:grpSpLocks/>
          </p:cNvGrpSpPr>
          <p:nvPr/>
        </p:nvGrpSpPr>
        <p:grpSpPr bwMode="auto">
          <a:xfrm>
            <a:off x="6879167" y="2482851"/>
            <a:ext cx="479822" cy="219075"/>
            <a:chOff x="4786435" y="6027638"/>
            <a:chExt cx="748703" cy="417782"/>
          </a:xfrm>
        </p:grpSpPr>
        <p:sp>
          <p:nvSpPr>
            <p:cNvPr id="636" name="Oval 635"/>
            <p:cNvSpPr>
              <a:spLocks noChangeArrowheads="1"/>
            </p:cNvSpPr>
            <p:nvPr/>
          </p:nvSpPr>
          <p:spPr bwMode="auto">
            <a:xfrm flipV="1">
              <a:off x="4792055" y="6145701"/>
              <a:ext cx="743083" cy="299719"/>
            </a:xfrm>
            <a:prstGeom prst="ellipse">
              <a:avLst/>
            </a:prstGeom>
            <a:gradFill rotWithShape="1">
              <a:gsLst>
                <a:gs pos="0">
                  <a:srgbClr val="7F7F7F"/>
                </a:gs>
                <a:gs pos="53000">
                  <a:srgbClr val="D9D9D9"/>
                </a:gs>
                <a:gs pos="100000">
                  <a:srgbClr val="7F7F7F"/>
                </a:gs>
              </a:gsLst>
              <a:lin ang="0" scaled="1"/>
            </a:gra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7" name="Rectangle 636"/>
            <p:cNvSpPr/>
            <p:nvPr/>
          </p:nvSpPr>
          <p:spPr bwMode="auto">
            <a:xfrm>
              <a:off x="4789119" y="6188091"/>
              <a:ext cx="746019" cy="108987"/>
            </a:xfrm>
            <a:prstGeom prst="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3000">
                  <a:schemeClr val="bg1">
                    <a:lumMod val="8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38" name="Oval 637"/>
            <p:cNvSpPr>
              <a:spLocks noChangeArrowheads="1"/>
            </p:cNvSpPr>
            <p:nvPr/>
          </p:nvSpPr>
          <p:spPr bwMode="auto">
            <a:xfrm flipV="1">
              <a:off x="4786435" y="6027638"/>
              <a:ext cx="743082" cy="299719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39" name="Freeform 638"/>
            <p:cNvSpPr/>
            <p:nvPr/>
          </p:nvSpPr>
          <p:spPr bwMode="auto">
            <a:xfrm>
              <a:off x="4979648" y="6124515"/>
              <a:ext cx="362276" cy="1513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40" name="Freeform 639"/>
            <p:cNvSpPr>
              <a:spLocks/>
            </p:cNvSpPr>
            <p:nvPr/>
          </p:nvSpPr>
          <p:spPr bwMode="auto">
            <a:xfrm>
              <a:off x="4942764" y="6087977"/>
              <a:ext cx="437478" cy="104347"/>
            </a:xfrm>
            <a:custGeom>
              <a:avLst/>
              <a:gdLst>
                <a:gd name="T0" fmla="*/ 0 w 3723451"/>
                <a:gd name="T1" fmla="*/ 25528 h 932950"/>
                <a:gd name="T2" fmla="*/ 76977 w 3723451"/>
                <a:gd name="T3" fmla="*/ 301 h 932950"/>
                <a:gd name="T4" fmla="*/ 218040 w 3723451"/>
                <a:gd name="T5" fmla="*/ 58223 h 932950"/>
                <a:gd name="T6" fmla="*/ 352616 w 3723451"/>
                <a:gd name="T7" fmla="*/ 0 h 932950"/>
                <a:gd name="T8" fmla="*/ 437478 w 3723451"/>
                <a:gd name="T9" fmla="*/ 23169 h 932950"/>
                <a:gd name="T10" fmla="*/ 374341 w 3723451"/>
                <a:gd name="T11" fmla="*/ 51659 h 932950"/>
                <a:gd name="T12" fmla="*/ 354013 w 3723451"/>
                <a:gd name="T13" fmla="*/ 43978 h 932950"/>
                <a:gd name="T14" fmla="*/ 220519 w 3723451"/>
                <a:gd name="T15" fmla="*/ 104347 h 932950"/>
                <a:gd name="T16" fmla="*/ 83609 w 3723451"/>
                <a:gd name="T17" fmla="*/ 46199 h 932950"/>
                <a:gd name="T18" fmla="*/ 61474 w 3723451"/>
                <a:gd name="T19" fmla="*/ 52474 h 932950"/>
                <a:gd name="T20" fmla="*/ 0 w 3723451"/>
                <a:gd name="T21" fmla="*/ 25528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1" name="Freeform 640"/>
            <p:cNvSpPr>
              <a:spLocks/>
            </p:cNvSpPr>
            <p:nvPr/>
          </p:nvSpPr>
          <p:spPr bwMode="auto">
            <a:xfrm>
              <a:off x="5229532" y="6176783"/>
              <a:ext cx="161175" cy="91026"/>
            </a:xfrm>
            <a:custGeom>
              <a:avLst/>
              <a:gdLst>
                <a:gd name="T0" fmla="*/ 0 w 1366596"/>
                <a:gd name="T1" fmla="*/ 0 h 809868"/>
                <a:gd name="T2" fmla="*/ 161175 w 1366596"/>
                <a:gd name="T3" fmla="*/ 70338 h 809868"/>
                <a:gd name="T4" fmla="*/ 102023 w 1366596"/>
                <a:gd name="T5" fmla="*/ 91026 h 809868"/>
                <a:gd name="T6" fmla="*/ 543 w 1366596"/>
                <a:gd name="T7" fmla="*/ 480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42" name="Freeform 641"/>
            <p:cNvSpPr>
              <a:spLocks/>
            </p:cNvSpPr>
            <p:nvPr/>
          </p:nvSpPr>
          <p:spPr bwMode="auto">
            <a:xfrm>
              <a:off x="4934391" y="6179004"/>
              <a:ext cx="159082" cy="91025"/>
            </a:xfrm>
            <a:custGeom>
              <a:avLst/>
              <a:gdLst>
                <a:gd name="T0" fmla="*/ 156910 w 1348191"/>
                <a:gd name="T1" fmla="*/ 0 h 791462"/>
                <a:gd name="T2" fmla="*/ 159082 w 1348191"/>
                <a:gd name="T3" fmla="*/ 43925 h 791462"/>
                <a:gd name="T4" fmla="*/ 57552 w 1348191"/>
                <a:gd name="T5" fmla="*/ 91025 h 791462"/>
                <a:gd name="T6" fmla="*/ 0 w 1348191"/>
                <a:gd name="T7" fmla="*/ 70386 h 791462"/>
                <a:gd name="T8" fmla="*/ 156910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43" name="Straight Connector 642"/>
            <p:cNvCxnSpPr>
              <a:cxnSpLocks noChangeShapeType="1"/>
              <a:endCxn id="638" idx="2"/>
            </p:cNvCxnSpPr>
            <p:nvPr/>
          </p:nvCxnSpPr>
          <p:spPr bwMode="auto">
            <a:xfrm flipH="1" flipV="1">
              <a:off x="4786435" y="6178607"/>
              <a:ext cx="2093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4" name="Straight Connector 643"/>
            <p:cNvCxnSpPr>
              <a:cxnSpLocks noChangeShapeType="1"/>
            </p:cNvCxnSpPr>
            <p:nvPr/>
          </p:nvCxnSpPr>
          <p:spPr bwMode="auto">
            <a:xfrm flipH="1" flipV="1">
              <a:off x="5533044" y="6183444"/>
              <a:ext cx="2094" cy="115447"/>
            </a:xfrm>
            <a:prstGeom prst="line">
              <a:avLst/>
            </a:prstGeom>
            <a:noFill/>
            <a:ln w="6350">
              <a:solidFill>
                <a:srgbClr val="7F7F7F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31714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33794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/>
          <a:lstStyle/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1.1 What </a:t>
            </a:r>
            <a:r>
              <a:rPr lang="en-US" altLang="en-US" sz="2800" i="1" dirty="0">
                <a:solidFill>
                  <a:srgbClr val="C00000"/>
                </a:solidFill>
                <a:ea typeface="Arial" pitchFamily="34" charset="0"/>
              </a:rPr>
              <a:t>is</a:t>
            </a: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 the computer network and Internet?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1.2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solidFill>
                  <a:srgbClr val="C00000"/>
                </a:solidFill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1.3 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solidFill>
                  <a:srgbClr val="C00000"/>
                </a:solidFill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1.4 </a:t>
            </a:r>
            <a:r>
              <a:rPr lang="en-US" altLang="en-US" dirty="0">
                <a:solidFill>
                  <a:srgbClr val="C00000"/>
                </a:solidFill>
                <a:ea typeface="Arial" pitchFamily="34" charset="0"/>
              </a:rPr>
              <a:t>D</a:t>
            </a: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1.5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00000"/>
                </a:solidFill>
                <a:ea typeface="Arial" pitchFamily="34" charset="0"/>
              </a:rPr>
              <a:t>1.6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3379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7F29FB4-E031-4114-B835-CE1793CF8858}" type="slidenum">
              <a:rPr lang="en-US" altLang="en-US" sz="1200">
                <a:latin typeface="Tahoma" pitchFamily="34" charset="0"/>
              </a:rPr>
              <a:pPr/>
              <a:t>3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36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Introduction</a:t>
            </a:r>
          </a:p>
        </p:txBody>
      </p:sp>
      <p:pic>
        <p:nvPicPr>
          <p:cNvPr id="59394" name="Picture 4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541" y="916466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9606" y="352109"/>
            <a:ext cx="8875845" cy="833437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Packet-switching: store-and-forward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27725" y="3486151"/>
            <a:ext cx="4488656" cy="3262313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 dirty="0">
                <a:ea typeface="ＭＳ Ｐゴシック" pitchFamily="34" charset="-128"/>
              </a:rPr>
              <a:t>takes </a:t>
            </a:r>
            <a:r>
              <a:rPr lang="en-US" altLang="en-US" sz="2400" i="1" dirty="0">
                <a:ea typeface="ＭＳ Ｐゴシック" pitchFamily="34" charset="-128"/>
              </a:rPr>
              <a:t>L</a:t>
            </a:r>
            <a:r>
              <a:rPr lang="en-US" altLang="en-US" sz="2400" dirty="0">
                <a:ea typeface="ＭＳ Ｐゴシック" pitchFamily="34" charset="-128"/>
              </a:rPr>
              <a:t>/</a:t>
            </a:r>
            <a:r>
              <a:rPr lang="en-US" altLang="en-US" sz="2400" i="1" dirty="0">
                <a:ea typeface="ＭＳ Ｐゴシック" pitchFamily="34" charset="-128"/>
              </a:rPr>
              <a:t>R</a:t>
            </a:r>
            <a:r>
              <a:rPr lang="en-US" altLang="en-US" sz="2400" dirty="0">
                <a:ea typeface="ＭＳ Ｐゴシック" pitchFamily="34" charset="-128"/>
              </a:rPr>
              <a:t> seconds to transmit (push out) </a:t>
            </a:r>
            <a:r>
              <a:rPr lang="en-US" altLang="en-US" sz="2400" i="1" dirty="0">
                <a:ea typeface="ＭＳ Ｐゴシック" pitchFamily="34" charset="-128"/>
              </a:rPr>
              <a:t>L</a:t>
            </a:r>
            <a:r>
              <a:rPr lang="en-US" altLang="en-US" sz="2400" dirty="0">
                <a:ea typeface="ＭＳ Ｐゴシック" pitchFamily="34" charset="-128"/>
              </a:rPr>
              <a:t>-bit packet into link at </a:t>
            </a:r>
            <a:r>
              <a:rPr lang="en-US" altLang="en-US" sz="2400" i="1" dirty="0">
                <a:ea typeface="ＭＳ Ｐゴシック" pitchFamily="34" charset="-128"/>
              </a:rPr>
              <a:t>R</a:t>
            </a:r>
            <a:r>
              <a:rPr lang="en-US" altLang="en-US" sz="2400" dirty="0">
                <a:ea typeface="ＭＳ Ｐゴシック" pitchFamily="34" charset="-128"/>
              </a:rPr>
              <a:t> bps</a:t>
            </a:r>
          </a:p>
          <a:p>
            <a:pPr marL="287338" indent="-287338" eaLnBrk="1" hangingPunct="1"/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store and forward:</a:t>
            </a:r>
            <a:r>
              <a:rPr lang="en-US" altLang="en-US" sz="2400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en-US" sz="2400" dirty="0">
                <a:ea typeface="ＭＳ Ｐゴシック" pitchFamily="34" charset="-128"/>
              </a:rPr>
              <a:t>entire packet must  arrive at router before it can be transmitted on next link</a:t>
            </a: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910925" y="3602039"/>
            <a:ext cx="3807619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99"/>
                </a:solidFill>
              </a:rPr>
              <a:t>one-hop numerical example: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/>
              <a:t>L</a:t>
            </a:r>
            <a:r>
              <a:rPr lang="en-US" sz="2400" dirty="0"/>
              <a:t> = 7.5 Mbits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/>
              <a:t>R</a:t>
            </a:r>
            <a:r>
              <a:rPr lang="en-US" sz="2400" dirty="0"/>
              <a:t> = 1.5 Mbps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dirty="0"/>
              <a:t>one-hop transmission delay = 5 sec</a:t>
            </a:r>
          </a:p>
        </p:txBody>
      </p:sp>
      <p:sp>
        <p:nvSpPr>
          <p:cNvPr id="59398" name="AutoShape 42"/>
          <p:cNvSpPr>
            <a:spLocks/>
          </p:cNvSpPr>
          <p:nvPr/>
        </p:nvSpPr>
        <p:spPr bwMode="auto">
          <a:xfrm>
            <a:off x="5389827" y="5695951"/>
            <a:ext cx="1651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9399" name="Text Box 43"/>
          <p:cNvSpPr txBox="1">
            <a:spLocks noChangeArrowheads="1"/>
          </p:cNvSpPr>
          <p:nvPr/>
        </p:nvSpPr>
        <p:spPr bwMode="auto">
          <a:xfrm>
            <a:off x="5548048" y="5999163"/>
            <a:ext cx="27976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Gill Sans MT" pitchFamily="34" charset="0"/>
              </a:rPr>
              <a:t>more on delay shortly …</a:t>
            </a:r>
          </a:p>
        </p:txBody>
      </p:sp>
      <p:sp>
        <p:nvSpPr>
          <p:cNvPr id="5940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EC36946D-2F9B-42BE-917F-058D67DD1575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30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6205" y="2679701"/>
            <a:ext cx="81144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source</a:t>
            </a:r>
          </a:p>
        </p:txBody>
      </p:sp>
      <p:grpSp>
        <p:nvGrpSpPr>
          <p:cNvPr id="59402" name="Group 41"/>
          <p:cNvGrpSpPr>
            <a:grpSpLocks/>
          </p:cNvGrpSpPr>
          <p:nvPr/>
        </p:nvGrpSpPr>
        <p:grpSpPr bwMode="auto">
          <a:xfrm>
            <a:off x="1766227" y="2768600"/>
            <a:ext cx="1145381" cy="420688"/>
            <a:chOff x="1816230" y="6118900"/>
            <a:chExt cx="1843339" cy="739100"/>
          </a:xfrm>
        </p:grpSpPr>
        <p:pic>
          <p:nvPicPr>
            <p:cNvPr id="59463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/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cxnSp>
        <p:nvCxnSpPr>
          <p:cNvPr id="59403" name="Straight Connector 42"/>
          <p:cNvCxnSpPr>
            <a:cxnSpLocks noChangeShapeType="1"/>
          </p:cNvCxnSpPr>
          <p:nvPr/>
        </p:nvCxnSpPr>
        <p:spPr bwMode="auto">
          <a:xfrm flipV="1">
            <a:off x="2791223" y="2874963"/>
            <a:ext cx="188317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/>
          <p:cNvGrpSpPr>
            <a:grpSpLocks/>
          </p:cNvGrpSpPr>
          <p:nvPr/>
        </p:nvGrpSpPr>
        <p:grpSpPr bwMode="auto">
          <a:xfrm>
            <a:off x="4249606" y="2687639"/>
            <a:ext cx="1147101" cy="384175"/>
            <a:chOff x="5142253" y="5649029"/>
            <a:chExt cx="1304545" cy="695633"/>
          </a:xfrm>
        </p:grpSpPr>
        <p:grpSp>
          <p:nvGrpSpPr>
            <p:cNvPr id="59456" name="Group 92"/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/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59461" name="Rectangle 97"/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59462" name="Oval 98"/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59457" name="Rectangle 93"/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59458" name="Rectangle 94"/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9405" name="Group 44"/>
          <p:cNvGrpSpPr>
            <a:grpSpLocks/>
          </p:cNvGrpSpPr>
          <p:nvPr/>
        </p:nvGrpSpPr>
        <p:grpSpPr bwMode="auto">
          <a:xfrm>
            <a:off x="4199731" y="1608138"/>
            <a:ext cx="1183217" cy="303212"/>
            <a:chOff x="5128542" y="4838701"/>
            <a:chExt cx="1300833" cy="530211"/>
          </a:xfrm>
        </p:grpSpPr>
        <p:pic>
          <p:nvPicPr>
            <p:cNvPr id="5945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/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59455" name="Rectangle 91"/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59406" name="Group 45"/>
          <p:cNvGrpSpPr>
            <a:grpSpLocks/>
          </p:cNvGrpSpPr>
          <p:nvPr/>
        </p:nvGrpSpPr>
        <p:grpSpPr bwMode="auto">
          <a:xfrm>
            <a:off x="1879734" y="1196975"/>
            <a:ext cx="1246848" cy="730250"/>
            <a:chOff x="2387973" y="4309243"/>
            <a:chExt cx="1771787" cy="1282262"/>
          </a:xfrm>
        </p:grpSpPr>
        <p:pic>
          <p:nvPicPr>
            <p:cNvPr id="59449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/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Calibri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179896" y="2908300"/>
            <a:ext cx="6960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cxnSp>
        <p:nvCxnSpPr>
          <p:cNvPr id="59408" name="Straight Connector 47"/>
          <p:cNvCxnSpPr>
            <a:cxnSpLocks noChangeShapeType="1"/>
          </p:cNvCxnSpPr>
          <p:nvPr/>
        </p:nvCxnSpPr>
        <p:spPr bwMode="auto">
          <a:xfrm flipV="1">
            <a:off x="5381229" y="2879725"/>
            <a:ext cx="1883171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/>
          <p:cNvGrpSpPr>
            <a:grpSpLocks/>
          </p:cNvGrpSpPr>
          <p:nvPr/>
        </p:nvGrpSpPr>
        <p:grpSpPr bwMode="auto">
          <a:xfrm>
            <a:off x="6440620" y="2071689"/>
            <a:ext cx="1601126" cy="1284287"/>
            <a:chOff x="-44" y="1473"/>
            <a:chExt cx="981" cy="1105"/>
          </a:xfrm>
        </p:grpSpPr>
        <p:pic>
          <p:nvPicPr>
            <p:cNvPr id="59447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/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prstClr val="black"/>
                </a:solidFill>
                <a:latin typeface="Calibri"/>
                <a:ea typeface="+mn-ea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046906" y="2778125"/>
            <a:ext cx="124745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destination</a:t>
            </a:r>
          </a:p>
        </p:txBody>
      </p:sp>
      <p:sp>
        <p:nvSpPr>
          <p:cNvPr id="59411" name="TextBox 52"/>
          <p:cNvSpPr txBox="1">
            <a:spLocks noChangeArrowheads="1"/>
          </p:cNvSpPr>
          <p:nvPr/>
        </p:nvSpPr>
        <p:spPr bwMode="auto">
          <a:xfrm>
            <a:off x="2595166" y="2574925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59412" name="TextBox 53"/>
          <p:cNvSpPr txBox="1">
            <a:spLocks noChangeArrowheads="1"/>
          </p:cNvSpPr>
          <p:nvPr/>
        </p:nvSpPr>
        <p:spPr bwMode="auto">
          <a:xfrm>
            <a:off x="2381912" y="2581275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9413" name="TextBox 54"/>
          <p:cNvSpPr txBox="1">
            <a:spLocks noChangeArrowheads="1"/>
          </p:cNvSpPr>
          <p:nvPr/>
        </p:nvSpPr>
        <p:spPr bwMode="auto">
          <a:xfrm>
            <a:off x="2178977" y="2578100"/>
            <a:ext cx="2888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Calibri" pitchFamily="34" charset="0"/>
              </a:rPr>
              <a:t>3</a:t>
            </a:r>
          </a:p>
        </p:txBody>
      </p:sp>
      <p:grpSp>
        <p:nvGrpSpPr>
          <p:cNvPr id="59414" name="Group 55"/>
          <p:cNvGrpSpPr>
            <a:grpSpLocks/>
          </p:cNvGrpSpPr>
          <p:nvPr/>
        </p:nvGrpSpPr>
        <p:grpSpPr bwMode="auto">
          <a:xfrm>
            <a:off x="1890052" y="1873251"/>
            <a:ext cx="3179894" cy="841375"/>
            <a:chOff x="593766" y="5264055"/>
            <a:chExt cx="3597129" cy="1011695"/>
          </a:xfrm>
        </p:grpSpPr>
        <p:grpSp>
          <p:nvGrpSpPr>
            <p:cNvPr id="59418" name="Group 56"/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/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9" name="Freeform 78"/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0" name="Freeform 79"/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81" name="Freeform 80"/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59443" name="Straight Connector 81"/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/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/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/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/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71" name="Freeform 70"/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33" name="Rectangle 71"/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  <p:sp>
            <p:nvSpPr>
              <p:cNvPr id="73" name="Freeform 72"/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cxnSp>
            <p:nvCxnSpPr>
              <p:cNvPr id="59435" name="Straight Connector 73"/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/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/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/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/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/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8" name="Freeform 67"/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30" name="Rectangle 68"/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59421" name="Rectangle 59"/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sp>
          <p:nvSpPr>
            <p:cNvPr id="59422" name="Right Arrow 60"/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grpSp>
          <p:nvGrpSpPr>
            <p:cNvPr id="59423" name="Group 61"/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/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59427" name="Rectangle 65"/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59424" name="Right Arrow 62"/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586450" y="1903413"/>
            <a:ext cx="1181734" cy="52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per packet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5778500" y="2898775"/>
            <a:ext cx="6960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Calibri"/>
                <a:ea typeface="+mn-ea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Calibri"/>
                <a:ea typeface="+mn-ea"/>
              </a:rPr>
              <a:t> bps</a:t>
            </a:r>
          </a:p>
        </p:txBody>
      </p:sp>
      <p:sp>
        <p:nvSpPr>
          <p:cNvPr id="59417" name="Rectangle 3"/>
          <p:cNvSpPr txBox="1">
            <a:spLocks noChangeArrowheads="1"/>
          </p:cNvSpPr>
          <p:nvPr/>
        </p:nvSpPr>
        <p:spPr bwMode="auto">
          <a:xfrm>
            <a:off x="631164" y="5711826"/>
            <a:ext cx="4985676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end-end delay = 2</a:t>
            </a:r>
            <a:r>
              <a:rPr lang="en-US" altLang="en-US" i="1">
                <a:latin typeface="Gill Sans MT" pitchFamily="34" charset="0"/>
              </a:rPr>
              <a:t>L</a:t>
            </a:r>
            <a:r>
              <a:rPr lang="en-US" altLang="en-US">
                <a:latin typeface="Gill Sans MT" pitchFamily="34" charset="0"/>
              </a:rPr>
              <a:t>/</a:t>
            </a:r>
            <a:r>
              <a:rPr lang="en-US" altLang="en-US" i="1">
                <a:latin typeface="Gill Sans MT" pitchFamily="34" charset="0"/>
              </a:rPr>
              <a:t>R</a:t>
            </a:r>
            <a:r>
              <a:rPr lang="en-US" altLang="en-US">
                <a:latin typeface="Gill Sans MT" pitchFamily="34" charset="0"/>
              </a:rPr>
              <a:t> (assuming zero propagation delay)</a:t>
            </a:r>
          </a:p>
        </p:txBody>
      </p:sp>
    </p:spTree>
    <p:extLst>
      <p:ext uri="{BB962C8B-B14F-4D97-AF65-F5344CB8AC3E}">
        <p14:creationId xmlns:p14="http://schemas.microsoft.com/office/powerpoint/2010/main" val="81561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/>
          <p:cNvGrpSpPr>
            <a:grpSpLocks/>
          </p:cNvGrpSpPr>
          <p:nvPr/>
        </p:nvGrpSpPr>
        <p:grpSpPr bwMode="auto">
          <a:xfrm>
            <a:off x="2455863" y="2079625"/>
            <a:ext cx="1270927" cy="534988"/>
            <a:chOff x="1871277" y="1576300"/>
            <a:chExt cx="1128371" cy="437861"/>
          </a:xfrm>
        </p:grpSpPr>
        <p:sp>
          <p:nvSpPr>
            <p:cNvPr id="105" name="Oval 10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7" name="Oval 1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Freeform 107"/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Freeform 1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2" name="Straight Connector 111"/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/>
          <p:cNvGrpSpPr>
            <a:grpSpLocks/>
          </p:cNvGrpSpPr>
          <p:nvPr/>
        </p:nvGrpSpPr>
        <p:grpSpPr bwMode="auto">
          <a:xfrm>
            <a:off x="7328033" y="2314575"/>
            <a:ext cx="844417" cy="679450"/>
            <a:chOff x="-44" y="1473"/>
            <a:chExt cx="981" cy="1105"/>
          </a:xfrm>
        </p:grpSpPr>
        <p:pic>
          <p:nvPicPr>
            <p:cNvPr id="61533" name="Picture 106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4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73448" y="130175"/>
            <a:ext cx="9368392" cy="11430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Packet Switching: queueing delay, loss</a:t>
            </a:r>
            <a:endParaRPr lang="en-US" altLang="en-US" sz="4000" dirty="0">
              <a:ea typeface="ＭＳ Ｐゴシック" pitchFamily="34" charset="-128"/>
            </a:endParaRPr>
          </a:p>
        </p:txBody>
      </p:sp>
      <p:sp>
        <p:nvSpPr>
          <p:cNvPr id="61445" name="Line 230"/>
          <p:cNvSpPr>
            <a:spLocks noChangeShapeType="1"/>
          </p:cNvSpPr>
          <p:nvPr/>
        </p:nvSpPr>
        <p:spPr bwMode="auto">
          <a:xfrm>
            <a:off x="3756025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Line 276"/>
          <p:cNvSpPr>
            <a:spLocks noChangeShapeType="1"/>
          </p:cNvSpPr>
          <p:nvPr/>
        </p:nvSpPr>
        <p:spPr bwMode="auto">
          <a:xfrm>
            <a:off x="1723231" y="1971676"/>
            <a:ext cx="806583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Line 277"/>
          <p:cNvSpPr>
            <a:spLocks noChangeShapeType="1"/>
          </p:cNvSpPr>
          <p:nvPr/>
        </p:nvSpPr>
        <p:spPr bwMode="auto">
          <a:xfrm flipV="1">
            <a:off x="1879733" y="2457451"/>
            <a:ext cx="626004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Line 278"/>
          <p:cNvSpPr>
            <a:spLocks noChangeShapeType="1"/>
          </p:cNvSpPr>
          <p:nvPr/>
        </p:nvSpPr>
        <p:spPr bwMode="auto">
          <a:xfrm>
            <a:off x="3718190" y="2398714"/>
            <a:ext cx="218413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Line 279"/>
          <p:cNvSpPr>
            <a:spLocks noChangeShapeType="1"/>
          </p:cNvSpPr>
          <p:nvPr/>
        </p:nvSpPr>
        <p:spPr bwMode="auto">
          <a:xfrm flipH="1" flipV="1">
            <a:off x="6538648" y="2581275"/>
            <a:ext cx="10319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0" name="Line 280"/>
          <p:cNvSpPr>
            <a:spLocks noChangeShapeType="1"/>
          </p:cNvSpPr>
          <p:nvPr/>
        </p:nvSpPr>
        <p:spPr bwMode="auto">
          <a:xfrm flipV="1">
            <a:off x="7051146" y="2030414"/>
            <a:ext cx="655241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1" name="Rectangle 287"/>
          <p:cNvSpPr>
            <a:spLocks noChangeArrowheads="1"/>
          </p:cNvSpPr>
          <p:nvPr/>
        </p:nvSpPr>
        <p:spPr bwMode="auto">
          <a:xfrm>
            <a:off x="3933165" y="2185989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2" name="Rectangle 288"/>
          <p:cNvSpPr>
            <a:spLocks noChangeArrowheads="1"/>
          </p:cNvSpPr>
          <p:nvPr/>
        </p:nvSpPr>
        <p:spPr bwMode="auto">
          <a:xfrm>
            <a:off x="4108583" y="2185989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3" name="Rectangle 289"/>
          <p:cNvSpPr>
            <a:spLocks noChangeArrowheads="1"/>
          </p:cNvSpPr>
          <p:nvPr/>
        </p:nvSpPr>
        <p:spPr bwMode="auto">
          <a:xfrm>
            <a:off x="4284002" y="2185989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4" name="Rectangle 290"/>
          <p:cNvSpPr>
            <a:spLocks noChangeArrowheads="1"/>
          </p:cNvSpPr>
          <p:nvPr/>
        </p:nvSpPr>
        <p:spPr bwMode="auto">
          <a:xfrm>
            <a:off x="4459421" y="2185989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5" name="Rectangle 291"/>
          <p:cNvSpPr>
            <a:spLocks noChangeArrowheads="1"/>
          </p:cNvSpPr>
          <p:nvPr/>
        </p:nvSpPr>
        <p:spPr bwMode="auto">
          <a:xfrm>
            <a:off x="4634840" y="2185989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6" name="Rectangle 292"/>
          <p:cNvSpPr>
            <a:spLocks noChangeArrowheads="1"/>
          </p:cNvSpPr>
          <p:nvPr/>
        </p:nvSpPr>
        <p:spPr bwMode="auto">
          <a:xfrm>
            <a:off x="5037271" y="2185989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7" name="Rectangle 293"/>
          <p:cNvSpPr>
            <a:spLocks noChangeArrowheads="1"/>
          </p:cNvSpPr>
          <p:nvPr/>
        </p:nvSpPr>
        <p:spPr bwMode="auto">
          <a:xfrm>
            <a:off x="5511933" y="2181226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61458" name="Group 311"/>
          <p:cNvGrpSpPr>
            <a:grpSpLocks/>
          </p:cNvGrpSpPr>
          <p:nvPr/>
        </p:nvGrpSpPr>
        <p:grpSpPr bwMode="auto">
          <a:xfrm>
            <a:off x="3018235" y="2262189"/>
            <a:ext cx="686196" cy="200025"/>
            <a:chOff x="1800" y="1425"/>
            <a:chExt cx="399" cy="126"/>
          </a:xfrm>
        </p:grpSpPr>
        <p:sp>
          <p:nvSpPr>
            <p:cNvPr id="61529" name="Rectangle 294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0" name="Rectangle 295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1" name="Rectangle 296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2" name="Rectangle 297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1459" name="Rectangle 298"/>
          <p:cNvSpPr>
            <a:spLocks noChangeArrowheads="1"/>
          </p:cNvSpPr>
          <p:nvPr/>
        </p:nvSpPr>
        <p:spPr bwMode="auto">
          <a:xfrm>
            <a:off x="2306242" y="2162176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0" name="Rectangle 299"/>
          <p:cNvSpPr>
            <a:spLocks noChangeArrowheads="1"/>
          </p:cNvSpPr>
          <p:nvPr/>
        </p:nvSpPr>
        <p:spPr bwMode="auto">
          <a:xfrm>
            <a:off x="2068911" y="2733676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1" name="Line 300"/>
          <p:cNvSpPr>
            <a:spLocks noChangeShapeType="1"/>
          </p:cNvSpPr>
          <p:nvPr/>
        </p:nvSpPr>
        <p:spPr bwMode="auto">
          <a:xfrm>
            <a:off x="2264966" y="2111375"/>
            <a:ext cx="26656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2" name="Line 301"/>
          <p:cNvSpPr>
            <a:spLocks noChangeShapeType="1"/>
          </p:cNvSpPr>
          <p:nvPr/>
        </p:nvSpPr>
        <p:spPr bwMode="auto">
          <a:xfrm flipV="1">
            <a:off x="2266686" y="2582864"/>
            <a:ext cx="189177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3" name="Line 302"/>
          <p:cNvSpPr>
            <a:spLocks noChangeShapeType="1"/>
          </p:cNvSpPr>
          <p:nvPr/>
        </p:nvSpPr>
        <p:spPr bwMode="auto">
          <a:xfrm>
            <a:off x="4345915" y="2076450"/>
            <a:ext cx="115054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4" name="Text Box 303"/>
          <p:cNvSpPr txBox="1">
            <a:spLocks noChangeArrowheads="1"/>
          </p:cNvSpPr>
          <p:nvPr/>
        </p:nvSpPr>
        <p:spPr bwMode="auto">
          <a:xfrm>
            <a:off x="811742" y="1633538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61465" name="Text Box 304"/>
          <p:cNvSpPr txBox="1">
            <a:spLocks noChangeArrowheads="1"/>
          </p:cNvSpPr>
          <p:nvPr/>
        </p:nvSpPr>
        <p:spPr bwMode="auto">
          <a:xfrm>
            <a:off x="963083" y="2608263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61466" name="Text Box 305"/>
          <p:cNvSpPr txBox="1">
            <a:spLocks noChangeArrowheads="1"/>
          </p:cNvSpPr>
          <p:nvPr/>
        </p:nvSpPr>
        <p:spPr bwMode="auto">
          <a:xfrm>
            <a:off x="7154334" y="1465263"/>
            <a:ext cx="407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C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7" name="Text Box 308"/>
          <p:cNvSpPr txBox="1">
            <a:spLocks noChangeArrowheads="1"/>
          </p:cNvSpPr>
          <p:nvPr/>
        </p:nvSpPr>
        <p:spPr bwMode="auto">
          <a:xfrm>
            <a:off x="1773106" y="1585913"/>
            <a:ext cx="15632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R</a:t>
            </a:r>
            <a:r>
              <a:rPr lang="en-US" altLang="en-US" sz="1800"/>
              <a:t> = 100 Mb/s</a:t>
            </a:r>
          </a:p>
        </p:txBody>
      </p:sp>
      <p:sp>
        <p:nvSpPr>
          <p:cNvPr id="61468" name="Text Box 309"/>
          <p:cNvSpPr txBox="1">
            <a:spLocks noChangeArrowheads="1"/>
          </p:cNvSpPr>
          <p:nvPr/>
        </p:nvSpPr>
        <p:spPr bwMode="auto">
          <a:xfrm>
            <a:off x="3928005" y="2438400"/>
            <a:ext cx="16417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 i="1"/>
              <a:t>R</a:t>
            </a:r>
            <a:r>
              <a:rPr lang="en-US" altLang="en-US" sz="2000"/>
              <a:t> = 1.5 Mb/s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9" name="Text Box 310"/>
          <p:cNvSpPr txBox="1">
            <a:spLocks noChangeArrowheads="1"/>
          </p:cNvSpPr>
          <p:nvPr/>
        </p:nvSpPr>
        <p:spPr bwMode="auto">
          <a:xfrm>
            <a:off x="6524890" y="2994025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0" name="Line 281"/>
          <p:cNvSpPr>
            <a:spLocks noChangeShapeType="1"/>
          </p:cNvSpPr>
          <p:nvPr/>
        </p:nvSpPr>
        <p:spPr bwMode="auto">
          <a:xfrm flipV="1">
            <a:off x="7217966" y="3146425"/>
            <a:ext cx="106627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1" name="Line 283"/>
          <p:cNvSpPr>
            <a:spLocks noChangeShapeType="1"/>
          </p:cNvSpPr>
          <p:nvPr/>
        </p:nvSpPr>
        <p:spPr bwMode="auto">
          <a:xfrm flipH="1">
            <a:off x="7192169" y="2849564"/>
            <a:ext cx="411031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2" name="Text Box 306"/>
          <p:cNvSpPr txBox="1">
            <a:spLocks noChangeArrowheads="1"/>
          </p:cNvSpPr>
          <p:nvPr/>
        </p:nvSpPr>
        <p:spPr bwMode="auto">
          <a:xfrm>
            <a:off x="8186209" y="2224088"/>
            <a:ext cx="43854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D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3" name="Text Box 307"/>
          <p:cNvSpPr txBox="1">
            <a:spLocks noChangeArrowheads="1"/>
          </p:cNvSpPr>
          <p:nvPr/>
        </p:nvSpPr>
        <p:spPr bwMode="auto">
          <a:xfrm>
            <a:off x="8991071" y="2840038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E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4" name="Text Box 330"/>
          <p:cNvSpPr txBox="1">
            <a:spLocks noChangeArrowheads="1"/>
          </p:cNvSpPr>
          <p:nvPr/>
        </p:nvSpPr>
        <p:spPr bwMode="auto">
          <a:xfrm>
            <a:off x="2221971" y="2984501"/>
            <a:ext cx="2550452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en-US" sz="1800"/>
              <a:t>waiting for output link</a:t>
            </a:r>
            <a:endParaRPr lang="en-US" altLang="en-US" sz="1800">
              <a:solidFill>
                <a:schemeClr val="accent1"/>
              </a:solidFill>
            </a:endParaRPr>
          </a:p>
        </p:txBody>
      </p:sp>
      <p:sp>
        <p:nvSpPr>
          <p:cNvPr id="61475" name="Line 332"/>
          <p:cNvSpPr>
            <a:spLocks noChangeShapeType="1"/>
          </p:cNvSpPr>
          <p:nvPr/>
        </p:nvSpPr>
        <p:spPr bwMode="auto">
          <a:xfrm flipV="1">
            <a:off x="3131742" y="2514601"/>
            <a:ext cx="180578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76" name="Group 96"/>
          <p:cNvGrpSpPr>
            <a:grpSpLocks/>
          </p:cNvGrpSpPr>
          <p:nvPr/>
        </p:nvGrpSpPr>
        <p:grpSpPr bwMode="auto">
          <a:xfrm>
            <a:off x="973403" y="1651000"/>
            <a:ext cx="844418" cy="679450"/>
            <a:chOff x="-44" y="1473"/>
            <a:chExt cx="981" cy="1105"/>
          </a:xfrm>
        </p:grpSpPr>
        <p:pic>
          <p:nvPicPr>
            <p:cNvPr id="61527" name="Picture 9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7" name="Group 99"/>
          <p:cNvGrpSpPr>
            <a:grpSpLocks/>
          </p:cNvGrpSpPr>
          <p:nvPr/>
        </p:nvGrpSpPr>
        <p:grpSpPr bwMode="auto">
          <a:xfrm>
            <a:off x="1176338" y="2625725"/>
            <a:ext cx="844418" cy="679450"/>
            <a:chOff x="-44" y="1473"/>
            <a:chExt cx="981" cy="1105"/>
          </a:xfrm>
        </p:grpSpPr>
        <p:pic>
          <p:nvPicPr>
            <p:cNvPr id="61525" name="Picture 10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8" name="Group 102"/>
          <p:cNvGrpSpPr>
            <a:grpSpLocks/>
          </p:cNvGrpSpPr>
          <p:nvPr/>
        </p:nvGrpSpPr>
        <p:grpSpPr bwMode="auto">
          <a:xfrm>
            <a:off x="8105379" y="2686050"/>
            <a:ext cx="844417" cy="679450"/>
            <a:chOff x="-44" y="1473"/>
            <a:chExt cx="981" cy="1105"/>
          </a:xfrm>
        </p:grpSpPr>
        <p:pic>
          <p:nvPicPr>
            <p:cNvPr id="61523" name="Picture 10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9" name="Group 108"/>
          <p:cNvGrpSpPr>
            <a:grpSpLocks/>
          </p:cNvGrpSpPr>
          <p:nvPr/>
        </p:nvGrpSpPr>
        <p:grpSpPr bwMode="auto">
          <a:xfrm>
            <a:off x="7417462" y="1493838"/>
            <a:ext cx="844417" cy="679450"/>
            <a:chOff x="-44" y="1473"/>
            <a:chExt cx="981" cy="1105"/>
          </a:xfrm>
        </p:grpSpPr>
        <p:pic>
          <p:nvPicPr>
            <p:cNvPr id="61521" name="Picture 109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CF7C502-CAB6-43B0-9E18-B90C55E031C3}" type="slidenum">
              <a:rPr lang="en-US" altLang="en-US" sz="1200">
                <a:latin typeface="Tahoma" pitchFamily="34" charset="0"/>
              </a:rPr>
              <a:pPr/>
              <a:t>31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61481" name="Group 228"/>
          <p:cNvGrpSpPr>
            <a:grpSpLocks/>
          </p:cNvGrpSpPr>
          <p:nvPr/>
        </p:nvGrpSpPr>
        <p:grpSpPr bwMode="auto">
          <a:xfrm>
            <a:off x="5840413" y="2160589"/>
            <a:ext cx="1222772" cy="439737"/>
            <a:chOff x="4650" y="1129"/>
            <a:chExt cx="246" cy="95"/>
          </a:xfrm>
        </p:grpSpPr>
        <p:sp>
          <p:nvSpPr>
            <p:cNvPr id="6151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151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151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61516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0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17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8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94" name="Rectangle 6"/>
          <p:cNvSpPr>
            <a:spLocks noChangeArrowheads="1"/>
          </p:cNvSpPr>
          <p:nvPr/>
        </p:nvSpPr>
        <p:spPr bwMode="auto">
          <a:xfrm>
            <a:off x="656961" y="3930651"/>
            <a:ext cx="8808773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612" y="901700"/>
            <a:ext cx="79230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/>
          <p:cNvGrpSpPr>
            <a:grpSpLocks/>
          </p:cNvGrpSpPr>
          <p:nvPr/>
        </p:nvGrpSpPr>
        <p:grpSpPr bwMode="auto">
          <a:xfrm>
            <a:off x="5991755" y="2930525"/>
            <a:ext cx="1222772" cy="439738"/>
            <a:chOff x="4650" y="1129"/>
            <a:chExt cx="246" cy="95"/>
          </a:xfrm>
        </p:grpSpPr>
        <p:sp>
          <p:nvSpPr>
            <p:cNvPr id="6150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150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150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61508" name="Group 232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2" name="Freeform 2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09" name="Line 235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0" name="Line 236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485" name="Group 347"/>
          <p:cNvGrpSpPr>
            <a:grpSpLocks/>
          </p:cNvGrpSpPr>
          <p:nvPr/>
        </p:nvGrpSpPr>
        <p:grpSpPr bwMode="auto">
          <a:xfrm>
            <a:off x="5976277" y="2897189"/>
            <a:ext cx="1269206" cy="534987"/>
            <a:chOff x="1871277" y="1576300"/>
            <a:chExt cx="1128371" cy="437861"/>
          </a:xfrm>
        </p:grpSpPr>
        <p:sp>
          <p:nvSpPr>
            <p:cNvPr id="85" name="Oval 8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87"/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Freeform 8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2" name="Straight Connector 91"/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/>
          <p:cNvGrpSpPr>
            <a:grpSpLocks/>
          </p:cNvGrpSpPr>
          <p:nvPr/>
        </p:nvGrpSpPr>
        <p:grpSpPr bwMode="auto">
          <a:xfrm>
            <a:off x="5788819" y="2116139"/>
            <a:ext cx="1270927" cy="534987"/>
            <a:chOff x="1871277" y="1576300"/>
            <a:chExt cx="1128371" cy="437861"/>
          </a:xfrm>
        </p:grpSpPr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Oval 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2" name="Straight Connector 101"/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65012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906164" y="160020"/>
            <a:ext cx="8420100" cy="1143000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ea typeface="ＭＳ Ｐゴシック" pitchFamily="34" charset="-128"/>
              </a:rPr>
              <a:t>Two key network-core functions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1728788"/>
            <a:ext cx="4541970" cy="46482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en-US" altLang="en-US" i="1">
                <a:solidFill>
                  <a:srgbClr val="C00000"/>
                </a:solidFill>
                <a:ea typeface="ＭＳ Ｐゴシック" pitchFamily="34" charset="-128"/>
              </a:rPr>
              <a:t>forwarding</a:t>
            </a:r>
            <a:r>
              <a:rPr lang="en-US" altLang="en-US" sz="2400" i="1">
                <a:solidFill>
                  <a:srgbClr val="C00000"/>
                </a:solidFill>
                <a:ea typeface="ＭＳ Ｐゴシック" pitchFamily="34" charset="-128"/>
              </a:rPr>
              <a:t>:</a:t>
            </a:r>
            <a:r>
              <a:rPr lang="en-US" altLang="en-US" sz="2400">
                <a:solidFill>
                  <a:srgbClr val="C00000"/>
                </a:solidFill>
                <a:ea typeface="ＭＳ Ｐゴシック" pitchFamily="34" charset="-128"/>
              </a:rPr>
              <a:t> </a:t>
            </a:r>
            <a:r>
              <a:rPr lang="en-US" altLang="en-US" sz="2400">
                <a:ea typeface="ＭＳ Ｐゴシック" pitchFamily="34" charset="-128"/>
              </a:rPr>
              <a:t>move packets from router</a:t>
            </a:r>
            <a:r>
              <a:rPr lang="ja-JP" altLang="en-US" sz="2400">
                <a:ea typeface="ＭＳ Ｐゴシック" pitchFamily="34" charset="-128"/>
              </a:rPr>
              <a:t>’</a:t>
            </a:r>
            <a:r>
              <a:rPr lang="en-US" altLang="ja-JP" sz="2400">
                <a:ea typeface="ＭＳ Ｐゴシック" pitchFamily="34" charset="-128"/>
              </a:rPr>
              <a:t>s input to appropriate router output</a:t>
            </a:r>
          </a:p>
          <a:p>
            <a:pPr marL="0" indent="0">
              <a:buFont typeface="Wingdings" pitchFamily="2" charset="2"/>
              <a:buNone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349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57106" y="6453189"/>
            <a:ext cx="3136900" cy="287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634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99316F35-C0AA-4C06-BCB5-A4A46414A253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32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63493" name="Picture 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78" y="927100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/>
          <p:cNvSpPr txBox="1">
            <a:spLocks noChangeArrowheads="1"/>
          </p:cNvSpPr>
          <p:nvPr/>
        </p:nvSpPr>
        <p:spPr bwMode="auto">
          <a:xfrm>
            <a:off x="416190" y="1385888"/>
            <a:ext cx="4541970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r>
              <a:rPr lang="en-US" altLang="en-US" sz="2800" i="1">
                <a:solidFill>
                  <a:srgbClr val="C00000"/>
                </a:solidFill>
                <a:latin typeface="Gill Sans MT" pitchFamily="34" charset="0"/>
              </a:rPr>
              <a:t>routing:</a:t>
            </a:r>
            <a:r>
              <a:rPr lang="en-US" altLang="en-US" sz="2800">
                <a:solidFill>
                  <a:srgbClr val="C00000"/>
                </a:solidFill>
                <a:latin typeface="Gill Sans MT" pitchFamily="34" charset="0"/>
              </a:rPr>
              <a:t> </a:t>
            </a:r>
            <a:r>
              <a:rPr lang="en-US" altLang="en-US">
                <a:latin typeface="Gill Sans MT" pitchFamily="34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itchFamily="2" charset="2"/>
              <a:buChar char="§"/>
            </a:pPr>
            <a:r>
              <a:rPr lang="en-US" altLang="en-US" i="1">
                <a:latin typeface="Gill Sans MT" pitchFamily="34" charset="0"/>
              </a:rPr>
              <a:t>routing algorithms</a:t>
            </a:r>
            <a:endParaRPr lang="en-US" altLang="en-US">
              <a:latin typeface="Gill Sans MT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itchFamily="2" charset="2"/>
              <a:buNone/>
            </a:pPr>
            <a:endParaRPr lang="en-US" altLang="en-US" sz="2800">
              <a:latin typeface="Gill Sans MT" pitchFamily="34" charset="0"/>
            </a:endParaRPr>
          </a:p>
        </p:txBody>
      </p:sp>
      <p:sp>
        <p:nvSpPr>
          <p:cNvPr id="11" name="Freeform 3"/>
          <p:cNvSpPr>
            <a:spLocks/>
          </p:cNvSpPr>
          <p:nvPr/>
        </p:nvSpPr>
        <p:spPr bwMode="auto">
          <a:xfrm rot="16200000">
            <a:off x="3655021" y="3538076"/>
            <a:ext cx="2198687" cy="1621763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  <a:latin typeface="Arial" charset="0"/>
              <a:ea typeface="+mn-ea"/>
            </a:endParaRPr>
          </a:p>
        </p:txBody>
      </p:sp>
      <p:grpSp>
        <p:nvGrpSpPr>
          <p:cNvPr id="63496" name="Group 4"/>
          <p:cNvGrpSpPr>
            <a:grpSpLocks/>
          </p:cNvGrpSpPr>
          <p:nvPr/>
        </p:nvGrpSpPr>
        <p:grpSpPr bwMode="auto">
          <a:xfrm>
            <a:off x="1439466" y="3152776"/>
            <a:ext cx="2510896" cy="2333625"/>
            <a:chOff x="272609" y="3015788"/>
            <a:chExt cx="2317750" cy="2333625"/>
          </a:xfrm>
        </p:grpSpPr>
        <p:sp>
          <p:nvSpPr>
            <p:cNvPr id="63710" name="Rectangle 4"/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1" name="Oval 5"/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2" name="Text Box 108"/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routing algorithm</a:t>
              </a:r>
            </a:p>
          </p:txBody>
        </p:sp>
        <p:sp>
          <p:nvSpPr>
            <p:cNvPr id="63713" name="Rectangle 109"/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63714" name="Text Box 110"/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731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solidFill>
                    <a:srgbClr val="000000"/>
                  </a:solidFill>
                </a:rPr>
                <a:t>local forwarding table</a:t>
              </a:r>
            </a:p>
          </p:txBody>
        </p:sp>
        <p:sp>
          <p:nvSpPr>
            <p:cNvPr id="63715" name="Text Box 111"/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header value</a:t>
              </a:r>
            </a:p>
          </p:txBody>
        </p:sp>
        <p:sp>
          <p:nvSpPr>
            <p:cNvPr id="63716" name="Text Box 112"/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</a:rPr>
                <a:t>output link</a:t>
              </a:r>
            </a:p>
          </p:txBody>
        </p:sp>
        <p:sp>
          <p:nvSpPr>
            <p:cNvPr id="63717" name="Line 113"/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18" name="Text Box 114"/>
            <p:cNvSpPr txBox="1">
              <a:spLocks noChangeArrowheads="1"/>
            </p:cNvSpPr>
            <p:nvPr/>
          </p:nvSpPr>
          <p:spPr bwMode="auto">
            <a:xfrm>
              <a:off x="1107665" y="4457238"/>
              <a:ext cx="48415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0100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0101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0111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</a:rPr>
                <a:t>1001</a:t>
              </a:r>
            </a:p>
          </p:txBody>
        </p:sp>
        <p:sp>
          <p:nvSpPr>
            <p:cNvPr id="63719" name="Text Box 115"/>
            <p:cNvSpPr txBox="1">
              <a:spLocks noChangeArrowheads="1"/>
            </p:cNvSpPr>
            <p:nvPr/>
          </p:nvSpPr>
          <p:spPr bwMode="auto">
            <a:xfrm>
              <a:off x="1606284" y="4457238"/>
              <a:ext cx="24888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3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3720" name="Line 116"/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1" name="Line 117"/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722" name="AutoShape 118"/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63497" name="Group 3"/>
          <p:cNvGrpSpPr>
            <a:grpSpLocks/>
          </p:cNvGrpSpPr>
          <p:nvPr/>
        </p:nvGrpSpPr>
        <p:grpSpPr bwMode="auto">
          <a:xfrm>
            <a:off x="2978679" y="3632201"/>
            <a:ext cx="5628879" cy="2989375"/>
            <a:chOff x="1638346" y="3641726"/>
            <a:chExt cx="5194254" cy="2989843"/>
          </a:xfrm>
        </p:grpSpPr>
        <p:sp>
          <p:nvSpPr>
            <p:cNvPr id="63560" name="Freeform 2"/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61" name="Freeform 6"/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3562" name="Group 7"/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98" name="Line 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99" name="Line 1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700" name="Rectangle 1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701" name="Oval 12"/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702" name="Group 1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8" name="Line 1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9" name="Line 1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703" name="Group 1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5" name="Line 1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706" name="Line 2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3" name="Group 21"/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85" name="Line 23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86" name="Line 24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87" name="Rectangle 25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88" name="Oval 26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89" name="Group 27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5" name="Line 29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6" name="Line 3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90" name="Group 31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2" name="Line 3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93" name="Line 34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4" name="Group 35"/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72" name="Line 37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73" name="Line 38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74" name="Rectangle 39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75" name="Oval 40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76" name="Group 41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2" name="Line 43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3" name="Line 4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77" name="Group 45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79" name="Line 47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80" name="Line 48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5" name="Group 49"/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59" name="Line 51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60" name="Line 52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61" name="Rectangle 53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62" name="Oval 54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63" name="Group 55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9" name="Line 57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70" name="Line 58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64" name="Group 59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6" name="Line 61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67" name="Line 62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6" name="Group 63"/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46" name="Line 65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47" name="Line 66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48" name="Rectangle 67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49" name="Oval 68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50" name="Group 69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6" name="Line 71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7" name="Line 72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51" name="Group 73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3" name="Line 75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54" name="Line 76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63567" name="Group 77"/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/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33" name="Line 79"/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4" name="Line 80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5" name="Rectangle 81"/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63636" name="Oval 82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3637" name="Group 83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3" name="Line 85"/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4" name="Line 86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63638" name="Group 87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0" name="Line 8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641" name="Line 90"/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3568" name="Freeform 91"/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69" name="Freeform 92"/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0" name="Freeform 93"/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1" name="Freeform 94"/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2" name="Freeform 95"/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3" name="Freeform 96"/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74" name="Text Box 100"/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288745" cy="369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63575" name="Text Box 101"/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75433" cy="33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63576" name="Text Box 102"/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75433" cy="338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3</a:t>
              </a:r>
            </a:p>
          </p:txBody>
        </p:sp>
        <p:grpSp>
          <p:nvGrpSpPr>
            <p:cNvPr id="63577" name="Group 1"/>
            <p:cNvGrpSpPr>
              <a:grpSpLocks/>
            </p:cNvGrpSpPr>
            <p:nvPr/>
          </p:nvGrpSpPr>
          <p:grpSpPr bwMode="auto">
            <a:xfrm rot="-2012368">
              <a:off x="2644164" y="5393557"/>
              <a:ext cx="1446652" cy="277042"/>
              <a:chOff x="2437928" y="4583020"/>
              <a:chExt cx="1446652" cy="277042"/>
            </a:xfrm>
          </p:grpSpPr>
          <p:sp>
            <p:nvSpPr>
              <p:cNvPr id="63627" name="Rectangle 97"/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8" name="Rectangle 98"/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9" name="Line 99"/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630" name="Rectangle 104"/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31" name="Text Box 105"/>
              <p:cNvSpPr txBox="1">
                <a:spLocks noChangeArrowheads="1"/>
              </p:cNvSpPr>
              <p:nvPr/>
            </p:nvSpPr>
            <p:spPr bwMode="auto">
              <a:xfrm rot="289934">
                <a:off x="3048464" y="4583020"/>
                <a:ext cx="462940" cy="277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200">
                    <a:solidFill>
                      <a:srgbClr val="000000"/>
                    </a:solidFill>
                  </a:rPr>
                  <a:t>0111</a:t>
                </a:r>
              </a:p>
            </p:txBody>
          </p:sp>
        </p:grpSp>
        <p:sp>
          <p:nvSpPr>
            <p:cNvPr id="63578" name="Text Box 106"/>
            <p:cNvSpPr txBox="1">
              <a:spLocks noChangeArrowheads="1"/>
            </p:cNvSpPr>
            <p:nvPr/>
          </p:nvSpPr>
          <p:spPr bwMode="auto">
            <a:xfrm>
              <a:off x="1638346" y="6046702"/>
              <a:ext cx="2683618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destination address in arriving</a:t>
              </a:r>
            </a:p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</a:rPr>
                <a:t>s header</a:t>
              </a:r>
              <a:endParaRPr lang="en-US" altLang="en-US" sz="1600">
                <a:solidFill>
                  <a:srgbClr val="000000"/>
                </a:solidFill>
              </a:endParaRPr>
            </a:p>
          </p:txBody>
        </p:sp>
        <p:sp>
          <p:nvSpPr>
            <p:cNvPr id="63579" name="Line 107"/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0" name="Line 119"/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1" name="Freeform 121"/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2" name="Freeform 122"/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3" name="Freeform 123"/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4" name="Freeform 124"/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85" name="Freeform 125"/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3586" name="Group 126"/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1" name="Oval 128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2" name="Rectangle 129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23" name="Line 130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4" name="Line 131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5" name="Line 132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26" name="AutoShape 133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7" name="Group 134"/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4" name="Oval 136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5" name="Rectangle 137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16" name="Line 138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7" name="Line 139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8" name="Line 140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9" name="AutoShape 141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8" name="Group 142"/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7" name="Oval 144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8" name="Rectangle 145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9" name="Line 146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0" name="Line 147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1" name="Line 148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12" name="AutoShape 149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89" name="Group 150"/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0" name="Oval 152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1" name="Rectangle 153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602" name="Line 154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3" name="Line 155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4" name="Line 156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05" name="AutoShape 157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3590" name="Group 158"/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/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3" name="Oval 160"/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4" name="Rectangle 161"/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595" name="Line 162"/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6" name="Line 163"/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7" name="Line 164"/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98" name="AutoShape 165"/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3591" name="Freeform 120"/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63498" name="Straight Connector 421888"/>
          <p:cNvCxnSpPr>
            <a:cxnSpLocks noChangeShapeType="1"/>
          </p:cNvCxnSpPr>
          <p:nvPr/>
        </p:nvCxnSpPr>
        <p:spPr bwMode="auto">
          <a:xfrm>
            <a:off x="2380191" y="2743201"/>
            <a:ext cx="227013" cy="574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/>
          <p:cNvCxnSpPr>
            <a:cxnSpLocks noChangeShapeType="1"/>
          </p:cNvCxnSpPr>
          <p:nvPr/>
        </p:nvCxnSpPr>
        <p:spPr bwMode="auto">
          <a:xfrm flipH="1">
            <a:off x="3848894" y="2822576"/>
            <a:ext cx="2593446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/>
          <p:cNvGrpSpPr>
            <a:grpSpLocks/>
          </p:cNvGrpSpPr>
          <p:nvPr/>
        </p:nvGrpSpPr>
        <p:grpSpPr bwMode="auto">
          <a:xfrm>
            <a:off x="6607440" y="5089525"/>
            <a:ext cx="567531" cy="261938"/>
            <a:chOff x="1871277" y="1576300"/>
            <a:chExt cx="1128371" cy="437861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9" name="Oval 1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0" name="Freeform 179"/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1" name="Freeform 1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2" name="Freeform 1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3" name="Freeform 1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84" name="Straight Connector 183"/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/>
          <p:cNvGrpSpPr>
            <a:grpSpLocks/>
          </p:cNvGrpSpPr>
          <p:nvPr/>
        </p:nvGrpSpPr>
        <p:grpSpPr bwMode="auto">
          <a:xfrm>
            <a:off x="5938442" y="5353051"/>
            <a:ext cx="567531" cy="263525"/>
            <a:chOff x="1871277" y="1576300"/>
            <a:chExt cx="1128371" cy="437861"/>
          </a:xfrm>
        </p:grpSpPr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9" name="Oval 1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0" name="Freeform 189"/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1" name="Freeform 1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2" name="Freeform 1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93" name="Freeform 1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94" name="Straight Connector 193"/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/>
          <p:cNvGrpSpPr>
            <a:grpSpLocks/>
          </p:cNvGrpSpPr>
          <p:nvPr/>
        </p:nvGrpSpPr>
        <p:grpSpPr bwMode="auto">
          <a:xfrm>
            <a:off x="7283319" y="5376864"/>
            <a:ext cx="567531" cy="261937"/>
            <a:chOff x="1871277" y="1576300"/>
            <a:chExt cx="1128371" cy="437861"/>
          </a:xfrm>
        </p:grpSpPr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Rectangle 197"/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Oval 1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0" name="Freeform 199"/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2" name="Freeform 2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3" name="Freeform 2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4" name="Straight Connector 203"/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/>
          <p:cNvGrpSpPr>
            <a:grpSpLocks/>
          </p:cNvGrpSpPr>
          <p:nvPr/>
        </p:nvGrpSpPr>
        <p:grpSpPr bwMode="auto">
          <a:xfrm>
            <a:off x="7763140" y="4721226"/>
            <a:ext cx="565812" cy="263525"/>
            <a:chOff x="1871277" y="1576300"/>
            <a:chExt cx="1128371" cy="437861"/>
          </a:xfrm>
        </p:grpSpPr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Rectangle 20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Oval 20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0" name="Freeform 209"/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2" name="Freeform 21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3" name="Freeform 21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14" name="Straight Connector 213"/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/>
          <p:cNvGrpSpPr>
            <a:grpSpLocks/>
          </p:cNvGrpSpPr>
          <p:nvPr/>
        </p:nvGrpSpPr>
        <p:grpSpPr bwMode="auto">
          <a:xfrm>
            <a:off x="6683110" y="4416425"/>
            <a:ext cx="565812" cy="261938"/>
            <a:chOff x="1871277" y="1576300"/>
            <a:chExt cx="1128371" cy="437861"/>
          </a:xfrm>
        </p:grpSpPr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Rectangle 217"/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Oval 21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0" name="Freeform 219"/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2" name="Freeform 22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3" name="Freeform 22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24" name="Straight Connector 223"/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/>
          <p:cNvGrpSpPr>
            <a:grpSpLocks/>
          </p:cNvGrpSpPr>
          <p:nvPr/>
        </p:nvGrpSpPr>
        <p:grpSpPr bwMode="auto">
          <a:xfrm>
            <a:off x="5579005" y="4714876"/>
            <a:ext cx="567531" cy="263525"/>
            <a:chOff x="1871277" y="1576300"/>
            <a:chExt cx="1128371" cy="437861"/>
          </a:xfrm>
        </p:grpSpPr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Rectangle 227"/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Oval 22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Freeform 229"/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2" name="Freeform 23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3" name="Freeform 23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34" name="Straight Connector 233"/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53110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0" name="Straight Connector 379"/>
          <p:cNvCxnSpPr/>
          <p:nvPr/>
        </p:nvCxnSpPr>
        <p:spPr bwMode="auto">
          <a:xfrm rot="16200000" flipH="1">
            <a:off x="5844712" y="2092789"/>
            <a:ext cx="557213" cy="2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/>
          <p:nvPr/>
        </p:nvCxnSpPr>
        <p:spPr bwMode="auto">
          <a:xfrm rot="5400000">
            <a:off x="6267385" y="1973727"/>
            <a:ext cx="444500" cy="380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 bwMode="auto">
          <a:xfrm>
            <a:off x="5463779" y="2374900"/>
            <a:ext cx="507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16" name="Group 347"/>
          <p:cNvGrpSpPr>
            <a:grpSpLocks/>
          </p:cNvGrpSpPr>
          <p:nvPr/>
        </p:nvGrpSpPr>
        <p:grpSpPr bwMode="auto">
          <a:xfrm>
            <a:off x="5897167" y="2192338"/>
            <a:ext cx="883973" cy="449262"/>
            <a:chOff x="1871277" y="1576300"/>
            <a:chExt cx="1128371" cy="437861"/>
          </a:xfrm>
        </p:grpSpPr>
        <p:sp>
          <p:nvSpPr>
            <p:cNvPr id="129" name="Oval 12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1" name="Oval 13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32" name="Freeform 13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3" name="Freeform 13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4" name="Freeform 13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5" name="Freeform 13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6" name="Straight Connector 135"/>
            <p:cNvCxnSpPr>
              <a:cxnSpLocks noChangeShapeType="1"/>
              <a:endCxn id="13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7" name="Straight Connector 13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4517" name="Group 347"/>
          <p:cNvGrpSpPr>
            <a:grpSpLocks/>
          </p:cNvGrpSpPr>
          <p:nvPr/>
        </p:nvGrpSpPr>
        <p:grpSpPr bwMode="auto">
          <a:xfrm>
            <a:off x="8253281" y="2201863"/>
            <a:ext cx="883973" cy="449262"/>
            <a:chOff x="1871277" y="1576300"/>
            <a:chExt cx="1128371" cy="437861"/>
          </a:xfrm>
        </p:grpSpPr>
        <p:sp>
          <p:nvSpPr>
            <p:cNvPr id="119" name="Oval 11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" name="Oval 12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2" name="Freeform 12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3" name="Freeform 12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4" name="Freeform 12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5" name="Freeform 12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6" name="Straight Connector 125"/>
            <p:cNvCxnSpPr>
              <a:cxnSpLocks noChangeShapeType="1"/>
              <a:endCxn id="12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7" name="Straight Connector 12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388" name="Straight Connector 387"/>
          <p:cNvCxnSpPr/>
          <p:nvPr/>
        </p:nvCxnSpPr>
        <p:spPr bwMode="auto">
          <a:xfrm rot="16200000" flipV="1">
            <a:off x="8531027" y="4467424"/>
            <a:ext cx="557212" cy="159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 bwMode="auto">
          <a:xfrm rot="5400000" flipH="1" flipV="1">
            <a:off x="8258705" y="4455981"/>
            <a:ext cx="501650" cy="127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20" name="Group 347"/>
          <p:cNvGrpSpPr>
            <a:grpSpLocks/>
          </p:cNvGrpSpPr>
          <p:nvPr/>
        </p:nvGrpSpPr>
        <p:grpSpPr bwMode="auto">
          <a:xfrm>
            <a:off x="8306594" y="3878263"/>
            <a:ext cx="883973" cy="449262"/>
            <a:chOff x="1871277" y="1576300"/>
            <a:chExt cx="1128371" cy="437861"/>
          </a:xfrm>
        </p:grpSpPr>
        <p:sp>
          <p:nvSpPr>
            <p:cNvPr id="109" name="Oval 10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Oval 11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158859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4" name="Freeform 11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5" name="Freeform 11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6" name="Straight Connector 115"/>
            <p:cNvCxnSpPr>
              <a:cxnSpLocks noChangeShapeType="1"/>
              <a:endCxn id="11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7" name="Straight Connector 11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452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64522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503900" y="274639"/>
            <a:ext cx="8420100" cy="719137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Network core: circuit switching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77827" name="Rectangle 102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0585" y="1236663"/>
            <a:ext cx="4837775" cy="4648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>
                <a:solidFill>
                  <a:srgbClr val="CC0000"/>
                </a:solidFill>
                <a:ea typeface="ＭＳ Ｐゴシック" pitchFamily="34" charset="-128"/>
              </a:rPr>
              <a:t>end-end resources allocated to, reserved for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call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 between source &amp; dest: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in diagram, each link has four circuits. </a:t>
            </a:r>
          </a:p>
          <a:p>
            <a:pPr marL="682625" lvl="1" indent="-225425" eaLnBrk="1" hangingPunct="1"/>
            <a:r>
              <a:rPr lang="en-US" altLang="en-US">
                <a:ea typeface="ＭＳ Ｐゴシック" pitchFamily="34" charset="-128"/>
              </a:rPr>
              <a:t>call gets 2</a:t>
            </a:r>
            <a:r>
              <a:rPr lang="en-US" altLang="en-US" baseline="30000">
                <a:ea typeface="ＭＳ Ｐゴシック" pitchFamily="34" charset="-128"/>
              </a:rPr>
              <a:t>nd</a:t>
            </a:r>
            <a:r>
              <a:rPr lang="en-US" altLang="en-US">
                <a:ea typeface="ＭＳ Ｐゴシック" pitchFamily="34" charset="-128"/>
              </a:rPr>
              <a:t> circuit in top link and 1</a:t>
            </a:r>
            <a:r>
              <a:rPr lang="en-US" altLang="en-US" baseline="30000">
                <a:ea typeface="ＭＳ Ｐゴシック" pitchFamily="34" charset="-128"/>
              </a:rPr>
              <a:t>st</a:t>
            </a:r>
            <a:r>
              <a:rPr lang="en-US" altLang="en-US">
                <a:ea typeface="ＭＳ Ｐゴシック" pitchFamily="34" charset="-128"/>
              </a:rPr>
              <a:t> circuit in right link.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dedicated resources: no sharing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circuit-like (guaranteed) performance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circuit segment idle if not used by call </a:t>
            </a:r>
            <a:r>
              <a:rPr lang="en-US" altLang="en-US" sz="2400" i="1">
                <a:solidFill>
                  <a:srgbClr val="000099"/>
                </a:solidFill>
                <a:ea typeface="ＭＳ Ｐゴシック" pitchFamily="34" charset="-128"/>
              </a:rPr>
              <a:t>(no sharing)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commonly used in traditional telephone networks</a:t>
            </a:r>
          </a:p>
        </p:txBody>
      </p:sp>
      <p:pic>
        <p:nvPicPr>
          <p:cNvPr id="64524" name="Picture 69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691" y="887254"/>
            <a:ext cx="7427781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2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9F8E5B9-85E0-4D15-B027-63E33B2F3643}" type="slidenum">
              <a:rPr lang="en-US" altLang="en-US" sz="1200">
                <a:latin typeface="Tahoma" pitchFamily="34" charset="0"/>
              </a:rPr>
              <a:pPr/>
              <a:t>33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64526" name="Group 100"/>
          <p:cNvGrpSpPr>
            <a:grpSpLocks/>
          </p:cNvGrpSpPr>
          <p:nvPr/>
        </p:nvGrpSpPr>
        <p:grpSpPr bwMode="auto">
          <a:xfrm>
            <a:off x="5145617" y="1371600"/>
            <a:ext cx="684477" cy="503238"/>
            <a:chOff x="-44" y="1473"/>
            <a:chExt cx="981" cy="1105"/>
          </a:xfrm>
        </p:grpSpPr>
        <p:pic>
          <p:nvPicPr>
            <p:cNvPr id="6458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4527" name="Group 100"/>
          <p:cNvGrpSpPr>
            <a:grpSpLocks/>
          </p:cNvGrpSpPr>
          <p:nvPr/>
        </p:nvGrpSpPr>
        <p:grpSpPr bwMode="auto">
          <a:xfrm>
            <a:off x="9207765" y="4603750"/>
            <a:ext cx="684477" cy="503238"/>
            <a:chOff x="-44" y="1473"/>
            <a:chExt cx="981" cy="1105"/>
          </a:xfrm>
        </p:grpSpPr>
        <p:pic>
          <p:nvPicPr>
            <p:cNvPr id="64580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81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365" name="Rectangle 364"/>
          <p:cNvSpPr/>
          <p:nvPr/>
        </p:nvSpPr>
        <p:spPr bwMode="auto">
          <a:xfrm>
            <a:off x="6796617" y="2319338"/>
            <a:ext cx="1458383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6" name="Rectangle 365"/>
          <p:cNvSpPr/>
          <p:nvPr/>
        </p:nvSpPr>
        <p:spPr bwMode="auto">
          <a:xfrm>
            <a:off x="6796617" y="2374901"/>
            <a:ext cx="1458383" cy="5556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7" name="Rectangle 366"/>
          <p:cNvSpPr/>
          <p:nvPr/>
        </p:nvSpPr>
        <p:spPr bwMode="auto">
          <a:xfrm>
            <a:off x="6796617" y="2430463"/>
            <a:ext cx="1458383" cy="555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68" name="Rectangle 367"/>
          <p:cNvSpPr/>
          <p:nvPr/>
        </p:nvSpPr>
        <p:spPr bwMode="auto">
          <a:xfrm>
            <a:off x="6796617" y="2486026"/>
            <a:ext cx="1458383" cy="5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32" name="Group 142"/>
          <p:cNvGrpSpPr>
            <a:grpSpLocks/>
          </p:cNvGrpSpPr>
          <p:nvPr/>
        </p:nvGrpSpPr>
        <p:grpSpPr bwMode="auto">
          <a:xfrm>
            <a:off x="6034749" y="3878263"/>
            <a:ext cx="823780" cy="390525"/>
            <a:chOff x="2356" y="1300"/>
            <a:chExt cx="555" cy="194"/>
          </a:xfrm>
        </p:grpSpPr>
        <p:sp>
          <p:nvSpPr>
            <p:cNvPr id="6457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457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457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64575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64578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579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4576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77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4533" name="Group 75"/>
          <p:cNvGrpSpPr>
            <a:grpSpLocks/>
          </p:cNvGrpSpPr>
          <p:nvPr/>
        </p:nvGrpSpPr>
        <p:grpSpPr bwMode="auto">
          <a:xfrm rot="5400000">
            <a:off x="5774266" y="3110443"/>
            <a:ext cx="1281113" cy="254529"/>
            <a:chOff x="4876800" y="1143000"/>
            <a:chExt cx="1752600" cy="304800"/>
          </a:xfrm>
        </p:grpSpPr>
        <p:sp>
          <p:nvSpPr>
            <p:cNvPr id="402" name="Rectangle 401"/>
            <p:cNvSpPr/>
            <p:nvPr/>
          </p:nvSpPr>
          <p:spPr>
            <a:xfrm>
              <a:off x="4865941" y="11697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3" name="Rectangle 402"/>
            <p:cNvSpPr/>
            <p:nvPr/>
          </p:nvSpPr>
          <p:spPr>
            <a:xfrm>
              <a:off x="4865941" y="12459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4" name="Rectangle 403"/>
            <p:cNvSpPr/>
            <p:nvPr/>
          </p:nvSpPr>
          <p:spPr>
            <a:xfrm>
              <a:off x="4865941" y="1322172"/>
              <a:ext cx="1752599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5" name="Rectangle 404"/>
            <p:cNvSpPr/>
            <p:nvPr/>
          </p:nvSpPr>
          <p:spPr>
            <a:xfrm>
              <a:off x="4865941" y="1398372"/>
              <a:ext cx="1752599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64534" name="Group 80"/>
          <p:cNvGrpSpPr>
            <a:grpSpLocks/>
          </p:cNvGrpSpPr>
          <p:nvPr/>
        </p:nvGrpSpPr>
        <p:grpSpPr bwMode="auto">
          <a:xfrm>
            <a:off x="6879167" y="3990975"/>
            <a:ext cx="1439466" cy="222250"/>
            <a:chOff x="4876800" y="1143000"/>
            <a:chExt cx="1752600" cy="304800"/>
          </a:xfrm>
        </p:grpSpPr>
        <p:sp>
          <p:nvSpPr>
            <p:cNvPr id="398" name="Rectangle 397"/>
            <p:cNvSpPr/>
            <p:nvPr/>
          </p:nvSpPr>
          <p:spPr>
            <a:xfrm>
              <a:off x="4876800" y="11430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" name="Rectangle 398"/>
            <p:cNvSpPr/>
            <p:nvPr/>
          </p:nvSpPr>
          <p:spPr>
            <a:xfrm>
              <a:off x="4876800" y="12192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0" name="Rectangle 399"/>
            <p:cNvSpPr/>
            <p:nvPr/>
          </p:nvSpPr>
          <p:spPr>
            <a:xfrm>
              <a:off x="4876800" y="1295400"/>
              <a:ext cx="1752600" cy="76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01" name="Rectangle 400"/>
            <p:cNvSpPr/>
            <p:nvPr/>
          </p:nvSpPr>
          <p:spPr>
            <a:xfrm>
              <a:off x="4876800" y="1371601"/>
              <a:ext cx="1752600" cy="76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374" name="Rectangle 373"/>
          <p:cNvSpPr/>
          <p:nvPr/>
        </p:nvSpPr>
        <p:spPr bwMode="auto">
          <a:xfrm rot="5400000">
            <a:off x="8155318" y="3205891"/>
            <a:ext cx="1281113" cy="636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5" name="Rectangle 374"/>
          <p:cNvSpPr/>
          <p:nvPr/>
        </p:nvSpPr>
        <p:spPr bwMode="auto">
          <a:xfrm rot="5400000">
            <a:off x="8091687" y="3205891"/>
            <a:ext cx="1281113" cy="63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6" name="Rectangle 375"/>
          <p:cNvSpPr/>
          <p:nvPr/>
        </p:nvSpPr>
        <p:spPr bwMode="auto">
          <a:xfrm rot="5400000">
            <a:off x="8028054" y="3205891"/>
            <a:ext cx="1281113" cy="636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7" name="Rectangle 376"/>
          <p:cNvSpPr/>
          <p:nvPr/>
        </p:nvSpPr>
        <p:spPr bwMode="auto">
          <a:xfrm rot="5400000">
            <a:off x="7964422" y="3205891"/>
            <a:ext cx="1281113" cy="636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8" name="Rectangle 377"/>
          <p:cNvSpPr/>
          <p:nvPr/>
        </p:nvSpPr>
        <p:spPr bwMode="auto">
          <a:xfrm rot="3198033">
            <a:off x="5638073" y="1952559"/>
            <a:ext cx="654050" cy="6363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79" name="Rectangle 378"/>
          <p:cNvSpPr/>
          <p:nvPr/>
        </p:nvSpPr>
        <p:spPr bwMode="auto">
          <a:xfrm rot="3198033">
            <a:off x="8939147" y="4460016"/>
            <a:ext cx="652463" cy="636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cxnSp>
        <p:nvCxnSpPr>
          <p:cNvPr id="383" name="Straight Connector 382"/>
          <p:cNvCxnSpPr>
            <a:endCxn id="64576" idx="0"/>
          </p:cNvCxnSpPr>
          <p:nvPr/>
        </p:nvCxnSpPr>
        <p:spPr bwMode="auto">
          <a:xfrm>
            <a:off x="5463779" y="3990975"/>
            <a:ext cx="572690" cy="1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>
            <a:endCxn id="64574" idx="1"/>
          </p:cNvCxnSpPr>
          <p:nvPr/>
        </p:nvCxnSpPr>
        <p:spPr bwMode="auto">
          <a:xfrm>
            <a:off x="5652956" y="3600451"/>
            <a:ext cx="500459" cy="31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384"/>
          <p:cNvCxnSpPr>
            <a:endCxn id="64572" idx="3"/>
          </p:cNvCxnSpPr>
          <p:nvPr/>
        </p:nvCxnSpPr>
        <p:spPr bwMode="auto">
          <a:xfrm flipV="1">
            <a:off x="5589323" y="4237038"/>
            <a:ext cx="565812" cy="31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/>
          <p:nvPr/>
        </p:nvCxnSpPr>
        <p:spPr bwMode="auto">
          <a:xfrm rot="5400000" flipH="1" flipV="1">
            <a:off x="5973962" y="4456841"/>
            <a:ext cx="501650" cy="12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/>
          <p:nvPr/>
        </p:nvCxnSpPr>
        <p:spPr bwMode="auto">
          <a:xfrm rot="10800000">
            <a:off x="9144133" y="4102100"/>
            <a:ext cx="761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 bwMode="auto">
          <a:xfrm rot="16200000" flipH="1">
            <a:off x="8372806" y="1913401"/>
            <a:ext cx="557212" cy="2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547" name="Group 100"/>
          <p:cNvGrpSpPr>
            <a:grpSpLocks/>
          </p:cNvGrpSpPr>
          <p:nvPr/>
        </p:nvGrpSpPr>
        <p:grpSpPr bwMode="auto">
          <a:xfrm>
            <a:off x="8636794" y="1371600"/>
            <a:ext cx="682758" cy="503238"/>
            <a:chOff x="-44" y="1473"/>
            <a:chExt cx="981" cy="1105"/>
          </a:xfrm>
        </p:grpSpPr>
        <p:pic>
          <p:nvPicPr>
            <p:cNvPr id="6456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456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117 w 356"/>
                <a:gd name="T3" fmla="*/ 180 h 368"/>
                <a:gd name="T4" fmla="*/ 3697 w 356"/>
                <a:gd name="T5" fmla="*/ 3750 h 368"/>
                <a:gd name="T6" fmla="*/ 815 w 356"/>
                <a:gd name="T7" fmla="*/ 470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cxnSp>
        <p:nvCxnSpPr>
          <p:cNvPr id="392" name="Straight Connector 391"/>
          <p:cNvCxnSpPr/>
          <p:nvPr/>
        </p:nvCxnSpPr>
        <p:spPr bwMode="auto">
          <a:xfrm rot="5400000">
            <a:off x="8862285" y="1733881"/>
            <a:ext cx="500062" cy="445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 bwMode="auto">
          <a:xfrm rot="1015003">
            <a:off x="6137937" y="2289175"/>
            <a:ext cx="651801" cy="5873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4" name="Rectangle 393"/>
          <p:cNvSpPr/>
          <p:nvPr/>
        </p:nvSpPr>
        <p:spPr bwMode="auto">
          <a:xfrm rot="2465437" flipV="1">
            <a:off x="8537046" y="4048125"/>
            <a:ext cx="565812" cy="571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395" name="Rectangle 394"/>
          <p:cNvSpPr/>
          <p:nvPr/>
        </p:nvSpPr>
        <p:spPr bwMode="auto">
          <a:xfrm rot="2177866" flipV="1">
            <a:off x="8239523" y="2474913"/>
            <a:ext cx="414469" cy="698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64552" name="Group 347"/>
          <p:cNvGrpSpPr>
            <a:grpSpLocks/>
          </p:cNvGrpSpPr>
          <p:nvPr/>
        </p:nvGrpSpPr>
        <p:grpSpPr bwMode="auto">
          <a:xfrm>
            <a:off x="5990035" y="3871913"/>
            <a:ext cx="883973" cy="449262"/>
            <a:chOff x="1871277" y="1576300"/>
            <a:chExt cx="1128371" cy="437861"/>
          </a:xfrm>
        </p:grpSpPr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1871277" y="1740305"/>
              <a:ext cx="1128371" cy="116041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Oval 9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2158857" y="1673774"/>
              <a:ext cx="548819" cy="16091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/>
            <p:cNvSpPr>
              <a:spLocks/>
            </p:cNvSpPr>
            <p:nvPr/>
          </p:nvSpPr>
          <p:spPr bwMode="auto">
            <a:xfrm>
              <a:off x="2553833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5" name="Freeform 9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6" name="Straight Connector 95"/>
            <p:cNvCxnSpPr>
              <a:cxnSpLocks noChangeShapeType="1"/>
              <a:endCxn id="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7" name="Straight Connector 9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93948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60" y="760414"/>
            <a:ext cx="79230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7524" y="71439"/>
            <a:ext cx="9334156" cy="947737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Circuit switching: FDM </a:t>
            </a:r>
            <a:r>
              <a:rPr lang="en-US" altLang="en-US" sz="3600" dirty="0">
                <a:ea typeface="ＭＳ Ｐゴシック" pitchFamily="34" charset="-128"/>
              </a:rPr>
              <a:t>versus</a:t>
            </a:r>
            <a:r>
              <a:rPr lang="en-US" altLang="en-US" sz="4000" dirty="0">
                <a:ea typeface="ＭＳ Ｐゴシック" pitchFamily="34" charset="-128"/>
              </a:rPr>
              <a:t> TDM</a:t>
            </a:r>
            <a:endParaRPr lang="fr-FR" altLang="en-US" sz="4000" dirty="0">
              <a:ea typeface="ＭＳ Ｐゴシック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26508" y="1585913"/>
            <a:ext cx="784225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4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FDM</a:t>
              </a:r>
              <a:endParaRPr lang="fr-FR" altLang="en-US"/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89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frequency</a:t>
                </a:r>
                <a:endParaRPr lang="fr-FR" altLang="en-US"/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4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time</a:t>
                </a:r>
                <a:endParaRPr lang="fr-FR" altLang="en-US"/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971800" y="2514600"/>
            <a:ext cx="4953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971800" y="2743200"/>
            <a:ext cx="4953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971800" y="2971800"/>
            <a:ext cx="4953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971800" y="3200400"/>
            <a:ext cx="4953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12750" y="3748088"/>
            <a:ext cx="784225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4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TDM</a:t>
              </a:r>
              <a:endParaRPr lang="fr-FR" altLang="en-US"/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89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frequency</a:t>
              </a:r>
              <a:endParaRPr lang="fr-FR" altLang="en-US"/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time</a:t>
              </a:r>
              <a:endParaRPr lang="fr-FR" altLang="en-US"/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971800" y="4740275"/>
            <a:ext cx="421005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3219450" y="4740275"/>
            <a:ext cx="421005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467100" y="4740275"/>
            <a:ext cx="421005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714750" y="4740275"/>
            <a:ext cx="421005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971800" y="2743200"/>
            <a:ext cx="4953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3219450" y="4740275"/>
            <a:ext cx="44577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971800" y="2628900"/>
            <a:ext cx="4953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3095625" y="4740275"/>
            <a:ext cx="470535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816336" y="1257300"/>
            <a:ext cx="2935685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69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4 users</a:t>
                </a:r>
                <a:endParaRPr lang="fr-FR" altLang="en-US"/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8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Example:</a:t>
              </a:r>
              <a:endParaRPr lang="fr-FR" altLang="en-US"/>
            </a:p>
          </p:txBody>
        </p:sp>
      </p:grpSp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A786DAE0-C269-43A1-B0CA-958ED612D561}" type="slidenum">
              <a:rPr lang="en-US" altLang="en-US" sz="1200">
                <a:latin typeface="Tahoma" pitchFamily="34" charset="0"/>
              </a:rPr>
              <a:pPr/>
              <a:t>34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17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6855089" y="2809876"/>
            <a:ext cx="1258888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40" y="789146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3582" y="209074"/>
            <a:ext cx="9290314" cy="76835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Packet switching versus circuit switching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981200"/>
            <a:ext cx="4127500" cy="4648200"/>
          </a:xfrm>
        </p:spPr>
        <p:txBody>
          <a:bodyPr>
            <a:normAutofit lnSpcReduction="10000"/>
          </a:bodyPr>
          <a:lstStyle/>
          <a:p>
            <a:pPr marL="231775" indent="-231775" eaLnBrk="1" hangingPunct="1">
              <a:buSzPct val="75000"/>
              <a:buFont typeface="Wingdings" pitchFamily="2" charset="2"/>
              <a:buNone/>
              <a:tabLst>
                <a:tab pos="566738" algn="l"/>
              </a:tabLst>
            </a:pPr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example: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 dirty="0">
                <a:ea typeface="ＭＳ Ｐゴシック" pitchFamily="34" charset="-128"/>
              </a:rPr>
              <a:t>1 Mb/s link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 dirty="0">
                <a:ea typeface="ＭＳ Ｐゴシック" pitchFamily="34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100 kb/s when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active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endParaRPr lang="en-US" altLang="ja-JP" sz="2000" dirty="0">
              <a:ea typeface="ＭＳ Ｐゴシック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altLang="en-US" sz="2000" dirty="0">
              <a:ea typeface="Arial" pitchFamily="34" charset="0"/>
            </a:endParaRP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circuit-switching: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10 users</a:t>
            </a: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packet switching: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with 35 users, probability &gt; 10 active at same time is less than .0004 *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en-US" sz="2400" dirty="0">
              <a:ea typeface="ＭＳ Ｐゴシック" pitchFamily="34" charset="-128"/>
            </a:endParaRPr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8992" y="1122363"/>
            <a:ext cx="9441656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packet switching allows more users to use network!</a:t>
            </a:r>
          </a:p>
        </p:txBody>
      </p:sp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5828375" y="2562225"/>
            <a:ext cx="90805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6736424" y="3019425"/>
            <a:ext cx="22082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6736424" y="3171825"/>
            <a:ext cx="2208213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5910924" y="3171825"/>
            <a:ext cx="8255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5601347" y="2740026"/>
            <a:ext cx="7360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i="1">
                <a:solidFill>
                  <a:srgbClr val="000099"/>
                </a:solidFill>
                <a:latin typeface="Gill Sans MT" pitchFamily="34" charset="0"/>
              </a:rPr>
              <a:t>N</a:t>
            </a:r>
            <a:r>
              <a:rPr lang="en-US" altLang="en-US" sz="2000">
                <a:solidFill>
                  <a:srgbClr val="000099"/>
                </a:solidFill>
                <a:latin typeface="Gill Sans MT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en-US" sz="2000">
                <a:solidFill>
                  <a:srgbClr val="000099"/>
                </a:solidFill>
                <a:latin typeface="Gill Sans MT" pitchFamily="34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8170731" y="3303589"/>
            <a:ext cx="14814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8115697" y="3100388"/>
            <a:ext cx="15271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5112942" y="4767262"/>
            <a:ext cx="4199731" cy="990599"/>
            <a:chOff x="3016" y="3097"/>
            <a:chExt cx="2442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44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en-US">
                  <a:latin typeface="Gill Sans MT" pitchFamily="34" charset="0"/>
                </a:rPr>
                <a:t> 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35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en-US">
                  <a:latin typeface="Gill Sans MT" pitchFamily="34" charset="0"/>
                </a:rPr>
                <a:t> 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5218928" y="2778453"/>
            <a:ext cx="7425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 b="1"/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5033831" y="2066925"/>
            <a:ext cx="844417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5038990" y="3392488"/>
            <a:ext cx="844418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5E74D8E2-9319-4D25-9D22-2668F5D6F869}" type="slidenum">
              <a:rPr lang="en-US" altLang="en-US" sz="1200">
                <a:latin typeface="Tahoma" pitchFamily="34" charset="0"/>
              </a:rPr>
              <a:pPr/>
              <a:t>35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457465" y="6127751"/>
            <a:ext cx="990944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3375710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784" y="1720850"/>
            <a:ext cx="8879285" cy="4648200"/>
          </a:xfrm>
        </p:spPr>
        <p:txBody>
          <a:bodyPr>
            <a:normAutofit/>
          </a:bodyPr>
          <a:lstStyle/>
          <a:p>
            <a:pPr marL="287338" indent="-287338" eaLnBrk="1" hangingPunct="1"/>
            <a:r>
              <a:rPr lang="en-US" altLang="en-US" sz="2000" dirty="0">
                <a:ea typeface="ＭＳ Ｐゴシック" pitchFamily="34" charset="-128"/>
              </a:rPr>
              <a:t>great for </a:t>
            </a:r>
            <a:r>
              <a:rPr lang="en-US" altLang="en-US" sz="2000" dirty="0" err="1">
                <a:ea typeface="ＭＳ Ｐゴシック" pitchFamily="34" charset="-128"/>
              </a:rPr>
              <a:t>bursty</a:t>
            </a:r>
            <a:r>
              <a:rPr lang="en-US" altLang="en-US" sz="2000" dirty="0">
                <a:ea typeface="ＭＳ Ｐゴシック" pitchFamily="34" charset="-128"/>
              </a:rPr>
              <a:t> data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resource sharing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simpler, no call setup</a:t>
            </a:r>
            <a:endParaRPr lang="en-US" altLang="en-US" sz="1800" dirty="0">
              <a:ea typeface="Arial" pitchFamily="34" charset="0"/>
            </a:endParaRPr>
          </a:p>
          <a:p>
            <a:pPr marL="287338" indent="-287338" eaLnBrk="1" hangingPunct="1"/>
            <a:r>
              <a:rPr lang="en-US" altLang="en-US" sz="2000" dirty="0">
                <a:solidFill>
                  <a:srgbClr val="CC0000"/>
                </a:solidFill>
                <a:ea typeface="ＭＳ Ｐゴシック" pitchFamily="34" charset="-128"/>
              </a:rPr>
              <a:t>excessive congestion possible:</a:t>
            </a:r>
            <a:r>
              <a:rPr lang="en-US" altLang="en-US" sz="2000" dirty="0">
                <a:ea typeface="ＭＳ Ｐゴシック" pitchFamily="34" charset="-128"/>
              </a:rPr>
              <a:t> packet delay and loss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protocols needed for reliable data transfer, congestion control</a:t>
            </a:r>
            <a:endParaRPr lang="en-US" altLang="en-US" sz="1800" dirty="0">
              <a:ea typeface="Arial" pitchFamily="34" charset="0"/>
            </a:endParaRPr>
          </a:p>
          <a:p>
            <a:pPr marL="287338" indent="-287338" eaLnBrk="1" hangingPunct="1"/>
            <a:r>
              <a:rPr lang="en-US" altLang="en-US" sz="2000" i="1" dirty="0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en-US" sz="2000" dirty="0">
                <a:solidFill>
                  <a:srgbClr val="CC0000"/>
                </a:solidFill>
                <a:ea typeface="ＭＳ Ｐゴシック" pitchFamily="34" charset="-128"/>
              </a:rPr>
              <a:t> How to provide circuit-like behavior?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bandwidth guarantees needed for audio/video apps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still an unsolved problem (chapter 7)</a:t>
            </a:r>
            <a:endParaRPr lang="en-US" altLang="en-US" sz="1800" dirty="0">
              <a:ea typeface="Arial" pitchFamily="34" charset="0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7525" y="1196975"/>
            <a:ext cx="8255000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>
                <a:solidFill>
                  <a:srgbClr val="CC0000"/>
                </a:solidFill>
                <a:ea typeface="ＭＳ Ｐゴシック" pitchFamily="34" charset="-128"/>
              </a:rPr>
              <a:t>is packet switching a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slam dunk winner?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 altLang="en-US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381794" y="5472114"/>
            <a:ext cx="89205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 altLang="en-US">
                <a:latin typeface="Gill Sans MT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23" y="874712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033278" y="279400"/>
            <a:ext cx="86677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000099"/>
                </a:solidFill>
                <a:latin typeface="Gill Sans MT" pitchFamily="34" charset="0"/>
              </a:rPr>
              <a:t>Packet switching versus circuit switching</a:t>
            </a:r>
            <a:endParaRPr lang="en-US" altLang="en-US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3C070FE7-1EDB-4F9B-BC72-4813C8CBE262}" type="slidenum">
              <a:rPr lang="en-US" altLang="en-US" sz="1200">
                <a:latin typeface="Tahoma" pitchFamily="34" charset="0"/>
              </a:rPr>
              <a:pPr/>
              <a:t>36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645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290644" y="228600"/>
            <a:ext cx="9351195" cy="1143000"/>
          </a:xfrm>
        </p:spPr>
        <p:txBody>
          <a:bodyPr/>
          <a:lstStyle/>
          <a:p>
            <a:pPr>
              <a:defRPr/>
            </a:pPr>
            <a:r>
              <a:rPr lang="pt-BR" sz="3200" dirty="0"/>
              <a:t>Computer networks: examples</a:t>
            </a:r>
            <a:endParaRPr lang="en-US" alt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050793" y="1462088"/>
            <a:ext cx="3678634" cy="5010150"/>
          </a:xfrm>
        </p:spPr>
        <p:txBody>
          <a:bodyPr/>
          <a:lstStyle/>
          <a:p>
            <a:r>
              <a:rPr lang="en-US" altLang="en-US" sz="2400" dirty="0"/>
              <a:t>Backbone networks</a:t>
            </a:r>
          </a:p>
          <a:p>
            <a:r>
              <a:rPr lang="en-US" altLang="en-US" sz="2400" dirty="0"/>
              <a:t>Residence networks</a:t>
            </a:r>
          </a:p>
          <a:p>
            <a:pPr>
              <a:spcAft>
                <a:spcPct val="30000"/>
              </a:spcAft>
            </a:pPr>
            <a:r>
              <a:rPr lang="en-US" altLang="en-US" sz="2400" dirty="0"/>
              <a:t>Wireless networks</a:t>
            </a:r>
          </a:p>
          <a:p>
            <a:pPr>
              <a:spcAft>
                <a:spcPct val="30000"/>
              </a:spcAft>
            </a:pPr>
            <a:r>
              <a:rPr lang="en-US" altLang="en-US" sz="2400" dirty="0"/>
              <a:t>Home networks</a:t>
            </a:r>
          </a:p>
          <a:p>
            <a:pPr>
              <a:spcAft>
                <a:spcPct val="30000"/>
              </a:spcAft>
            </a:pPr>
            <a:r>
              <a:rPr lang="en-US" altLang="en-US" sz="2400" dirty="0"/>
              <a:t>Mobile networks 4G/5G</a:t>
            </a:r>
          </a:p>
          <a:p>
            <a:pPr>
              <a:spcAft>
                <a:spcPct val="30000"/>
              </a:spcAft>
            </a:pPr>
            <a:r>
              <a:rPr lang="en-US" altLang="en-US" sz="2400" dirty="0" err="1"/>
              <a:t>IoT</a:t>
            </a:r>
            <a:endParaRPr lang="en-US" altLang="en-US" sz="2400" dirty="0"/>
          </a:p>
        </p:txBody>
      </p:sp>
      <p:sp>
        <p:nvSpPr>
          <p:cNvPr id="24580" name="Freeform 20"/>
          <p:cNvSpPr>
            <a:spLocks/>
          </p:cNvSpPr>
          <p:nvPr/>
        </p:nvSpPr>
        <p:spPr bwMode="auto">
          <a:xfrm>
            <a:off x="6769100" y="1800226"/>
            <a:ext cx="1616604" cy="2009775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Freeform 21"/>
          <p:cNvSpPr>
            <a:spLocks/>
          </p:cNvSpPr>
          <p:nvPr/>
        </p:nvSpPr>
        <p:spPr bwMode="auto">
          <a:xfrm>
            <a:off x="5078545" y="1628775"/>
            <a:ext cx="1678517" cy="1906588"/>
          </a:xfrm>
          <a:custGeom>
            <a:avLst/>
            <a:gdLst>
              <a:gd name="T0" fmla="*/ 2147483647 w 1340"/>
              <a:gd name="T1" fmla="*/ 2147483647 h 1191"/>
              <a:gd name="T2" fmla="*/ 2147483647 w 1340"/>
              <a:gd name="T3" fmla="*/ 2147483647 h 1191"/>
              <a:gd name="T4" fmla="*/ 2147483647 w 1340"/>
              <a:gd name="T5" fmla="*/ 2147483647 h 1191"/>
              <a:gd name="T6" fmla="*/ 2147483647 w 1340"/>
              <a:gd name="T7" fmla="*/ 2147483647 h 1191"/>
              <a:gd name="T8" fmla="*/ 2147483647 w 1340"/>
              <a:gd name="T9" fmla="*/ 2147483647 h 1191"/>
              <a:gd name="T10" fmla="*/ 2147483647 w 1340"/>
              <a:gd name="T11" fmla="*/ 2147483647 h 1191"/>
              <a:gd name="T12" fmla="*/ 2147483647 w 1340"/>
              <a:gd name="T13" fmla="*/ 2147483647 h 1191"/>
              <a:gd name="T14" fmla="*/ 2147483647 w 1340"/>
              <a:gd name="T15" fmla="*/ 2147483647 h 1191"/>
              <a:gd name="T16" fmla="*/ 2147483647 w 1340"/>
              <a:gd name="T17" fmla="*/ 2147483647 h 1191"/>
              <a:gd name="T18" fmla="*/ 2147483647 w 1340"/>
              <a:gd name="T19" fmla="*/ 2147483647 h 1191"/>
              <a:gd name="T20" fmla="*/ 2147483647 w 1340"/>
              <a:gd name="T21" fmla="*/ 2147483647 h 1191"/>
              <a:gd name="T22" fmla="*/ 2147483647 w 1340"/>
              <a:gd name="T23" fmla="*/ 2147483647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Freeform 22"/>
          <p:cNvSpPr>
            <a:spLocks/>
          </p:cNvSpPr>
          <p:nvPr/>
        </p:nvSpPr>
        <p:spPr bwMode="auto">
          <a:xfrm>
            <a:off x="5401866" y="3357564"/>
            <a:ext cx="2674276" cy="2662237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3" name="Object 24"/>
          <p:cNvGraphicFramePr>
            <a:graphicFrameLocks noChangeAspect="1"/>
          </p:cNvGraphicFramePr>
          <p:nvPr/>
        </p:nvGraphicFramePr>
        <p:xfrm>
          <a:off x="5185173" y="1790700"/>
          <a:ext cx="37491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173" y="1790700"/>
                        <a:ext cx="37491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25"/>
          <p:cNvGraphicFramePr>
            <a:graphicFrameLocks noChangeAspect="1"/>
          </p:cNvGraphicFramePr>
          <p:nvPr/>
        </p:nvGraphicFramePr>
        <p:xfrm>
          <a:off x="5592763" y="1931988"/>
          <a:ext cx="25109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5" imgW="681706" imgH="480401" progId="MS_ClipArt_Gallery.2">
                  <p:embed/>
                </p:oleObj>
              </mc:Choice>
              <mc:Fallback>
                <p:oleObj name="Clip" r:id="rId5" imgW="681706" imgH="480401" progId="MS_ClipArt_Gallery.2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763" y="1931988"/>
                        <a:ext cx="25109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5" name="Line 26"/>
          <p:cNvSpPr>
            <a:spLocks noChangeShapeType="1"/>
          </p:cNvSpPr>
          <p:nvPr/>
        </p:nvSpPr>
        <p:spPr bwMode="auto">
          <a:xfrm flipV="1">
            <a:off x="5549768" y="2081213"/>
            <a:ext cx="103188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86" name="Object 28"/>
          <p:cNvGraphicFramePr>
            <a:graphicFrameLocks noChangeAspect="1"/>
          </p:cNvGraphicFramePr>
          <p:nvPr/>
        </p:nvGraphicFramePr>
        <p:xfrm>
          <a:off x="5185173" y="2505075"/>
          <a:ext cx="374915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5173" y="2505075"/>
                        <a:ext cx="374915" cy="38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7" name="Object 29"/>
          <p:cNvGraphicFramePr>
            <a:graphicFrameLocks noChangeAspect="1"/>
          </p:cNvGraphicFramePr>
          <p:nvPr/>
        </p:nvGraphicFramePr>
        <p:xfrm>
          <a:off x="5592763" y="2646363"/>
          <a:ext cx="251090" cy="22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8" imgW="681706" imgH="480401" progId="MS_ClipArt_Gallery.2">
                  <p:embed/>
                </p:oleObj>
              </mc:Choice>
              <mc:Fallback>
                <p:oleObj name="Clip" r:id="rId8" imgW="681706" imgH="480401" progId="MS_ClipArt_Gallery.2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2763" y="2646363"/>
                        <a:ext cx="251090" cy="22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Line 30"/>
          <p:cNvSpPr>
            <a:spLocks noChangeShapeType="1"/>
          </p:cNvSpPr>
          <p:nvPr/>
        </p:nvSpPr>
        <p:spPr bwMode="auto">
          <a:xfrm flipV="1">
            <a:off x="5549768" y="2795589"/>
            <a:ext cx="103188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589" name="Group 31"/>
          <p:cNvGrpSpPr>
            <a:grpSpLocks/>
          </p:cNvGrpSpPr>
          <p:nvPr/>
        </p:nvGrpSpPr>
        <p:grpSpPr bwMode="auto">
          <a:xfrm>
            <a:off x="5522252" y="2249489"/>
            <a:ext cx="63632" cy="257175"/>
            <a:chOff x="3842" y="406"/>
            <a:chExt cx="51" cy="167"/>
          </a:xfrm>
        </p:grpSpPr>
        <p:sp>
          <p:nvSpPr>
            <p:cNvPr id="24814" name="Oval 32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15" name="Oval 33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16" name="Oval 34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4590" name="Group 35"/>
          <p:cNvGrpSpPr>
            <a:grpSpLocks/>
          </p:cNvGrpSpPr>
          <p:nvPr/>
        </p:nvGrpSpPr>
        <p:grpSpPr bwMode="auto">
          <a:xfrm>
            <a:off x="5945321" y="2852738"/>
            <a:ext cx="187457" cy="474662"/>
            <a:chOff x="4180" y="783"/>
            <a:chExt cx="150" cy="307"/>
          </a:xfrm>
        </p:grpSpPr>
        <p:sp>
          <p:nvSpPr>
            <p:cNvPr id="24806" name="AutoShape 36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7" name="Rectangle 37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8" name="Rectangle 38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9" name="AutoShape 39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10" name="Line 40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11" name="Line 41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12" name="Rectangle 42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13" name="Rectangle 43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4591" name="Group 44"/>
          <p:cNvGrpSpPr>
            <a:grpSpLocks/>
          </p:cNvGrpSpPr>
          <p:nvPr/>
        </p:nvGrpSpPr>
        <p:grpSpPr bwMode="auto">
          <a:xfrm rot="16200000">
            <a:off x="6215063" y="2981987"/>
            <a:ext cx="96838" cy="209815"/>
            <a:chOff x="3842" y="406"/>
            <a:chExt cx="51" cy="167"/>
          </a:xfrm>
        </p:grpSpPr>
        <p:sp>
          <p:nvSpPr>
            <p:cNvPr id="24803" name="Oval 45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4" name="Oval 46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5" name="Oval 47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4592" name="Line 48"/>
          <p:cNvSpPr>
            <a:spLocks noChangeShapeType="1"/>
          </p:cNvSpPr>
          <p:nvPr/>
        </p:nvSpPr>
        <p:spPr bwMode="auto">
          <a:xfrm>
            <a:off x="6069145" y="2743200"/>
            <a:ext cx="445426" cy="15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Line 49"/>
          <p:cNvSpPr>
            <a:spLocks noChangeShapeType="1"/>
          </p:cNvSpPr>
          <p:nvPr/>
        </p:nvSpPr>
        <p:spPr bwMode="auto">
          <a:xfrm>
            <a:off x="6070865" y="2738438"/>
            <a:ext cx="1720" cy="11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Line 50"/>
          <p:cNvSpPr>
            <a:spLocks noChangeShapeType="1"/>
          </p:cNvSpPr>
          <p:nvPr/>
        </p:nvSpPr>
        <p:spPr bwMode="auto">
          <a:xfrm>
            <a:off x="6516292" y="2736851"/>
            <a:ext cx="1719" cy="1000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51"/>
          <p:cNvSpPr>
            <a:spLocks noChangeShapeType="1"/>
          </p:cNvSpPr>
          <p:nvPr/>
        </p:nvSpPr>
        <p:spPr bwMode="auto">
          <a:xfrm>
            <a:off x="5799138" y="2095500"/>
            <a:ext cx="259689" cy="3175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52"/>
          <p:cNvSpPr>
            <a:spLocks noChangeShapeType="1"/>
          </p:cNvSpPr>
          <p:nvPr/>
        </p:nvSpPr>
        <p:spPr bwMode="auto">
          <a:xfrm flipV="1">
            <a:off x="5809456" y="2438400"/>
            <a:ext cx="249370" cy="3952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53"/>
          <p:cNvSpPr>
            <a:spLocks noChangeShapeType="1"/>
          </p:cNvSpPr>
          <p:nvPr/>
        </p:nvSpPr>
        <p:spPr bwMode="auto">
          <a:xfrm flipV="1">
            <a:off x="6284119" y="2541588"/>
            <a:ext cx="1720" cy="1952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598" name="Group 54"/>
          <p:cNvGrpSpPr>
            <a:grpSpLocks/>
          </p:cNvGrpSpPr>
          <p:nvPr/>
        </p:nvGrpSpPr>
        <p:grpSpPr bwMode="auto">
          <a:xfrm>
            <a:off x="6390746" y="2827339"/>
            <a:ext cx="189177" cy="473075"/>
            <a:chOff x="4180" y="783"/>
            <a:chExt cx="150" cy="307"/>
          </a:xfrm>
        </p:grpSpPr>
        <p:sp>
          <p:nvSpPr>
            <p:cNvPr id="24795" name="AutoShape 55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6" name="Rectangle 56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7" name="Rectangle 57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8" name="AutoShape 58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9" name="Line 59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00" name="Line 60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801" name="Rectangle 61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802" name="Rectangle 62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aphicFrame>
        <p:nvGraphicFramePr>
          <p:cNvPr id="24599" name="Object 64"/>
          <p:cNvGraphicFramePr>
            <a:graphicFrameLocks noChangeAspect="1"/>
          </p:cNvGraphicFramePr>
          <p:nvPr/>
        </p:nvGraphicFramePr>
        <p:xfrm>
          <a:off x="5530850" y="3570289"/>
          <a:ext cx="37491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9" imgW="1307263" imgH="1084139" progId="MS_ClipArt_Gallery.2">
                  <p:embed/>
                </p:oleObj>
              </mc:Choice>
              <mc:Fallback>
                <p:oleObj name="Clip" r:id="rId9" imgW="1307263" imgH="1084139" progId="MS_ClipArt_Gallery.2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3570289"/>
                        <a:ext cx="37491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0" name="Line 65"/>
          <p:cNvSpPr>
            <a:spLocks noChangeShapeType="1"/>
          </p:cNvSpPr>
          <p:nvPr/>
        </p:nvSpPr>
        <p:spPr bwMode="auto">
          <a:xfrm flipV="1">
            <a:off x="5897167" y="3865564"/>
            <a:ext cx="65352" cy="79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01" name="Object 66"/>
          <p:cNvGraphicFramePr>
            <a:graphicFrameLocks noChangeAspect="1"/>
          </p:cNvGraphicFramePr>
          <p:nvPr/>
        </p:nvGraphicFramePr>
        <p:xfrm>
          <a:off x="5530850" y="4283076"/>
          <a:ext cx="37491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1307263" imgH="1084139" progId="MS_ClipArt_Gallery.2">
                  <p:embed/>
                </p:oleObj>
              </mc:Choice>
              <mc:Fallback>
                <p:oleObj name="Clip" r:id="rId10" imgW="1307263" imgH="1084139" progId="MS_ClipArt_Gallery.2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0850" y="4283076"/>
                        <a:ext cx="37491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2" name="Line 67"/>
          <p:cNvSpPr>
            <a:spLocks noChangeShapeType="1"/>
          </p:cNvSpPr>
          <p:nvPr/>
        </p:nvSpPr>
        <p:spPr bwMode="auto">
          <a:xfrm flipV="1">
            <a:off x="5897167" y="4584701"/>
            <a:ext cx="65352" cy="31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03" name="Group 68"/>
          <p:cNvGrpSpPr>
            <a:grpSpLocks/>
          </p:cNvGrpSpPr>
          <p:nvPr/>
        </p:nvGrpSpPr>
        <p:grpSpPr bwMode="auto">
          <a:xfrm>
            <a:off x="5642638" y="3979863"/>
            <a:ext cx="65352" cy="266700"/>
            <a:chOff x="3842" y="406"/>
            <a:chExt cx="51" cy="167"/>
          </a:xfrm>
        </p:grpSpPr>
        <p:sp>
          <p:nvSpPr>
            <p:cNvPr id="24792" name="Oval 69"/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3" name="Oval 70"/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94" name="Oval 71"/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4604" name="Line 72"/>
          <p:cNvSpPr>
            <a:spLocks noChangeShapeType="1"/>
          </p:cNvSpPr>
          <p:nvPr/>
        </p:nvSpPr>
        <p:spPr bwMode="auto">
          <a:xfrm>
            <a:off x="5955639" y="3862389"/>
            <a:ext cx="0" cy="7207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05" name="Object 73"/>
          <p:cNvGraphicFramePr>
            <a:graphicFrameLocks noChangeAspect="1"/>
          </p:cNvGraphicFramePr>
          <p:nvPr/>
        </p:nvGraphicFramePr>
        <p:xfrm>
          <a:off x="6311636" y="4781551"/>
          <a:ext cx="374915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1636" y="4781551"/>
                        <a:ext cx="374915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6" name="Object 74"/>
          <p:cNvGraphicFramePr>
            <a:graphicFrameLocks noChangeAspect="1"/>
          </p:cNvGraphicFramePr>
          <p:nvPr/>
        </p:nvGraphicFramePr>
        <p:xfrm>
          <a:off x="5759584" y="4767264"/>
          <a:ext cx="373194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9584" y="4767264"/>
                        <a:ext cx="373194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7" name="Line 78"/>
          <p:cNvSpPr>
            <a:spLocks noChangeShapeType="1"/>
          </p:cNvSpPr>
          <p:nvPr/>
        </p:nvSpPr>
        <p:spPr bwMode="auto">
          <a:xfrm rot="16200000">
            <a:off x="6503856" y="4752976"/>
            <a:ext cx="730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Line 79"/>
          <p:cNvSpPr>
            <a:spLocks noChangeShapeType="1"/>
          </p:cNvSpPr>
          <p:nvPr/>
        </p:nvSpPr>
        <p:spPr bwMode="auto">
          <a:xfrm rot="5400000" flipH="1">
            <a:off x="5939896" y="4741863"/>
            <a:ext cx="76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9" name="Line 80"/>
          <p:cNvSpPr>
            <a:spLocks noChangeShapeType="1"/>
          </p:cNvSpPr>
          <p:nvPr/>
        </p:nvSpPr>
        <p:spPr bwMode="auto">
          <a:xfrm rot="16200000" flipV="1">
            <a:off x="6261762" y="4428067"/>
            <a:ext cx="0" cy="56409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Line 81"/>
          <p:cNvSpPr>
            <a:spLocks noChangeShapeType="1"/>
          </p:cNvSpPr>
          <p:nvPr/>
        </p:nvSpPr>
        <p:spPr bwMode="auto">
          <a:xfrm>
            <a:off x="5953919" y="4256088"/>
            <a:ext cx="91150" cy="47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1" name="Line 82"/>
          <p:cNvSpPr>
            <a:spLocks noChangeShapeType="1"/>
          </p:cNvSpPr>
          <p:nvPr/>
        </p:nvSpPr>
        <p:spPr bwMode="auto">
          <a:xfrm>
            <a:off x="6502533" y="4316413"/>
            <a:ext cx="271727" cy="463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Line 83"/>
          <p:cNvSpPr>
            <a:spLocks noChangeShapeType="1"/>
          </p:cNvSpPr>
          <p:nvPr/>
        </p:nvSpPr>
        <p:spPr bwMode="auto">
          <a:xfrm flipH="1">
            <a:off x="7216246" y="4313238"/>
            <a:ext cx="252810" cy="469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13" name="Object 84"/>
          <p:cNvGraphicFramePr>
            <a:graphicFrameLocks noChangeAspect="1"/>
          </p:cNvGraphicFramePr>
          <p:nvPr/>
        </p:nvGraphicFramePr>
        <p:xfrm>
          <a:off x="7376187" y="3775076"/>
          <a:ext cx="184017" cy="290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187" y="3775076"/>
                        <a:ext cx="184017" cy="290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4" name="Object 85"/>
          <p:cNvGraphicFramePr>
            <a:graphicFrameLocks noChangeAspect="1"/>
          </p:cNvGraphicFramePr>
          <p:nvPr/>
        </p:nvGraphicFramePr>
        <p:xfrm>
          <a:off x="6175773" y="3871914"/>
          <a:ext cx="18229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5773" y="3871914"/>
                        <a:ext cx="18229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15" name="Freeform 86"/>
          <p:cNvSpPr>
            <a:spLocks/>
          </p:cNvSpPr>
          <p:nvPr/>
        </p:nvSpPr>
        <p:spPr bwMode="auto">
          <a:xfrm>
            <a:off x="6248003" y="3602038"/>
            <a:ext cx="1217613" cy="365125"/>
          </a:xfrm>
          <a:custGeom>
            <a:avLst/>
            <a:gdLst>
              <a:gd name="T0" fmla="*/ 0 w 972"/>
              <a:gd name="T1" fmla="*/ 2147483647 h 228"/>
              <a:gd name="T2" fmla="*/ 2147483647 w 972"/>
              <a:gd name="T3" fmla="*/ 2147483647 h 228"/>
              <a:gd name="T4" fmla="*/ 2147483647 w 972"/>
              <a:gd name="T5" fmla="*/ 2147483647 h 2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972" h="228">
                <a:moveTo>
                  <a:pt x="0" y="228"/>
                </a:moveTo>
                <a:cubicBezTo>
                  <a:pt x="135" y="123"/>
                  <a:pt x="270" y="18"/>
                  <a:pt x="432" y="9"/>
                </a:cubicBezTo>
                <a:cubicBezTo>
                  <a:pt x="594" y="0"/>
                  <a:pt x="783" y="85"/>
                  <a:pt x="972" y="171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616" name="Object 88"/>
          <p:cNvGraphicFramePr>
            <a:graphicFrameLocks noChangeAspect="1"/>
          </p:cNvGraphicFramePr>
          <p:nvPr/>
        </p:nvGraphicFramePr>
        <p:xfrm>
          <a:off x="6488775" y="5308600"/>
          <a:ext cx="340519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6" imgW="826829" imgH="840406" progId="MS_ClipArt_Gallery.2">
                  <p:embed/>
                </p:oleObj>
              </mc:Choice>
              <mc:Fallback>
                <p:oleObj name="Clip" r:id="rId16" imgW="826829" imgH="840406" progId="MS_ClipArt_Gallery.2">
                  <p:embed/>
                  <p:pic>
                    <p:nvPicPr>
                      <p:cNvPr id="0" name="Object 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8775" y="5308600"/>
                        <a:ext cx="340519" cy="452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00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17" name="Object 89"/>
          <p:cNvGraphicFramePr>
            <a:graphicFrameLocks noChangeAspect="1"/>
          </p:cNvGraphicFramePr>
          <p:nvPr/>
        </p:nvGraphicFramePr>
        <p:xfrm>
          <a:off x="6542087" y="5443539"/>
          <a:ext cx="311283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8" imgW="1268295" imgH="1199426" progId="MS_ClipArt_Gallery.2">
                  <p:embed/>
                </p:oleObj>
              </mc:Choice>
              <mc:Fallback>
                <p:oleObj name="Clip" r:id="rId18" imgW="1268295" imgH="1199426" progId="MS_ClipArt_Gallery.2">
                  <p:embed/>
                  <p:pic>
                    <p:nvPicPr>
                      <p:cNvPr id="0" name="Object 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2087" y="5443539"/>
                        <a:ext cx="311283" cy="377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18" name="Group 90"/>
          <p:cNvGrpSpPr>
            <a:grpSpLocks/>
          </p:cNvGrpSpPr>
          <p:nvPr/>
        </p:nvGrpSpPr>
        <p:grpSpPr bwMode="auto">
          <a:xfrm>
            <a:off x="7187010" y="5346701"/>
            <a:ext cx="364596" cy="512763"/>
            <a:chOff x="2870" y="1518"/>
            <a:chExt cx="292" cy="320"/>
          </a:xfrm>
        </p:grpSpPr>
        <p:graphicFrame>
          <p:nvGraphicFramePr>
            <p:cNvPr id="24790" name="Object 91"/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Object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791" name="Object 92"/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19" name="Group 93"/>
          <p:cNvGrpSpPr>
            <a:grpSpLocks/>
          </p:cNvGrpSpPr>
          <p:nvPr/>
        </p:nvGrpSpPr>
        <p:grpSpPr bwMode="auto">
          <a:xfrm>
            <a:off x="6813815" y="5005389"/>
            <a:ext cx="340519" cy="452437"/>
            <a:chOff x="4733" y="2082"/>
            <a:chExt cx="272" cy="282"/>
          </a:xfrm>
        </p:grpSpPr>
        <p:graphicFrame>
          <p:nvGraphicFramePr>
            <p:cNvPr id="24788" name="Object 94"/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Object 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789" name="Rectangle 95"/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4620" name="Group 97"/>
          <p:cNvGrpSpPr>
            <a:grpSpLocks/>
          </p:cNvGrpSpPr>
          <p:nvPr/>
        </p:nvGrpSpPr>
        <p:grpSpPr bwMode="auto">
          <a:xfrm>
            <a:off x="7737344" y="4198939"/>
            <a:ext cx="187457" cy="490537"/>
            <a:chOff x="4180" y="783"/>
            <a:chExt cx="150" cy="307"/>
          </a:xfrm>
        </p:grpSpPr>
        <p:sp>
          <p:nvSpPr>
            <p:cNvPr id="24780" name="AutoShape 98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1" name="Rectangle 99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2" name="Rectangle 100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3" name="AutoShape 101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4" name="Line 102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85" name="Line 103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86" name="Rectangle 104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87" name="Rectangle 105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grpSp>
        <p:nvGrpSpPr>
          <p:cNvPr id="24621" name="Group 106"/>
          <p:cNvGrpSpPr>
            <a:grpSpLocks/>
          </p:cNvGrpSpPr>
          <p:nvPr/>
        </p:nvGrpSpPr>
        <p:grpSpPr bwMode="auto">
          <a:xfrm>
            <a:off x="7727024" y="4732339"/>
            <a:ext cx="185738" cy="490537"/>
            <a:chOff x="4180" y="783"/>
            <a:chExt cx="150" cy="307"/>
          </a:xfrm>
        </p:grpSpPr>
        <p:sp>
          <p:nvSpPr>
            <p:cNvPr id="24772" name="AutoShape 107"/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3" name="Rectangle 108"/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4" name="Rectangle 109"/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5" name="AutoShape 110"/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6" name="Line 111"/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77" name="Line 112"/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78" name="Rectangle 113"/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79" name="Rectangle 114"/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</p:grpSp>
      <p:sp>
        <p:nvSpPr>
          <p:cNvPr id="24622" name="Line 115"/>
          <p:cNvSpPr>
            <a:spLocks noChangeShapeType="1"/>
          </p:cNvSpPr>
          <p:nvPr/>
        </p:nvSpPr>
        <p:spPr bwMode="auto">
          <a:xfrm rot="5400000" flipH="1">
            <a:off x="7298400" y="4646613"/>
            <a:ext cx="7334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Line 116"/>
          <p:cNvSpPr>
            <a:spLocks noChangeShapeType="1"/>
          </p:cNvSpPr>
          <p:nvPr/>
        </p:nvSpPr>
        <p:spPr bwMode="auto">
          <a:xfrm rot="16200000">
            <a:off x="7708107" y="4965304"/>
            <a:ext cx="0" cy="92869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Line 117"/>
          <p:cNvSpPr>
            <a:spLocks noChangeShapeType="1"/>
          </p:cNvSpPr>
          <p:nvPr/>
        </p:nvSpPr>
        <p:spPr bwMode="auto">
          <a:xfrm rot="16200000">
            <a:off x="7698648" y="4399823"/>
            <a:ext cx="0" cy="8083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5" name="Line 118"/>
          <p:cNvSpPr>
            <a:spLocks noChangeShapeType="1"/>
          </p:cNvSpPr>
          <p:nvPr/>
        </p:nvSpPr>
        <p:spPr bwMode="auto">
          <a:xfrm flipV="1">
            <a:off x="6512851" y="2155826"/>
            <a:ext cx="411030" cy="250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6" name="Line 119"/>
          <p:cNvSpPr>
            <a:spLocks noChangeShapeType="1"/>
          </p:cNvSpPr>
          <p:nvPr/>
        </p:nvSpPr>
        <p:spPr bwMode="auto">
          <a:xfrm>
            <a:off x="7352111" y="2136776"/>
            <a:ext cx="436827" cy="250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7" name="Line 120"/>
          <p:cNvSpPr>
            <a:spLocks noChangeShapeType="1"/>
          </p:cNvSpPr>
          <p:nvPr/>
        </p:nvSpPr>
        <p:spPr bwMode="auto">
          <a:xfrm flipH="1">
            <a:off x="7819894" y="2541589"/>
            <a:ext cx="216694" cy="815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8" name="Line 121"/>
          <p:cNvSpPr>
            <a:spLocks noChangeShapeType="1"/>
          </p:cNvSpPr>
          <p:nvPr/>
        </p:nvSpPr>
        <p:spPr bwMode="auto">
          <a:xfrm>
            <a:off x="7126817" y="2273301"/>
            <a:ext cx="0" cy="517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9" name="Line 122"/>
          <p:cNvSpPr>
            <a:spLocks noChangeShapeType="1"/>
          </p:cNvSpPr>
          <p:nvPr/>
        </p:nvSpPr>
        <p:spPr bwMode="auto">
          <a:xfrm>
            <a:off x="7149174" y="3049589"/>
            <a:ext cx="481542" cy="441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0" name="Line 123"/>
          <p:cNvSpPr>
            <a:spLocks noChangeShapeType="1"/>
          </p:cNvSpPr>
          <p:nvPr/>
        </p:nvSpPr>
        <p:spPr bwMode="auto">
          <a:xfrm flipH="1">
            <a:off x="7563644" y="3608388"/>
            <a:ext cx="240771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1" name="Line 124"/>
          <p:cNvSpPr>
            <a:spLocks noChangeShapeType="1"/>
          </p:cNvSpPr>
          <p:nvPr/>
        </p:nvSpPr>
        <p:spPr bwMode="auto">
          <a:xfrm flipH="1">
            <a:off x="7360708" y="2503489"/>
            <a:ext cx="502179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2" name="Line 125"/>
          <p:cNvSpPr>
            <a:spLocks noChangeShapeType="1"/>
          </p:cNvSpPr>
          <p:nvPr/>
        </p:nvSpPr>
        <p:spPr bwMode="auto">
          <a:xfrm flipH="1">
            <a:off x="7367587" y="1830389"/>
            <a:ext cx="316442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33" name="Line 126"/>
          <p:cNvSpPr>
            <a:spLocks noChangeShapeType="1"/>
          </p:cNvSpPr>
          <p:nvPr/>
        </p:nvSpPr>
        <p:spPr bwMode="auto">
          <a:xfrm flipH="1">
            <a:off x="8012510" y="2041526"/>
            <a:ext cx="182298" cy="212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34" name="Group 127"/>
          <p:cNvGrpSpPr>
            <a:grpSpLocks/>
          </p:cNvGrpSpPr>
          <p:nvPr/>
        </p:nvGrpSpPr>
        <p:grpSpPr bwMode="auto">
          <a:xfrm>
            <a:off x="6045069" y="2273300"/>
            <a:ext cx="450585" cy="279400"/>
            <a:chOff x="3600" y="219"/>
            <a:chExt cx="360" cy="175"/>
          </a:xfrm>
        </p:grpSpPr>
        <p:sp>
          <p:nvSpPr>
            <p:cNvPr id="24759" name="Oval 12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60" name="Line 12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61" name="Line 13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62" name="Rectangle 13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63" name="Oval 13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64" name="Group 13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69" name="Line 1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70" name="Line 1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71" name="Line 1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65" name="Group 13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66" name="Line 13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67" name="Line 13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68" name="Line 14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5" name="Group 141"/>
          <p:cNvGrpSpPr>
            <a:grpSpLocks/>
          </p:cNvGrpSpPr>
          <p:nvPr/>
        </p:nvGrpSpPr>
        <p:grpSpPr bwMode="auto">
          <a:xfrm>
            <a:off x="6901525" y="1998663"/>
            <a:ext cx="450585" cy="279400"/>
            <a:chOff x="3600" y="219"/>
            <a:chExt cx="360" cy="175"/>
          </a:xfrm>
        </p:grpSpPr>
        <p:sp>
          <p:nvSpPr>
            <p:cNvPr id="24746" name="Oval 14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47" name="Line 14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48" name="Line 14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49" name="Rectangle 14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50" name="Oval 14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51" name="Group 14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56" name="Line 14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57" name="Line 14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58" name="Line 15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52" name="Group 15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53" name="Line 15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54" name="Line 15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55" name="Line 15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6" name="Group 155"/>
          <p:cNvGrpSpPr>
            <a:grpSpLocks/>
          </p:cNvGrpSpPr>
          <p:nvPr/>
        </p:nvGrpSpPr>
        <p:grpSpPr bwMode="auto">
          <a:xfrm>
            <a:off x="6917003" y="2786064"/>
            <a:ext cx="450585" cy="280987"/>
            <a:chOff x="3600" y="219"/>
            <a:chExt cx="360" cy="175"/>
          </a:xfrm>
        </p:grpSpPr>
        <p:sp>
          <p:nvSpPr>
            <p:cNvPr id="24733" name="Oval 15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34" name="Line 15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35" name="Line 15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36" name="Rectangle 15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37" name="Oval 16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38" name="Group 16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43" name="Line 16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4" name="Line 16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5" name="Line 16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39" name="Group 16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40" name="Line 16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1" name="Line 16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42" name="Line 16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7" name="Group 169"/>
          <p:cNvGrpSpPr>
            <a:grpSpLocks/>
          </p:cNvGrpSpPr>
          <p:nvPr/>
        </p:nvGrpSpPr>
        <p:grpSpPr bwMode="auto">
          <a:xfrm>
            <a:off x="7788938" y="2247900"/>
            <a:ext cx="448865" cy="279400"/>
            <a:chOff x="3600" y="219"/>
            <a:chExt cx="360" cy="175"/>
          </a:xfrm>
        </p:grpSpPr>
        <p:sp>
          <p:nvSpPr>
            <p:cNvPr id="24720" name="Oval 170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21" name="Line 171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22" name="Line 172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23" name="Rectangle 173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24" name="Oval 174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25" name="Group 175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30" name="Line 17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31" name="Line 17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32" name="Line 17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26" name="Group 179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27" name="Line 18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8" name="Line 18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29" name="Line 18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8" name="Group 183"/>
          <p:cNvGrpSpPr>
            <a:grpSpLocks/>
          </p:cNvGrpSpPr>
          <p:nvPr/>
        </p:nvGrpSpPr>
        <p:grpSpPr bwMode="auto">
          <a:xfrm>
            <a:off x="7615238" y="3324225"/>
            <a:ext cx="450585" cy="279400"/>
            <a:chOff x="3600" y="219"/>
            <a:chExt cx="360" cy="175"/>
          </a:xfrm>
        </p:grpSpPr>
        <p:sp>
          <p:nvSpPr>
            <p:cNvPr id="24707" name="Oval 184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708" name="Line 185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09" name="Line 186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710" name="Rectangle 187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711" name="Oval 188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712" name="Group 189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17" name="Line 19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18" name="Line 19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19" name="Line 19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13" name="Group 193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14" name="Line 19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15" name="Line 19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16" name="Line 19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39" name="Group 197"/>
          <p:cNvGrpSpPr>
            <a:grpSpLocks/>
          </p:cNvGrpSpPr>
          <p:nvPr/>
        </p:nvGrpSpPr>
        <p:grpSpPr bwMode="auto">
          <a:xfrm>
            <a:off x="7314274" y="4024314"/>
            <a:ext cx="452305" cy="282575"/>
            <a:chOff x="3600" y="219"/>
            <a:chExt cx="360" cy="175"/>
          </a:xfrm>
        </p:grpSpPr>
        <p:sp>
          <p:nvSpPr>
            <p:cNvPr id="24694" name="Oval 198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95" name="Line 199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96" name="Line 200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97" name="Rectangle 201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698" name="Oval 202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699" name="Group 203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704" name="Line 20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5" name="Line 20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6" name="Line 20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700" name="Group 207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701" name="Line 20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2" name="Line 20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703" name="Line 21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40" name="Group 211"/>
          <p:cNvGrpSpPr>
            <a:grpSpLocks/>
          </p:cNvGrpSpPr>
          <p:nvPr/>
        </p:nvGrpSpPr>
        <p:grpSpPr bwMode="auto">
          <a:xfrm>
            <a:off x="6767381" y="4611688"/>
            <a:ext cx="448865" cy="279400"/>
            <a:chOff x="3600" y="219"/>
            <a:chExt cx="360" cy="175"/>
          </a:xfrm>
        </p:grpSpPr>
        <p:sp>
          <p:nvSpPr>
            <p:cNvPr id="24681" name="Oval 212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82" name="Line 213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3" name="Line 214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84" name="Rectangle 215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685" name="Oval 216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686" name="Group 217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691" name="Line 218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2" name="Line 219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3" name="Line 220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87" name="Group 221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688" name="Line 22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89" name="Line 22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90" name="Line 22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4641" name="Group 225"/>
          <p:cNvGrpSpPr>
            <a:grpSpLocks/>
          </p:cNvGrpSpPr>
          <p:nvPr/>
        </p:nvGrpSpPr>
        <p:grpSpPr bwMode="auto">
          <a:xfrm>
            <a:off x="6045069" y="4160838"/>
            <a:ext cx="450585" cy="279400"/>
            <a:chOff x="3600" y="219"/>
            <a:chExt cx="360" cy="175"/>
          </a:xfrm>
        </p:grpSpPr>
        <p:sp>
          <p:nvSpPr>
            <p:cNvPr id="24668" name="Oval 226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69" name="Line 227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0" name="Line 228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71" name="Rectangle 229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 noProof="1">
                <a:latin typeface="Times New Roman" pitchFamily="18" charset="0"/>
              </a:endParaRPr>
            </a:p>
          </p:txBody>
        </p:sp>
        <p:sp>
          <p:nvSpPr>
            <p:cNvPr id="24672" name="Oval 230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4673" name="Group 231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4678" name="Line 232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9" name="Line 233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80" name="Line 234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74" name="Group 235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4675" name="Line 23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6" name="Line 23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77" name="Line 23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4642" name="Line 239"/>
          <p:cNvSpPr>
            <a:spLocks noChangeShapeType="1"/>
          </p:cNvSpPr>
          <p:nvPr/>
        </p:nvSpPr>
        <p:spPr bwMode="auto">
          <a:xfrm>
            <a:off x="6270361" y="4430713"/>
            <a:ext cx="1720" cy="2730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4643" name="Group 248"/>
          <p:cNvGrpSpPr>
            <a:grpSpLocks/>
          </p:cNvGrpSpPr>
          <p:nvPr/>
        </p:nvGrpSpPr>
        <p:grpSpPr bwMode="auto">
          <a:xfrm>
            <a:off x="6132777" y="4889500"/>
            <a:ext cx="957925" cy="287338"/>
            <a:chOff x="3794" y="3080"/>
            <a:chExt cx="743" cy="181"/>
          </a:xfrm>
        </p:grpSpPr>
        <p:sp>
          <p:nvSpPr>
            <p:cNvPr id="24658" name="Oval 75"/>
            <p:cNvSpPr>
              <a:spLocks noChangeArrowheads="1"/>
            </p:cNvSpPr>
            <p:nvPr/>
          </p:nvSpPr>
          <p:spPr bwMode="auto">
            <a:xfrm rot="-5400000">
              <a:off x="3793" y="3084"/>
              <a:ext cx="47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59" name="Oval 76"/>
            <p:cNvSpPr>
              <a:spLocks noChangeArrowheads="1"/>
            </p:cNvSpPr>
            <p:nvPr/>
          </p:nvSpPr>
          <p:spPr bwMode="auto">
            <a:xfrm rot="-5400000">
              <a:off x="3852" y="3082"/>
              <a:ext cx="48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60" name="Oval 77"/>
            <p:cNvSpPr>
              <a:spLocks noChangeArrowheads="1"/>
            </p:cNvSpPr>
            <p:nvPr/>
          </p:nvSpPr>
          <p:spPr bwMode="auto">
            <a:xfrm rot="-5400000">
              <a:off x="3906" y="3086"/>
              <a:ext cx="47" cy="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24661" name="Line 96"/>
            <p:cNvSpPr>
              <a:spLocks noChangeShapeType="1"/>
            </p:cNvSpPr>
            <p:nvPr/>
          </p:nvSpPr>
          <p:spPr bwMode="auto">
            <a:xfrm>
              <a:off x="4537" y="3080"/>
              <a:ext cx="0" cy="1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2" name="Freeform 240"/>
            <p:cNvSpPr>
              <a:spLocks/>
            </p:cNvSpPr>
            <p:nvPr/>
          </p:nvSpPr>
          <p:spPr bwMode="auto">
            <a:xfrm>
              <a:off x="4366" y="3174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3" name="Freeform 242"/>
            <p:cNvSpPr>
              <a:spLocks/>
            </p:cNvSpPr>
            <p:nvPr/>
          </p:nvSpPr>
          <p:spPr bwMode="auto">
            <a:xfrm>
              <a:off x="4330" y="3158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4" name="Freeform 244"/>
            <p:cNvSpPr>
              <a:spLocks/>
            </p:cNvSpPr>
            <p:nvPr/>
          </p:nvSpPr>
          <p:spPr bwMode="auto">
            <a:xfrm>
              <a:off x="4295" y="3148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5" name="Freeform 245"/>
            <p:cNvSpPr>
              <a:spLocks/>
            </p:cNvSpPr>
            <p:nvPr/>
          </p:nvSpPr>
          <p:spPr bwMode="auto">
            <a:xfrm flipH="1" flipV="1">
              <a:off x="4423" y="3165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6" name="Freeform 246"/>
            <p:cNvSpPr>
              <a:spLocks/>
            </p:cNvSpPr>
            <p:nvPr/>
          </p:nvSpPr>
          <p:spPr bwMode="auto">
            <a:xfrm flipH="1" flipV="1">
              <a:off x="4440" y="3149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67" name="Freeform 247"/>
            <p:cNvSpPr>
              <a:spLocks/>
            </p:cNvSpPr>
            <p:nvPr/>
          </p:nvSpPr>
          <p:spPr bwMode="auto">
            <a:xfrm flipH="1" flipV="1">
              <a:off x="4454" y="3127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644" name="Group 260"/>
          <p:cNvGrpSpPr>
            <a:grpSpLocks/>
          </p:cNvGrpSpPr>
          <p:nvPr/>
        </p:nvGrpSpPr>
        <p:grpSpPr bwMode="auto">
          <a:xfrm>
            <a:off x="7173252" y="5316539"/>
            <a:ext cx="299244" cy="212725"/>
            <a:chOff x="3479" y="3685"/>
            <a:chExt cx="232" cy="134"/>
          </a:xfrm>
        </p:grpSpPr>
        <p:sp>
          <p:nvSpPr>
            <p:cNvPr id="24652" name="Freeform 254"/>
            <p:cNvSpPr>
              <a:spLocks/>
            </p:cNvSpPr>
            <p:nvPr/>
          </p:nvSpPr>
          <p:spPr bwMode="auto">
            <a:xfrm>
              <a:off x="3550" y="3732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3" name="Freeform 255"/>
            <p:cNvSpPr>
              <a:spLocks/>
            </p:cNvSpPr>
            <p:nvPr/>
          </p:nvSpPr>
          <p:spPr bwMode="auto">
            <a:xfrm>
              <a:off x="3514" y="3716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4" name="Freeform 256"/>
            <p:cNvSpPr>
              <a:spLocks/>
            </p:cNvSpPr>
            <p:nvPr/>
          </p:nvSpPr>
          <p:spPr bwMode="auto">
            <a:xfrm>
              <a:off x="3479" y="3706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5" name="Freeform 257"/>
            <p:cNvSpPr>
              <a:spLocks/>
            </p:cNvSpPr>
            <p:nvPr/>
          </p:nvSpPr>
          <p:spPr bwMode="auto">
            <a:xfrm flipH="1" flipV="1">
              <a:off x="3607" y="3723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6" name="Freeform 258"/>
            <p:cNvSpPr>
              <a:spLocks/>
            </p:cNvSpPr>
            <p:nvPr/>
          </p:nvSpPr>
          <p:spPr bwMode="auto">
            <a:xfrm flipH="1" flipV="1">
              <a:off x="3624" y="3707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7" name="Freeform 259"/>
            <p:cNvSpPr>
              <a:spLocks/>
            </p:cNvSpPr>
            <p:nvPr/>
          </p:nvSpPr>
          <p:spPr bwMode="auto">
            <a:xfrm flipH="1" flipV="1">
              <a:off x="3638" y="3685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4645" name="Group 261"/>
          <p:cNvGrpSpPr>
            <a:grpSpLocks/>
          </p:cNvGrpSpPr>
          <p:nvPr/>
        </p:nvGrpSpPr>
        <p:grpSpPr bwMode="auto">
          <a:xfrm>
            <a:off x="6437181" y="5268914"/>
            <a:ext cx="299244" cy="212725"/>
            <a:chOff x="3479" y="3685"/>
            <a:chExt cx="232" cy="134"/>
          </a:xfrm>
        </p:grpSpPr>
        <p:sp>
          <p:nvSpPr>
            <p:cNvPr id="24646" name="Freeform 262"/>
            <p:cNvSpPr>
              <a:spLocks/>
            </p:cNvSpPr>
            <p:nvPr/>
          </p:nvSpPr>
          <p:spPr bwMode="auto">
            <a:xfrm>
              <a:off x="3550" y="3732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7" name="Freeform 263"/>
            <p:cNvSpPr>
              <a:spLocks/>
            </p:cNvSpPr>
            <p:nvPr/>
          </p:nvSpPr>
          <p:spPr bwMode="auto">
            <a:xfrm>
              <a:off x="3514" y="3716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8" name="Freeform 264"/>
            <p:cNvSpPr>
              <a:spLocks/>
            </p:cNvSpPr>
            <p:nvPr/>
          </p:nvSpPr>
          <p:spPr bwMode="auto">
            <a:xfrm>
              <a:off x="3479" y="3706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49" name="Freeform 265"/>
            <p:cNvSpPr>
              <a:spLocks/>
            </p:cNvSpPr>
            <p:nvPr/>
          </p:nvSpPr>
          <p:spPr bwMode="auto">
            <a:xfrm flipH="1" flipV="1">
              <a:off x="3607" y="3723"/>
              <a:ext cx="41" cy="48"/>
            </a:xfrm>
            <a:custGeom>
              <a:avLst/>
              <a:gdLst>
                <a:gd name="T0" fmla="*/ 35 w 41"/>
                <a:gd name="T1" fmla="*/ 0 h 48"/>
                <a:gd name="T2" fmla="*/ 4 w 41"/>
                <a:gd name="T3" fmla="*/ 23 h 48"/>
                <a:gd name="T4" fmla="*/ 8 w 41"/>
                <a:gd name="T5" fmla="*/ 39 h 48"/>
                <a:gd name="T6" fmla="*/ 41 w 41"/>
                <a:gd name="T7" fmla="*/ 48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1" h="48">
                  <a:moveTo>
                    <a:pt x="35" y="0"/>
                  </a:moveTo>
                  <a:cubicBezTo>
                    <a:pt x="20" y="8"/>
                    <a:pt x="8" y="16"/>
                    <a:pt x="4" y="23"/>
                  </a:cubicBezTo>
                  <a:cubicBezTo>
                    <a:pt x="0" y="30"/>
                    <a:pt x="2" y="35"/>
                    <a:pt x="8" y="39"/>
                  </a:cubicBezTo>
                  <a:cubicBezTo>
                    <a:pt x="14" y="43"/>
                    <a:pt x="34" y="46"/>
                    <a:pt x="41" y="48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0" name="Freeform 266"/>
            <p:cNvSpPr>
              <a:spLocks/>
            </p:cNvSpPr>
            <p:nvPr/>
          </p:nvSpPr>
          <p:spPr bwMode="auto">
            <a:xfrm flipH="1" flipV="1">
              <a:off x="3624" y="3707"/>
              <a:ext cx="58" cy="82"/>
            </a:xfrm>
            <a:custGeom>
              <a:avLst/>
              <a:gdLst>
                <a:gd name="T0" fmla="*/ 40 w 58"/>
                <a:gd name="T1" fmla="*/ 0 h 82"/>
                <a:gd name="T2" fmla="*/ 5 w 58"/>
                <a:gd name="T3" fmla="*/ 33 h 82"/>
                <a:gd name="T4" fmla="*/ 7 w 58"/>
                <a:gd name="T5" fmla="*/ 55 h 82"/>
                <a:gd name="T6" fmla="*/ 28 w 58"/>
                <a:gd name="T7" fmla="*/ 75 h 82"/>
                <a:gd name="T8" fmla="*/ 58 w 58"/>
                <a:gd name="T9" fmla="*/ 82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8" h="82">
                  <a:moveTo>
                    <a:pt x="40" y="0"/>
                  </a:moveTo>
                  <a:cubicBezTo>
                    <a:pt x="34" y="5"/>
                    <a:pt x="10" y="24"/>
                    <a:pt x="5" y="33"/>
                  </a:cubicBezTo>
                  <a:cubicBezTo>
                    <a:pt x="0" y="42"/>
                    <a:pt x="3" y="48"/>
                    <a:pt x="7" y="55"/>
                  </a:cubicBezTo>
                  <a:cubicBezTo>
                    <a:pt x="11" y="62"/>
                    <a:pt x="20" y="71"/>
                    <a:pt x="28" y="75"/>
                  </a:cubicBezTo>
                  <a:cubicBezTo>
                    <a:pt x="36" y="79"/>
                    <a:pt x="52" y="81"/>
                    <a:pt x="58" y="82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51" name="Freeform 267"/>
            <p:cNvSpPr>
              <a:spLocks/>
            </p:cNvSpPr>
            <p:nvPr/>
          </p:nvSpPr>
          <p:spPr bwMode="auto">
            <a:xfrm flipH="1" flipV="1">
              <a:off x="3638" y="3685"/>
              <a:ext cx="73" cy="113"/>
            </a:xfrm>
            <a:custGeom>
              <a:avLst/>
              <a:gdLst>
                <a:gd name="T0" fmla="*/ 46 w 73"/>
                <a:gd name="T1" fmla="*/ 0 h 113"/>
                <a:gd name="T2" fmla="*/ 11 w 73"/>
                <a:gd name="T3" fmla="*/ 33 h 113"/>
                <a:gd name="T4" fmla="*/ 3 w 73"/>
                <a:gd name="T5" fmla="*/ 67 h 113"/>
                <a:gd name="T6" fmla="*/ 27 w 73"/>
                <a:gd name="T7" fmla="*/ 95 h 113"/>
                <a:gd name="T8" fmla="*/ 73 w 73"/>
                <a:gd name="T9" fmla="*/ 113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113">
                  <a:moveTo>
                    <a:pt x="46" y="0"/>
                  </a:moveTo>
                  <a:cubicBezTo>
                    <a:pt x="40" y="5"/>
                    <a:pt x="18" y="22"/>
                    <a:pt x="11" y="33"/>
                  </a:cubicBezTo>
                  <a:cubicBezTo>
                    <a:pt x="4" y="44"/>
                    <a:pt x="0" y="57"/>
                    <a:pt x="3" y="67"/>
                  </a:cubicBezTo>
                  <a:cubicBezTo>
                    <a:pt x="6" y="77"/>
                    <a:pt x="15" y="87"/>
                    <a:pt x="27" y="95"/>
                  </a:cubicBezTo>
                  <a:cubicBezTo>
                    <a:pt x="39" y="103"/>
                    <a:pt x="64" y="109"/>
                    <a:pt x="73" y="113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41" name="Picture 2" descr="underline_base"/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1578769" y="211138"/>
            <a:ext cx="6686550" cy="1143000"/>
          </a:xfrm>
        </p:spPr>
        <p:txBody>
          <a:bodyPr/>
          <a:lstStyle/>
          <a:p>
            <a:pPr>
              <a:defRPr/>
            </a:pPr>
            <a:r>
              <a:rPr lang="en-US" altLang="en-US" sz="2800" dirty="0"/>
              <a:t>Residence networks: Cable networks</a:t>
            </a:r>
          </a:p>
        </p:txBody>
      </p:sp>
      <p:pic>
        <p:nvPicPr>
          <p:cNvPr id="25603" name="Picture 3" descr="house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198" y="4311650"/>
            <a:ext cx="82894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house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069" y="4746625"/>
            <a:ext cx="82894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 descr="house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767" y="4502150"/>
            <a:ext cx="8117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6" name="Group 6"/>
          <p:cNvGrpSpPr>
            <a:grpSpLocks/>
          </p:cNvGrpSpPr>
          <p:nvPr/>
        </p:nvGrpSpPr>
        <p:grpSpPr bwMode="auto">
          <a:xfrm>
            <a:off x="4419865" y="4665663"/>
            <a:ext cx="208095" cy="633412"/>
            <a:chOff x="2055" y="2297"/>
            <a:chExt cx="161" cy="399"/>
          </a:xfrm>
        </p:grpSpPr>
        <p:sp>
          <p:nvSpPr>
            <p:cNvPr id="68615" name="Rectangle 7"/>
            <p:cNvSpPr>
              <a:spLocks noChangeArrowheads="1"/>
            </p:cNvSpPr>
            <p:nvPr/>
          </p:nvSpPr>
          <p:spPr bwMode="auto">
            <a:xfrm rot="-5400000">
              <a:off x="1867" y="2491"/>
              <a:ext cx="398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16" name="Rectangle 8"/>
            <p:cNvSpPr>
              <a:spLocks noChangeArrowheads="1"/>
            </p:cNvSpPr>
            <p:nvPr/>
          </p:nvSpPr>
          <p:spPr bwMode="auto">
            <a:xfrm>
              <a:off x="2056" y="2297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pic>
        <p:nvPicPr>
          <p:cNvPr id="25607" name="Picture 9" descr="house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729" y="4514850"/>
            <a:ext cx="8117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10" descr="house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910" y="5772150"/>
            <a:ext cx="8117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9" name="Picture 11" descr="house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606" y="5508625"/>
            <a:ext cx="828940" cy="27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0" name="Picture 12" descr="house_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85" y="5962650"/>
            <a:ext cx="81174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11" name="Group 13"/>
          <p:cNvGrpSpPr>
            <a:grpSpLocks/>
          </p:cNvGrpSpPr>
          <p:nvPr/>
        </p:nvGrpSpPr>
        <p:grpSpPr bwMode="auto">
          <a:xfrm flipV="1">
            <a:off x="6739865" y="5345114"/>
            <a:ext cx="208094" cy="820737"/>
            <a:chOff x="2459" y="2251"/>
            <a:chExt cx="161" cy="517"/>
          </a:xfrm>
        </p:grpSpPr>
        <p:sp>
          <p:nvSpPr>
            <p:cNvPr id="68622" name="Rectangle 14"/>
            <p:cNvSpPr>
              <a:spLocks noChangeArrowheads="1"/>
            </p:cNvSpPr>
            <p:nvPr/>
          </p:nvSpPr>
          <p:spPr bwMode="auto">
            <a:xfrm rot="-5400000">
              <a:off x="2214" y="2496"/>
              <a:ext cx="516" cy="28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23" name="Rectangle 15"/>
            <p:cNvSpPr>
              <a:spLocks noChangeArrowheads="1"/>
            </p:cNvSpPr>
            <p:nvPr/>
          </p:nvSpPr>
          <p:spPr bwMode="auto">
            <a:xfrm>
              <a:off x="2460" y="2251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2" name="Group 16"/>
          <p:cNvGrpSpPr>
            <a:grpSpLocks/>
          </p:cNvGrpSpPr>
          <p:nvPr/>
        </p:nvGrpSpPr>
        <p:grpSpPr bwMode="auto">
          <a:xfrm flipV="1">
            <a:off x="5730346" y="5326063"/>
            <a:ext cx="208095" cy="379412"/>
            <a:chOff x="2315" y="2599"/>
            <a:chExt cx="161" cy="239"/>
          </a:xfrm>
        </p:grpSpPr>
        <p:sp>
          <p:nvSpPr>
            <p:cNvPr id="68625" name="Rectangle 17"/>
            <p:cNvSpPr>
              <a:spLocks noChangeArrowheads="1"/>
            </p:cNvSpPr>
            <p:nvPr/>
          </p:nvSpPr>
          <p:spPr bwMode="auto">
            <a:xfrm rot="-5400000">
              <a:off x="2207" y="2711"/>
              <a:ext cx="238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26" name="Rectangle 18"/>
            <p:cNvSpPr>
              <a:spLocks noChangeArrowheads="1"/>
            </p:cNvSpPr>
            <p:nvPr/>
          </p:nvSpPr>
          <p:spPr bwMode="auto">
            <a:xfrm>
              <a:off x="2316" y="2599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3" name="Group 19"/>
          <p:cNvGrpSpPr>
            <a:grpSpLocks/>
          </p:cNvGrpSpPr>
          <p:nvPr/>
        </p:nvGrpSpPr>
        <p:grpSpPr bwMode="auto">
          <a:xfrm flipV="1">
            <a:off x="4564327" y="5338763"/>
            <a:ext cx="208095" cy="633412"/>
            <a:chOff x="2055" y="2297"/>
            <a:chExt cx="161" cy="399"/>
          </a:xfrm>
        </p:grpSpPr>
        <p:sp>
          <p:nvSpPr>
            <p:cNvPr id="68628" name="Rectangle 20"/>
            <p:cNvSpPr>
              <a:spLocks noChangeArrowheads="1"/>
            </p:cNvSpPr>
            <p:nvPr/>
          </p:nvSpPr>
          <p:spPr bwMode="auto">
            <a:xfrm rot="-5400000">
              <a:off x="1867" y="2489"/>
              <a:ext cx="398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29" name="Rectangle 21"/>
            <p:cNvSpPr>
              <a:spLocks noChangeArrowheads="1"/>
            </p:cNvSpPr>
            <p:nvPr/>
          </p:nvSpPr>
          <p:spPr bwMode="auto">
            <a:xfrm>
              <a:off x="2056" y="2297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4" name="Group 22"/>
          <p:cNvGrpSpPr>
            <a:grpSpLocks/>
          </p:cNvGrpSpPr>
          <p:nvPr/>
        </p:nvGrpSpPr>
        <p:grpSpPr bwMode="auto">
          <a:xfrm>
            <a:off x="7028790" y="4684714"/>
            <a:ext cx="208094" cy="630237"/>
            <a:chOff x="3561" y="2643"/>
            <a:chExt cx="161" cy="397"/>
          </a:xfrm>
        </p:grpSpPr>
        <p:sp>
          <p:nvSpPr>
            <p:cNvPr id="68631" name="Rectangle 23"/>
            <p:cNvSpPr>
              <a:spLocks noChangeArrowheads="1"/>
            </p:cNvSpPr>
            <p:nvPr/>
          </p:nvSpPr>
          <p:spPr bwMode="auto">
            <a:xfrm rot="-5400000">
              <a:off x="3376" y="2828"/>
              <a:ext cx="396" cy="28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32" name="Rectangle 24"/>
            <p:cNvSpPr>
              <a:spLocks noChangeArrowheads="1"/>
            </p:cNvSpPr>
            <p:nvPr/>
          </p:nvSpPr>
          <p:spPr bwMode="auto">
            <a:xfrm>
              <a:off x="3562" y="2643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5" name="Group 25"/>
          <p:cNvGrpSpPr>
            <a:grpSpLocks/>
          </p:cNvGrpSpPr>
          <p:nvPr/>
        </p:nvGrpSpPr>
        <p:grpSpPr bwMode="auto">
          <a:xfrm>
            <a:off x="5916084" y="4906963"/>
            <a:ext cx="208095" cy="379412"/>
            <a:chOff x="2315" y="2599"/>
            <a:chExt cx="161" cy="239"/>
          </a:xfrm>
        </p:grpSpPr>
        <p:sp>
          <p:nvSpPr>
            <p:cNvPr id="68634" name="Rectangle 26"/>
            <p:cNvSpPr>
              <a:spLocks noChangeArrowheads="1"/>
            </p:cNvSpPr>
            <p:nvPr/>
          </p:nvSpPr>
          <p:spPr bwMode="auto">
            <a:xfrm rot="-5400000">
              <a:off x="2207" y="2713"/>
              <a:ext cx="238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35" name="Rectangle 27"/>
            <p:cNvSpPr>
              <a:spLocks noChangeArrowheads="1"/>
            </p:cNvSpPr>
            <p:nvPr/>
          </p:nvSpPr>
          <p:spPr bwMode="auto">
            <a:xfrm>
              <a:off x="2316" y="2599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25616" name="Group 28"/>
          <p:cNvGrpSpPr>
            <a:grpSpLocks/>
          </p:cNvGrpSpPr>
          <p:nvPr/>
        </p:nvGrpSpPr>
        <p:grpSpPr bwMode="auto">
          <a:xfrm>
            <a:off x="5480977" y="4468814"/>
            <a:ext cx="208094" cy="820737"/>
            <a:chOff x="2459" y="2251"/>
            <a:chExt cx="161" cy="517"/>
          </a:xfrm>
        </p:grpSpPr>
        <p:sp>
          <p:nvSpPr>
            <p:cNvPr id="68637" name="Rectangle 29"/>
            <p:cNvSpPr>
              <a:spLocks noChangeArrowheads="1"/>
            </p:cNvSpPr>
            <p:nvPr/>
          </p:nvSpPr>
          <p:spPr bwMode="auto">
            <a:xfrm rot="-5400000">
              <a:off x="2214" y="2496"/>
              <a:ext cx="516" cy="28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8638" name="Rectangle 30"/>
            <p:cNvSpPr>
              <a:spLocks noChangeArrowheads="1"/>
            </p:cNvSpPr>
            <p:nvPr/>
          </p:nvSpPr>
          <p:spPr bwMode="auto">
            <a:xfrm>
              <a:off x="2460" y="2251"/>
              <a:ext cx="160" cy="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68639" name="Rectangle 31"/>
          <p:cNvSpPr>
            <a:spLocks noChangeArrowheads="1"/>
          </p:cNvSpPr>
          <p:nvPr/>
        </p:nvSpPr>
        <p:spPr bwMode="auto">
          <a:xfrm flipV="1">
            <a:off x="3362194" y="5284788"/>
            <a:ext cx="4137819" cy="42862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50000">
                <a:schemeClr val="bg1"/>
              </a:gs>
              <a:gs pos="100000">
                <a:schemeClr val="tx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5618" name="Text Box 32"/>
          <p:cNvSpPr txBox="1">
            <a:spLocks noChangeArrowheads="1"/>
          </p:cNvSpPr>
          <p:nvPr/>
        </p:nvSpPr>
        <p:spPr bwMode="auto">
          <a:xfrm>
            <a:off x="4827457" y="6022975"/>
            <a:ext cx="96051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itchFamily="34" charset="0"/>
              </a:rPr>
              <a:t>Gia đình</a:t>
            </a:r>
          </a:p>
        </p:txBody>
      </p:sp>
      <p:pic>
        <p:nvPicPr>
          <p:cNvPr id="25619" name="Picture 33" descr="building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900" y="4794250"/>
            <a:ext cx="1222771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20" name="Text Box 34"/>
          <p:cNvSpPr txBox="1">
            <a:spLocks noChangeArrowheads="1"/>
          </p:cNvSpPr>
          <p:nvPr/>
        </p:nvSpPr>
        <p:spPr bwMode="auto">
          <a:xfrm>
            <a:off x="2154900" y="5578475"/>
            <a:ext cx="15279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itchFamily="34" charset="0"/>
              </a:rPr>
              <a:t>cable headend</a:t>
            </a:r>
          </a:p>
        </p:txBody>
      </p:sp>
      <p:sp>
        <p:nvSpPr>
          <p:cNvPr id="25621" name="Text Box 35"/>
          <p:cNvSpPr txBox="1">
            <a:spLocks noChangeArrowheads="1"/>
          </p:cNvSpPr>
          <p:nvPr/>
        </p:nvSpPr>
        <p:spPr bwMode="auto">
          <a:xfrm>
            <a:off x="2791616" y="6149975"/>
            <a:ext cx="19511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C32D2E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/>
              <a:buChar char="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itchFamily="34" charset="0"/>
              </a:rPr>
              <a:t>cable distribution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Arial" pitchFamily="34" charset="0"/>
              </a:rPr>
              <a:t>network (simplified)</a:t>
            </a:r>
          </a:p>
        </p:txBody>
      </p:sp>
      <p:sp>
        <p:nvSpPr>
          <p:cNvPr id="25622" name="Line 36"/>
          <p:cNvSpPr>
            <a:spLocks noChangeShapeType="1"/>
          </p:cNvSpPr>
          <p:nvPr/>
        </p:nvSpPr>
        <p:spPr bwMode="auto">
          <a:xfrm flipV="1">
            <a:off x="3776662" y="5378450"/>
            <a:ext cx="33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8645" name="Group 37"/>
          <p:cNvGrpSpPr>
            <a:grpSpLocks/>
          </p:cNvGrpSpPr>
          <p:nvPr/>
        </p:nvGrpSpPr>
        <p:grpSpPr bwMode="auto">
          <a:xfrm>
            <a:off x="4024313" y="1619250"/>
            <a:ext cx="4251325" cy="2806700"/>
            <a:chOff x="2160" y="744"/>
            <a:chExt cx="3296" cy="1768"/>
          </a:xfrm>
        </p:grpSpPr>
        <p:sp>
          <p:nvSpPr>
            <p:cNvPr id="25636" name="Freeform 38"/>
            <p:cNvSpPr>
              <a:spLocks/>
            </p:cNvSpPr>
            <p:nvPr/>
          </p:nvSpPr>
          <p:spPr bwMode="auto">
            <a:xfrm>
              <a:off x="2544" y="2048"/>
              <a:ext cx="2432" cy="464"/>
            </a:xfrm>
            <a:custGeom>
              <a:avLst/>
              <a:gdLst>
                <a:gd name="T0" fmla="*/ 912 w 2432"/>
                <a:gd name="T1" fmla="*/ 448 h 464"/>
                <a:gd name="T2" fmla="*/ 1496 w 2432"/>
                <a:gd name="T3" fmla="*/ 464 h 464"/>
                <a:gd name="T4" fmla="*/ 2432 w 2432"/>
                <a:gd name="T5" fmla="*/ 48 h 464"/>
                <a:gd name="T6" fmla="*/ 1784 w 2432"/>
                <a:gd name="T7" fmla="*/ 176 h 464"/>
                <a:gd name="T8" fmla="*/ 864 w 2432"/>
                <a:gd name="T9" fmla="*/ 208 h 464"/>
                <a:gd name="T10" fmla="*/ 0 w 2432"/>
                <a:gd name="T11" fmla="*/ 0 h 4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32" h="464">
                  <a:moveTo>
                    <a:pt x="912" y="448"/>
                  </a:moveTo>
                  <a:lnTo>
                    <a:pt x="1496" y="464"/>
                  </a:lnTo>
                  <a:lnTo>
                    <a:pt x="2432" y="48"/>
                  </a:lnTo>
                  <a:lnTo>
                    <a:pt x="1784" y="176"/>
                  </a:lnTo>
                  <a:lnTo>
                    <a:pt x="864" y="208"/>
                  </a:lnTo>
                  <a:lnTo>
                    <a:pt x="0" y="0"/>
                  </a:lnTo>
                </a:path>
              </a:pathLst>
            </a:custGeom>
            <a:gradFill rotWithShape="1">
              <a:gsLst>
                <a:gs pos="0">
                  <a:schemeClr val="tx2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Oval 39"/>
            <p:cNvSpPr>
              <a:spLocks noChangeArrowheads="1"/>
            </p:cNvSpPr>
            <p:nvPr/>
          </p:nvSpPr>
          <p:spPr bwMode="auto">
            <a:xfrm>
              <a:off x="2160" y="744"/>
              <a:ext cx="3296" cy="15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pic>
          <p:nvPicPr>
            <p:cNvPr id="25638" name="Picture 40" descr="house_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" y="1044"/>
              <a:ext cx="2955" cy="1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37"/>
          <p:cNvGrpSpPr>
            <a:grpSpLocks/>
          </p:cNvGrpSpPr>
          <p:nvPr/>
        </p:nvGrpSpPr>
        <p:grpSpPr bwMode="auto">
          <a:xfrm>
            <a:off x="1485900" y="1958976"/>
            <a:ext cx="2074069" cy="2873375"/>
            <a:chOff x="192" y="958"/>
            <a:chExt cx="1608" cy="1810"/>
          </a:xfrm>
        </p:grpSpPr>
        <p:sp>
          <p:nvSpPr>
            <p:cNvPr id="25625" name="Freeform 38"/>
            <p:cNvSpPr>
              <a:spLocks/>
            </p:cNvSpPr>
            <p:nvPr/>
          </p:nvSpPr>
          <p:spPr bwMode="auto">
            <a:xfrm>
              <a:off x="336" y="1856"/>
              <a:ext cx="1432" cy="912"/>
            </a:xfrm>
            <a:custGeom>
              <a:avLst/>
              <a:gdLst>
                <a:gd name="T0" fmla="*/ 544 w 1432"/>
                <a:gd name="T1" fmla="*/ 912 h 912"/>
                <a:gd name="T2" fmla="*/ 0 w 1432"/>
                <a:gd name="T3" fmla="*/ 224 h 912"/>
                <a:gd name="T4" fmla="*/ 288 w 1432"/>
                <a:gd name="T5" fmla="*/ 400 h 912"/>
                <a:gd name="T6" fmla="*/ 672 w 1432"/>
                <a:gd name="T7" fmla="*/ 512 h 912"/>
                <a:gd name="T8" fmla="*/ 960 w 1432"/>
                <a:gd name="T9" fmla="*/ 464 h 912"/>
                <a:gd name="T10" fmla="*/ 1176 w 1432"/>
                <a:gd name="T11" fmla="*/ 336 h 912"/>
                <a:gd name="T12" fmla="*/ 1432 w 1432"/>
                <a:gd name="T13" fmla="*/ 0 h 912"/>
                <a:gd name="T14" fmla="*/ 1016 w 1432"/>
                <a:gd name="T15" fmla="*/ 896 h 912"/>
                <a:gd name="T16" fmla="*/ 544 w 1432"/>
                <a:gd name="T17" fmla="*/ 912 h 9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432" h="912">
                  <a:moveTo>
                    <a:pt x="544" y="912"/>
                  </a:moveTo>
                  <a:lnTo>
                    <a:pt x="0" y="224"/>
                  </a:lnTo>
                  <a:lnTo>
                    <a:pt x="288" y="400"/>
                  </a:lnTo>
                  <a:lnTo>
                    <a:pt x="672" y="512"/>
                  </a:lnTo>
                  <a:lnTo>
                    <a:pt x="960" y="464"/>
                  </a:lnTo>
                  <a:lnTo>
                    <a:pt x="1176" y="336"/>
                  </a:lnTo>
                  <a:lnTo>
                    <a:pt x="1432" y="0"/>
                  </a:lnTo>
                  <a:lnTo>
                    <a:pt x="1016" y="896"/>
                  </a:lnTo>
                  <a:lnTo>
                    <a:pt x="544" y="912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175" cmpd="sng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6" name="Oval 39"/>
            <p:cNvSpPr>
              <a:spLocks noChangeArrowheads="1"/>
            </p:cNvSpPr>
            <p:nvPr/>
          </p:nvSpPr>
          <p:spPr bwMode="auto">
            <a:xfrm>
              <a:off x="192" y="968"/>
              <a:ext cx="1608" cy="1392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25627" name="Group 40"/>
            <p:cNvGrpSpPr>
              <a:grpSpLocks/>
            </p:cNvGrpSpPr>
            <p:nvPr/>
          </p:nvGrpSpPr>
          <p:grpSpPr bwMode="auto">
            <a:xfrm>
              <a:off x="399" y="958"/>
              <a:ext cx="1215" cy="1341"/>
              <a:chOff x="351" y="918"/>
              <a:chExt cx="1215" cy="1341"/>
            </a:xfrm>
          </p:grpSpPr>
          <p:sp>
            <p:nvSpPr>
              <p:cNvPr id="45" name="Rectangle 41"/>
              <p:cNvSpPr>
                <a:spLocks noChangeArrowheads="1"/>
              </p:cNvSpPr>
              <p:nvPr/>
            </p:nvSpPr>
            <p:spPr bwMode="auto">
              <a:xfrm rot="5400000" flipH="1">
                <a:off x="712" y="1852"/>
                <a:ext cx="310" cy="27"/>
              </a:xfrm>
              <a:prstGeom prst="rect">
                <a:avLst/>
              </a:pr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6" name="Rectangle 42"/>
              <p:cNvSpPr>
                <a:spLocks noChangeArrowheads="1"/>
              </p:cNvSpPr>
              <p:nvPr/>
            </p:nvSpPr>
            <p:spPr bwMode="auto">
              <a:xfrm rot="5400000" flipH="1">
                <a:off x="536" y="1549"/>
                <a:ext cx="310" cy="27"/>
              </a:xfrm>
              <a:prstGeom prst="rect">
                <a:avLst/>
              </a:pr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7" name="Rectangle 43"/>
              <p:cNvSpPr>
                <a:spLocks noChangeArrowheads="1"/>
              </p:cNvSpPr>
              <p:nvPr/>
            </p:nvSpPr>
            <p:spPr bwMode="auto">
              <a:xfrm rot="5400000" flipH="1">
                <a:off x="1072" y="1541"/>
                <a:ext cx="310" cy="27"/>
              </a:xfrm>
              <a:prstGeom prst="rect">
                <a:avLst/>
              </a:pr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pic>
            <p:nvPicPr>
              <p:cNvPr id="25631" name="Picture 44" descr="pedge_66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1" y="1126"/>
                <a:ext cx="461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32" name="Picture 45" descr="pedge_66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" y="1150"/>
                <a:ext cx="461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633" name="Picture 46" descr="pedge_660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" y="1822"/>
                <a:ext cx="461" cy="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Rectangle 47"/>
              <p:cNvSpPr>
                <a:spLocks noChangeArrowheads="1"/>
              </p:cNvSpPr>
              <p:nvPr/>
            </p:nvSpPr>
            <p:spPr bwMode="auto">
              <a:xfrm flipV="1">
                <a:off x="453" y="1685"/>
                <a:ext cx="1113" cy="27"/>
              </a:xfrm>
              <a:prstGeom prst="rect">
                <a:avLst/>
              </a:pr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35" name="Text Box 48"/>
              <p:cNvSpPr txBox="1">
                <a:spLocks noChangeArrowheads="1"/>
              </p:cNvSpPr>
              <p:nvPr/>
            </p:nvSpPr>
            <p:spPr bwMode="auto">
              <a:xfrm>
                <a:off x="710" y="918"/>
                <a:ext cx="772" cy="2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600">
                    <a:latin typeface="Arial" pitchFamily="34" charset="0"/>
                  </a:rPr>
                  <a:t>server(s)</a:t>
                </a:r>
              </a:p>
            </p:txBody>
          </p:sp>
        </p:grpSp>
      </p:grpSp>
      <p:pic>
        <p:nvPicPr>
          <p:cNvPr id="53" name="Picture 2" descr="underline_bas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8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Sự khác nhau giữa FTTH và FTT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15"/>
          <a:stretch>
            <a:fillRect/>
          </a:stretch>
        </p:blipFill>
        <p:spPr bwMode="auto">
          <a:xfrm>
            <a:off x="2633002" y="1843088"/>
            <a:ext cx="5663273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Residence network: </a:t>
            </a:r>
            <a:r>
              <a:rPr lang="en-US" altLang="en-US" sz="3200" dirty="0" err="1"/>
              <a:t>FTTx</a:t>
            </a:r>
            <a:endParaRPr lang="en-US" altLang="en-US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088629" y="1546226"/>
            <a:ext cx="8495771" cy="4970463"/>
          </a:xfrm>
        </p:spPr>
        <p:txBody>
          <a:bodyPr/>
          <a:lstStyle/>
          <a:p>
            <a:r>
              <a:rPr lang="en-GB" altLang="en-US" sz="2400"/>
              <a:t>FTTx (Fiber To The X): </a:t>
            </a:r>
            <a:r>
              <a:rPr lang="en-GB" altLang="en-US" sz="2000"/>
              <a:t>FTTH (Home), FTTB (Basement/Building), FTTC (Cabinet)</a:t>
            </a:r>
            <a:endParaRPr lang="en-US" altLang="en-US" sz="2000"/>
          </a:p>
        </p:txBody>
      </p:sp>
      <p:pic>
        <p:nvPicPr>
          <p:cNvPr id="5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30" name="Picture 6" descr="COMPUTER NETWORKING CABLING WIFI INTERNET INSTALLATION EXTENDER, Duba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8" t="3415" r="4636" b="4807"/>
          <a:stretch/>
        </p:blipFill>
        <p:spPr bwMode="auto">
          <a:xfrm>
            <a:off x="5720080" y="2149157"/>
            <a:ext cx="4099269" cy="247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computer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" y="1249680"/>
            <a:ext cx="5902960" cy="4322269"/>
          </a:xfrm>
        </p:spPr>
        <p:txBody>
          <a:bodyPr>
            <a:normAutofit/>
          </a:bodyPr>
          <a:lstStyle/>
          <a:p>
            <a:r>
              <a:rPr lang="en-US" sz="2400" dirty="0"/>
              <a:t>A computer network is the interconnection of a set of devices capable of communication. A device can be: </a:t>
            </a:r>
          </a:p>
          <a:p>
            <a:pPr lvl="1"/>
            <a:r>
              <a:rPr lang="en-US" sz="1600" dirty="0"/>
              <a:t>A </a:t>
            </a:r>
            <a:r>
              <a:rPr lang="en-US" sz="1600" b="1" dirty="0"/>
              <a:t>host</a:t>
            </a:r>
            <a:r>
              <a:rPr lang="en-US" sz="1600" dirty="0"/>
              <a:t> (or an end system): large computer, desktop, laptop, workstation, cellular phone, or security system. </a:t>
            </a:r>
          </a:p>
          <a:p>
            <a:pPr lvl="1"/>
            <a:r>
              <a:rPr lang="en-US" sz="1600" dirty="0"/>
              <a:t>A </a:t>
            </a:r>
            <a:r>
              <a:rPr lang="en-US" sz="1600" b="1" dirty="0"/>
              <a:t>connecting device: </a:t>
            </a:r>
            <a:r>
              <a:rPr lang="en-US" sz="1600" dirty="0"/>
              <a:t>a </a:t>
            </a:r>
            <a:r>
              <a:rPr lang="en-US" sz="1600" i="1" dirty="0"/>
              <a:t>router</a:t>
            </a:r>
            <a:r>
              <a:rPr lang="en-US" sz="1600" dirty="0"/>
              <a:t> which connects the network to other networks, a </a:t>
            </a:r>
            <a:r>
              <a:rPr lang="en-US" sz="1600" i="1" dirty="0"/>
              <a:t>switch</a:t>
            </a:r>
            <a:r>
              <a:rPr lang="en-US" sz="1600" dirty="0"/>
              <a:t> which connects devices together, a </a:t>
            </a:r>
            <a:r>
              <a:rPr lang="en-US" sz="1600" i="1" dirty="0"/>
              <a:t>modem</a:t>
            </a:r>
            <a:r>
              <a:rPr lang="en-US" sz="1600" dirty="0"/>
              <a:t> that changes the form of data, and so on. </a:t>
            </a:r>
          </a:p>
          <a:p>
            <a:r>
              <a:rPr lang="en-US" sz="2400" dirty="0"/>
              <a:t>These devices are connected using wired or wireless transmission media (cable or air).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29A11730-EE35-46BE-9F13-4A255B0ABF74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129024" name="TextBox 129023"/>
          <p:cNvSpPr txBox="1"/>
          <p:nvPr/>
        </p:nvSpPr>
        <p:spPr>
          <a:xfrm>
            <a:off x="762000" y="5571949"/>
            <a:ext cx="873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i="1" dirty="0">
                <a:latin typeface="+mn-lt"/>
              </a:rPr>
              <a:t>When we connect two computers at home using a plug-and-play router, we have created a network, although very small.</a:t>
            </a:r>
          </a:p>
        </p:txBody>
      </p:sp>
      <p:pic>
        <p:nvPicPr>
          <p:cNvPr id="627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589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Backbone network</a:t>
            </a:r>
            <a:endParaRPr lang="en-US" altLang="en-US" dirty="0"/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1371600"/>
            <a:ext cx="7868047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Enterprise networks</a:t>
            </a:r>
            <a:endParaRPr lang="en-US" alt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671638" y="1371600"/>
            <a:ext cx="3590925" cy="5029200"/>
          </a:xfrm>
        </p:spPr>
        <p:txBody>
          <a:bodyPr/>
          <a:lstStyle/>
          <a:p>
            <a:r>
              <a:rPr lang="en-US" altLang="en-US" sz="2400" dirty="0"/>
              <a:t>LAN</a:t>
            </a:r>
          </a:p>
          <a:p>
            <a:r>
              <a:rPr lang="en-US" altLang="en-US" sz="2400" dirty="0"/>
              <a:t>Ethernet</a:t>
            </a:r>
          </a:p>
          <a:p>
            <a:pPr lvl="1"/>
            <a:r>
              <a:rPr lang="en-US" altLang="en-US" dirty="0"/>
              <a:t>10 </a:t>
            </a:r>
            <a:r>
              <a:rPr lang="en-US" altLang="en-US" dirty="0" err="1"/>
              <a:t>Mbs</a:t>
            </a:r>
            <a:r>
              <a:rPr lang="en-US" altLang="en-US" dirty="0"/>
              <a:t>, 100Mbps, Gigabit Ethernet</a:t>
            </a:r>
            <a:endParaRPr lang="en-US" altLang="en-US" sz="2000" dirty="0"/>
          </a:p>
        </p:txBody>
      </p:sp>
      <p:grpSp>
        <p:nvGrpSpPr>
          <p:cNvPr id="28676" name="Group 119"/>
          <p:cNvGrpSpPr>
            <a:grpSpLocks/>
          </p:cNvGrpSpPr>
          <p:nvPr/>
        </p:nvGrpSpPr>
        <p:grpSpPr bwMode="auto">
          <a:xfrm>
            <a:off x="6385587" y="2379664"/>
            <a:ext cx="2273565" cy="2351087"/>
            <a:chOff x="3328" y="2249"/>
            <a:chExt cx="1355" cy="1013"/>
          </a:xfrm>
        </p:grpSpPr>
        <p:graphicFrame>
          <p:nvGraphicFramePr>
            <p:cNvPr id="28677" name="Object 5"/>
            <p:cNvGraphicFramePr>
              <a:graphicFrameLocks noChangeAspect="1"/>
            </p:cNvGraphicFramePr>
            <p:nvPr/>
          </p:nvGraphicFramePr>
          <p:xfrm>
            <a:off x="3328" y="2249"/>
            <a:ext cx="29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8" y="2249"/>
                          <a:ext cx="29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78" name="Line 6"/>
            <p:cNvSpPr>
              <a:spLocks noChangeShapeType="1"/>
            </p:cNvSpPr>
            <p:nvPr/>
          </p:nvSpPr>
          <p:spPr bwMode="auto">
            <a:xfrm flipV="1">
              <a:off x="3612" y="2435"/>
              <a:ext cx="50" cy="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679" name="Object 7"/>
            <p:cNvGraphicFramePr>
              <a:graphicFrameLocks noChangeAspect="1"/>
            </p:cNvGraphicFramePr>
            <p:nvPr/>
          </p:nvGraphicFramePr>
          <p:xfrm>
            <a:off x="3328" y="2698"/>
            <a:ext cx="290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8" y="2698"/>
                          <a:ext cx="290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0" name="Line 8"/>
            <p:cNvSpPr>
              <a:spLocks noChangeShapeType="1"/>
            </p:cNvSpPr>
            <p:nvPr/>
          </p:nvSpPr>
          <p:spPr bwMode="auto">
            <a:xfrm flipV="1">
              <a:off x="3612" y="2888"/>
              <a:ext cx="50" cy="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681" name="Group 9"/>
            <p:cNvGrpSpPr>
              <a:grpSpLocks/>
            </p:cNvGrpSpPr>
            <p:nvPr/>
          </p:nvGrpSpPr>
          <p:grpSpPr bwMode="auto">
            <a:xfrm>
              <a:off x="3415" y="2507"/>
              <a:ext cx="50" cy="168"/>
              <a:chOff x="3842" y="406"/>
              <a:chExt cx="51" cy="167"/>
            </a:xfrm>
          </p:grpSpPr>
          <p:sp>
            <p:nvSpPr>
              <p:cNvPr id="28725" name="Oval 10"/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6" name="Oval 11"/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7" name="Oval 12"/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28682" name="Line 13"/>
            <p:cNvSpPr>
              <a:spLocks noChangeShapeType="1"/>
            </p:cNvSpPr>
            <p:nvPr/>
          </p:nvSpPr>
          <p:spPr bwMode="auto">
            <a:xfrm>
              <a:off x="3658" y="2433"/>
              <a:ext cx="0" cy="45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683" name="Object 14"/>
            <p:cNvGraphicFramePr>
              <a:graphicFrameLocks noChangeAspect="1"/>
            </p:cNvGraphicFramePr>
            <p:nvPr/>
          </p:nvGraphicFramePr>
          <p:xfrm>
            <a:off x="3933" y="3012"/>
            <a:ext cx="291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307263" imgH="1084139" progId="MS_ClipArt_Gallery.2">
                    <p:embed/>
                  </p:oleObj>
                </mc:Choice>
                <mc:Fallback>
                  <p:oleObj name="Clip" r:id="rId6" imgW="1307263" imgH="1084139" progId="MS_ClipArt_Gallery.2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3" y="3012"/>
                          <a:ext cx="291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84" name="Object 15"/>
            <p:cNvGraphicFramePr>
              <a:graphicFrameLocks noChangeAspect="1"/>
            </p:cNvGraphicFramePr>
            <p:nvPr/>
          </p:nvGraphicFramePr>
          <p:xfrm>
            <a:off x="3505" y="3003"/>
            <a:ext cx="289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" y="3003"/>
                          <a:ext cx="289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8685" name="Line 16"/>
            <p:cNvSpPr>
              <a:spLocks noChangeShapeType="1"/>
            </p:cNvSpPr>
            <p:nvPr/>
          </p:nvSpPr>
          <p:spPr bwMode="auto">
            <a:xfrm rot="-5400000">
              <a:off x="4088" y="2993"/>
              <a:ext cx="46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6" name="Line 17"/>
            <p:cNvSpPr>
              <a:spLocks noChangeShapeType="1"/>
            </p:cNvSpPr>
            <p:nvPr/>
          </p:nvSpPr>
          <p:spPr bwMode="auto">
            <a:xfrm rot="5400000" flipH="1">
              <a:off x="3651" y="2987"/>
              <a:ext cx="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7" name="Line 18"/>
            <p:cNvSpPr>
              <a:spLocks noChangeShapeType="1"/>
            </p:cNvSpPr>
            <p:nvPr/>
          </p:nvSpPr>
          <p:spPr bwMode="auto">
            <a:xfrm rot="16200000" flipV="1">
              <a:off x="3895" y="2748"/>
              <a:ext cx="0" cy="4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88" name="Line 19"/>
            <p:cNvSpPr>
              <a:spLocks noChangeShapeType="1"/>
            </p:cNvSpPr>
            <p:nvPr/>
          </p:nvSpPr>
          <p:spPr bwMode="auto">
            <a:xfrm>
              <a:off x="3656" y="2681"/>
              <a:ext cx="71" cy="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689" name="Group 28"/>
            <p:cNvGrpSpPr>
              <a:grpSpLocks/>
            </p:cNvGrpSpPr>
            <p:nvPr/>
          </p:nvGrpSpPr>
          <p:grpSpPr bwMode="auto">
            <a:xfrm>
              <a:off x="4343" y="2819"/>
              <a:ext cx="145" cy="309"/>
              <a:chOff x="4180" y="783"/>
              <a:chExt cx="150" cy="307"/>
            </a:xfrm>
          </p:grpSpPr>
          <p:sp>
            <p:nvSpPr>
              <p:cNvPr id="28717" name="AutoShape 29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8" name="Rectangle 30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9" name="Rectangle 31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0" name="AutoShape 32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1" name="Line 33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2" name="Line 34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3" name="Rectangle 35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24" name="Rectangle 36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28690" name="Group 37"/>
            <p:cNvGrpSpPr>
              <a:grpSpLocks/>
            </p:cNvGrpSpPr>
            <p:nvPr/>
          </p:nvGrpSpPr>
          <p:grpSpPr bwMode="auto">
            <a:xfrm>
              <a:off x="4538" y="2819"/>
              <a:ext cx="145" cy="309"/>
              <a:chOff x="4180" y="783"/>
              <a:chExt cx="150" cy="307"/>
            </a:xfrm>
          </p:grpSpPr>
          <p:sp>
            <p:nvSpPr>
              <p:cNvPr id="28709" name="AutoShape 3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0" name="Rectangle 3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1" name="Rectangle 4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2" name="AutoShape 4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3" name="Line 4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4" name="Line 4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5" name="Rectangle 4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716" name="Rectangle 4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28691" name="Line 46"/>
            <p:cNvSpPr>
              <a:spLocks noChangeShapeType="1"/>
            </p:cNvSpPr>
            <p:nvPr/>
          </p:nvSpPr>
          <p:spPr bwMode="auto">
            <a:xfrm rot="-5400000">
              <a:off x="4349" y="2441"/>
              <a:ext cx="0" cy="54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2" name="Line 48"/>
            <p:cNvSpPr>
              <a:spLocks noChangeShapeType="1"/>
            </p:cNvSpPr>
            <p:nvPr/>
          </p:nvSpPr>
          <p:spPr bwMode="auto">
            <a:xfrm rot="-5400000">
              <a:off x="4385" y="2768"/>
              <a:ext cx="12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693" name="Group 78"/>
            <p:cNvGrpSpPr>
              <a:grpSpLocks/>
            </p:cNvGrpSpPr>
            <p:nvPr/>
          </p:nvGrpSpPr>
          <p:grpSpPr bwMode="auto">
            <a:xfrm>
              <a:off x="3727" y="2621"/>
              <a:ext cx="349" cy="176"/>
              <a:chOff x="3600" y="219"/>
              <a:chExt cx="360" cy="175"/>
            </a:xfrm>
          </p:grpSpPr>
          <p:sp>
            <p:nvSpPr>
              <p:cNvPr id="28696" name="Oval 7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8697" name="Line 8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8" name="Line 8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699" name="Rectangle 8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Times New Roman" pitchFamily="18" charset="0"/>
                </a:endParaRPr>
              </a:p>
            </p:txBody>
          </p:sp>
          <p:sp>
            <p:nvSpPr>
              <p:cNvPr id="28700" name="Oval 8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8701" name="Group 8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8706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07" name="Line 8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08" name="Line 8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02" name="Group 8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8703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04" name="Line 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05" name="Line 9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8694" name="Line 92"/>
            <p:cNvSpPr>
              <a:spLocks noChangeShapeType="1"/>
            </p:cNvSpPr>
            <p:nvPr/>
          </p:nvSpPr>
          <p:spPr bwMode="auto">
            <a:xfrm>
              <a:off x="3901" y="2791"/>
              <a:ext cx="1" cy="17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118"/>
            <p:cNvSpPr>
              <a:spLocks noChangeShapeType="1"/>
            </p:cNvSpPr>
            <p:nvPr/>
          </p:nvSpPr>
          <p:spPr bwMode="auto">
            <a:xfrm rot="-5400000">
              <a:off x="4559" y="2768"/>
              <a:ext cx="122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6" name="Picture 2" descr="underline_base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Wireless networks</a:t>
            </a:r>
            <a:endParaRPr lang="en-US" alt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82208" y="1322388"/>
            <a:ext cx="4003675" cy="4876800"/>
          </a:xfrm>
        </p:spPr>
        <p:txBody>
          <a:bodyPr/>
          <a:lstStyle/>
          <a:p>
            <a:r>
              <a:rPr lang="en-US" altLang="en-US" sz="2400" dirty="0"/>
              <a:t>Wireless LAN</a:t>
            </a:r>
          </a:p>
          <a:p>
            <a:pPr lvl="1"/>
            <a:r>
              <a:rPr lang="en-US" altLang="en-US" sz="2000" dirty="0"/>
              <a:t>802.11x (</a:t>
            </a:r>
            <a:r>
              <a:rPr lang="en-US" altLang="en-US" sz="2000" dirty="0" err="1"/>
              <a:t>WiFi</a:t>
            </a:r>
            <a:r>
              <a:rPr lang="en-US" altLang="en-US" sz="2000" dirty="0"/>
              <a:t>)</a:t>
            </a:r>
          </a:p>
          <a:p>
            <a:pPr lvl="1"/>
            <a:r>
              <a:rPr lang="en-US" altLang="en-US" sz="2000" dirty="0"/>
              <a:t>WiMAX</a:t>
            </a:r>
          </a:p>
          <a:p>
            <a:pPr lvl="1"/>
            <a:endParaRPr lang="en-US" altLang="en-US" sz="2000" dirty="0"/>
          </a:p>
        </p:txBody>
      </p:sp>
      <p:grpSp>
        <p:nvGrpSpPr>
          <p:cNvPr id="29700" name="Group 68"/>
          <p:cNvGrpSpPr>
            <a:grpSpLocks/>
          </p:cNvGrpSpPr>
          <p:nvPr/>
        </p:nvGrpSpPr>
        <p:grpSpPr bwMode="auto">
          <a:xfrm>
            <a:off x="5314156" y="2365376"/>
            <a:ext cx="2878931" cy="3948113"/>
            <a:chOff x="3269" y="1169"/>
            <a:chExt cx="2232" cy="2487"/>
          </a:xfrm>
        </p:grpSpPr>
        <p:grpSp>
          <p:nvGrpSpPr>
            <p:cNvPr id="29701" name="Group 64"/>
            <p:cNvGrpSpPr>
              <a:grpSpLocks/>
            </p:cNvGrpSpPr>
            <p:nvPr/>
          </p:nvGrpSpPr>
          <p:grpSpPr bwMode="auto">
            <a:xfrm>
              <a:off x="3944" y="2621"/>
              <a:ext cx="392" cy="500"/>
              <a:chOff x="3908" y="2375"/>
              <a:chExt cx="392" cy="500"/>
            </a:xfrm>
          </p:grpSpPr>
          <p:graphicFrame>
            <p:nvGraphicFramePr>
              <p:cNvPr id="29733" name="Object 7"/>
              <p:cNvGraphicFramePr>
                <a:graphicFrameLocks noChangeAspect="1"/>
              </p:cNvGraphicFramePr>
              <p:nvPr/>
            </p:nvGraphicFramePr>
            <p:xfrm>
              <a:off x="3908" y="2375"/>
              <a:ext cx="366" cy="44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3" imgW="826829" imgH="840406" progId="MS_ClipArt_Gallery.2">
                      <p:embed/>
                    </p:oleObj>
                  </mc:Choice>
                  <mc:Fallback>
                    <p:oleObj name="Clip" r:id="rId3" imgW="826829" imgH="840406" progId="MS_ClipArt_Gallery.2">
                      <p:embed/>
                      <p:pic>
                        <p:nvPicPr>
                          <p:cNvPr id="0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08" y="2375"/>
                            <a:ext cx="366" cy="44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0000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34" name="Object 8"/>
              <p:cNvGraphicFramePr>
                <a:graphicFrameLocks noChangeAspect="1"/>
              </p:cNvGraphicFramePr>
              <p:nvPr/>
            </p:nvGraphicFramePr>
            <p:xfrm>
              <a:off x="3966" y="2506"/>
              <a:ext cx="334" cy="36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5" imgW="1268295" imgH="1199426" progId="MS_ClipArt_Gallery.2">
                      <p:embed/>
                    </p:oleObj>
                  </mc:Choice>
                  <mc:Fallback>
                    <p:oleObj name="Clip" r:id="rId5" imgW="1268295" imgH="1199426" progId="MS_ClipArt_Gallery.2">
                      <p:embed/>
                      <p:pic>
                        <p:nvPicPr>
                          <p:cNvPr id="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66" y="2506"/>
                            <a:ext cx="334" cy="36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702" name="Group 9"/>
            <p:cNvGrpSpPr>
              <a:grpSpLocks/>
            </p:cNvGrpSpPr>
            <p:nvPr/>
          </p:nvGrpSpPr>
          <p:grpSpPr bwMode="auto">
            <a:xfrm>
              <a:off x="4672" y="2567"/>
              <a:ext cx="392" cy="500"/>
              <a:chOff x="2870" y="1518"/>
              <a:chExt cx="292" cy="320"/>
            </a:xfrm>
          </p:grpSpPr>
          <p:graphicFrame>
            <p:nvGraphicFramePr>
              <p:cNvPr id="29731" name="Object 1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826829" imgH="840406" progId="MS_ClipArt_Gallery.2">
                      <p:embed/>
                    </p:oleObj>
                  </mc:Choice>
                  <mc:Fallback>
                    <p:oleObj name="Clip" r:id="rId7" imgW="826829" imgH="840406" progId="MS_ClipArt_Gallery.2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32" name="Object 1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8" imgW="1268295" imgH="1199426" progId="MS_ClipArt_Gallery.2">
                      <p:embed/>
                    </p:oleObj>
                  </mc:Choice>
                  <mc:Fallback>
                    <p:oleObj name="Clip" r:id="rId8" imgW="1268295" imgH="1199426" progId="MS_ClipArt_Gallery.2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703" name="Group 12"/>
            <p:cNvGrpSpPr>
              <a:grpSpLocks/>
            </p:cNvGrpSpPr>
            <p:nvPr/>
          </p:nvGrpSpPr>
          <p:grpSpPr bwMode="auto">
            <a:xfrm>
              <a:off x="4092" y="1837"/>
              <a:ext cx="366" cy="442"/>
              <a:chOff x="4733" y="2082"/>
              <a:chExt cx="272" cy="282"/>
            </a:xfrm>
          </p:grpSpPr>
          <p:graphicFrame>
            <p:nvGraphicFramePr>
              <p:cNvPr id="29729" name="Object 13"/>
              <p:cNvGraphicFramePr>
                <a:graphicFrameLocks noChangeAspect="1"/>
              </p:cNvGraphicFramePr>
              <p:nvPr/>
            </p:nvGraphicFramePr>
            <p:xfrm>
              <a:off x="4733" y="2082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9" imgW="826829" imgH="840406" progId="MS_ClipArt_Gallery.2">
                      <p:embed/>
                    </p:oleObj>
                  </mc:Choice>
                  <mc:Fallback>
                    <p:oleObj name="Clip" r:id="rId9" imgW="826829" imgH="840406" progId="MS_ClipArt_Gallery.2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3" y="2082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9730" name="Rectangle 14"/>
              <p:cNvSpPr>
                <a:spLocks noChangeArrowheads="1"/>
              </p:cNvSpPr>
              <p:nvPr/>
            </p:nvSpPr>
            <p:spPr bwMode="auto">
              <a:xfrm>
                <a:off x="4812" y="2181"/>
                <a:ext cx="192" cy="183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29704" name="Group 26"/>
            <p:cNvGrpSpPr>
              <a:grpSpLocks/>
            </p:cNvGrpSpPr>
            <p:nvPr/>
          </p:nvGrpSpPr>
          <p:grpSpPr bwMode="auto">
            <a:xfrm>
              <a:off x="4113" y="1453"/>
              <a:ext cx="483" cy="273"/>
              <a:chOff x="3600" y="219"/>
              <a:chExt cx="360" cy="175"/>
            </a:xfrm>
          </p:grpSpPr>
          <p:sp>
            <p:nvSpPr>
              <p:cNvPr id="29716" name="Oval 2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29717" name="Line 2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18" name="Line 2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9719" name="Rectangle 3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noProof="1">
                  <a:latin typeface="Arial" pitchFamily="34" charset="0"/>
                </a:endParaRPr>
              </a:p>
            </p:txBody>
          </p:sp>
          <p:sp>
            <p:nvSpPr>
              <p:cNvPr id="29720" name="Oval 3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grpSp>
            <p:nvGrpSpPr>
              <p:cNvPr id="29721" name="Group 3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29726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7" name="Line 3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8" name="Line 3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722" name="Group 3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29723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4" name="Line 3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725" name="Line 3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9705" name="Line 55"/>
            <p:cNvSpPr>
              <a:spLocks noChangeShapeType="1"/>
            </p:cNvSpPr>
            <p:nvPr/>
          </p:nvSpPr>
          <p:spPr bwMode="auto">
            <a:xfrm flipV="1">
              <a:off x="4363" y="1721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9706" name="Group 56"/>
            <p:cNvGrpSpPr>
              <a:grpSpLocks/>
            </p:cNvGrpSpPr>
            <p:nvPr/>
          </p:nvGrpSpPr>
          <p:grpSpPr bwMode="auto">
            <a:xfrm>
              <a:off x="4826" y="1557"/>
              <a:ext cx="392" cy="500"/>
              <a:chOff x="2870" y="1518"/>
              <a:chExt cx="292" cy="320"/>
            </a:xfrm>
          </p:grpSpPr>
          <p:graphicFrame>
            <p:nvGraphicFramePr>
              <p:cNvPr id="29714" name="Object 57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0" imgW="826829" imgH="840406" progId="MS_ClipArt_Gallery.2">
                      <p:embed/>
                    </p:oleObj>
                  </mc:Choice>
                  <mc:Fallback>
                    <p:oleObj name="Clip" r:id="rId10" imgW="826829" imgH="840406" progId="MS_ClipArt_Gallery.2">
                      <p:embed/>
                      <p:pic>
                        <p:nvPicPr>
                          <p:cNvPr id="0" name="Object 5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15" name="Object 58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1" imgW="1268295" imgH="1199426" progId="MS_ClipArt_Gallery.2">
                      <p:embed/>
                    </p:oleObj>
                  </mc:Choice>
                  <mc:Fallback>
                    <p:oleObj name="Clip" r:id="rId11" imgW="1268295" imgH="1199426" progId="MS_ClipArt_Gallery.2">
                      <p:embed/>
                      <p:pic>
                        <p:nvPicPr>
                          <p:cNvPr id="0" name="Object 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9707" name="Group 59"/>
            <p:cNvGrpSpPr>
              <a:grpSpLocks/>
            </p:cNvGrpSpPr>
            <p:nvPr/>
          </p:nvGrpSpPr>
          <p:grpSpPr bwMode="auto">
            <a:xfrm>
              <a:off x="5109" y="2226"/>
              <a:ext cx="392" cy="500"/>
              <a:chOff x="2870" y="1518"/>
              <a:chExt cx="292" cy="320"/>
            </a:xfrm>
          </p:grpSpPr>
          <p:graphicFrame>
            <p:nvGraphicFramePr>
              <p:cNvPr id="29712" name="Object 60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2" imgW="826829" imgH="840406" progId="MS_ClipArt_Gallery.2">
                      <p:embed/>
                    </p:oleObj>
                  </mc:Choice>
                  <mc:Fallback>
                    <p:oleObj name="Clip" r:id="rId12" imgW="826829" imgH="840406" progId="MS_ClipArt_Gallery.2">
                      <p:embed/>
                      <p:pic>
                        <p:nvPicPr>
                          <p:cNvPr id="0" name="Object 6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9713" name="Object 61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3" imgW="1268295" imgH="1199426" progId="MS_ClipArt_Gallery.2">
                      <p:embed/>
                    </p:oleObj>
                  </mc:Choice>
                  <mc:Fallback>
                    <p:oleObj name="Clip" r:id="rId13" imgW="1268295" imgH="1199426" progId="MS_ClipArt_Gallery.2">
                      <p:embed/>
                      <p:pic>
                        <p:nvPicPr>
                          <p:cNvPr id="0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9708" name="Text Box 63"/>
            <p:cNvSpPr txBox="1">
              <a:spLocks noChangeArrowheads="1"/>
            </p:cNvSpPr>
            <p:nvPr/>
          </p:nvSpPr>
          <p:spPr bwMode="auto">
            <a:xfrm>
              <a:off x="3303" y="1861"/>
              <a:ext cx="88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Base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Station</a:t>
              </a:r>
            </a:p>
          </p:txBody>
        </p:sp>
        <p:sp>
          <p:nvSpPr>
            <p:cNvPr id="29709" name="Text Box 65"/>
            <p:cNvSpPr txBox="1">
              <a:spLocks noChangeArrowheads="1"/>
            </p:cNvSpPr>
            <p:nvPr/>
          </p:nvSpPr>
          <p:spPr bwMode="auto">
            <a:xfrm>
              <a:off x="4553" y="3133"/>
              <a:ext cx="848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Mobile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Host</a:t>
              </a:r>
            </a:p>
          </p:txBody>
        </p:sp>
        <p:sp>
          <p:nvSpPr>
            <p:cNvPr id="29710" name="Line 66"/>
            <p:cNvSpPr>
              <a:spLocks noChangeShapeType="1"/>
            </p:cNvSpPr>
            <p:nvPr/>
          </p:nvSpPr>
          <p:spPr bwMode="auto">
            <a:xfrm flipV="1">
              <a:off x="4327" y="1169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1" name="Text Box 67"/>
            <p:cNvSpPr txBox="1">
              <a:spLocks noChangeArrowheads="1"/>
            </p:cNvSpPr>
            <p:nvPr/>
          </p:nvSpPr>
          <p:spPr bwMode="auto">
            <a:xfrm>
              <a:off x="3269" y="1429"/>
              <a:ext cx="8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Arial" pitchFamily="34" charset="0"/>
                </a:rPr>
                <a:t>Router</a:t>
              </a:r>
            </a:p>
          </p:txBody>
        </p:sp>
      </p:grpSp>
      <p:pic>
        <p:nvPicPr>
          <p:cNvPr id="39" name="Picture 2" descr="underline_base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88" y="2073275"/>
            <a:ext cx="6605720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3543" y="187325"/>
            <a:ext cx="6810375" cy="1143000"/>
          </a:xfrm>
        </p:spPr>
        <p:txBody>
          <a:bodyPr/>
          <a:lstStyle/>
          <a:p>
            <a:pPr>
              <a:defRPr/>
            </a:pPr>
            <a:r>
              <a:rPr lang="en-US" altLang="en-US" sz="3200" dirty="0"/>
              <a:t>Home networks</a:t>
            </a:r>
            <a:endParaRPr lang="en-US" altLang="en-US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594247" y="1266825"/>
            <a:ext cx="6313355" cy="1955800"/>
          </a:xfrm>
        </p:spPr>
        <p:txBody>
          <a:bodyPr/>
          <a:lstStyle/>
          <a:p>
            <a:r>
              <a:rPr lang="en-US" altLang="en-US" sz="2000" dirty="0"/>
              <a:t>Cable (FTTH, Coaxial,  ADSL, Modem)</a:t>
            </a:r>
          </a:p>
          <a:p>
            <a:r>
              <a:rPr lang="en-US" altLang="en-US" sz="2000" dirty="0"/>
              <a:t>Ethernet</a:t>
            </a:r>
          </a:p>
          <a:p>
            <a:r>
              <a:rPr lang="en-US" altLang="en-US" sz="2000" dirty="0"/>
              <a:t>Wireless</a:t>
            </a:r>
          </a:p>
        </p:txBody>
      </p:sp>
      <p:pic>
        <p:nvPicPr>
          <p:cNvPr id="5" name="Picture 2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4G/5G</a:t>
            </a:r>
          </a:p>
        </p:txBody>
      </p:sp>
      <p:sp>
        <p:nvSpPr>
          <p:cNvPr id="31747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3AA57DF0-6155-423C-AF16-40E2217296E2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13" y="1497013"/>
            <a:ext cx="7628996" cy="330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50" name="TextBox 6"/>
          <p:cNvSpPr txBox="1">
            <a:spLocks noChangeArrowheads="1"/>
          </p:cNvSpPr>
          <p:nvPr/>
        </p:nvSpPr>
        <p:spPr bwMode="auto">
          <a:xfrm>
            <a:off x="1547813" y="5216526"/>
            <a:ext cx="677159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Arial" pitchFamily="34" charset="0"/>
              <a:buChar char="•"/>
            </a:pPr>
            <a:r>
              <a:rPr lang="en-GB" altLang="en-US">
                <a:latin typeface="Calibri" pitchFamily="34" charset="0"/>
                <a:cs typeface="Calibri" pitchFamily="34" charset="0"/>
              </a:rPr>
              <a:t>New Radio (NR) spectrum</a:t>
            </a:r>
          </a:p>
          <a:p>
            <a:pPr>
              <a:buFont typeface="Arial" pitchFamily="34" charset="0"/>
              <a:buChar char="•"/>
            </a:pPr>
            <a:r>
              <a:rPr lang="en-GB" altLang="en-US">
                <a:latin typeface="Calibri" pitchFamily="34" charset="0"/>
                <a:cs typeface="Calibri" pitchFamily="34" charset="0"/>
              </a:rPr>
              <a:t>Massive Multiple Input – Multiple Output (MIMO)</a:t>
            </a:r>
          </a:p>
        </p:txBody>
      </p:sp>
      <p:pic>
        <p:nvPicPr>
          <p:cNvPr id="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Internet of Things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FB8CE5E3-46C9-4AA4-B913-2E062768F48C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327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43" y="1704659"/>
            <a:ext cx="8550804" cy="4224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Related issues</a:t>
            </a:r>
          </a:p>
        </p:txBody>
      </p:sp>
      <p:sp>
        <p:nvSpPr>
          <p:cNvPr id="33795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/>
              <a:t>Social issues</a:t>
            </a:r>
          </a:p>
          <a:p>
            <a:pPr lvl="1"/>
            <a:r>
              <a:rPr lang="en-GB" altLang="en-US" dirty="0"/>
              <a:t>Privacy</a:t>
            </a:r>
          </a:p>
          <a:p>
            <a:pPr lvl="1"/>
            <a:r>
              <a:rPr lang="en-GB" altLang="en-US" dirty="0"/>
              <a:t>Phishing</a:t>
            </a:r>
          </a:p>
          <a:p>
            <a:pPr lvl="1"/>
            <a:r>
              <a:rPr lang="en-GB" altLang="en-US" dirty="0"/>
              <a:t>Black webs/news</a:t>
            </a:r>
          </a:p>
          <a:p>
            <a:pPr lvl="1"/>
            <a:r>
              <a:rPr lang="en-GB" altLang="en-US" dirty="0"/>
              <a:t>Cyber-security</a:t>
            </a:r>
          </a:p>
          <a:p>
            <a:pPr lvl="1"/>
            <a:r>
              <a:rPr lang="en-GB" altLang="en-US" dirty="0"/>
              <a:t>Cyber-criminals</a:t>
            </a:r>
          </a:p>
          <a:p>
            <a:r>
              <a:rPr lang="en-GB" altLang="en-US" dirty="0"/>
              <a:t>Solutions</a:t>
            </a:r>
          </a:p>
          <a:p>
            <a:pPr lvl="1"/>
            <a:r>
              <a:rPr lang="en-GB" altLang="en-US" dirty="0"/>
              <a:t>Technical solutions</a:t>
            </a:r>
          </a:p>
          <a:p>
            <a:pPr lvl="1"/>
            <a:r>
              <a:rPr lang="en-GB" altLang="en-US" dirty="0"/>
              <a:t>Policies</a:t>
            </a:r>
          </a:p>
          <a:p>
            <a:pPr lvl="1"/>
            <a:endParaRPr lang="en-GB" altLang="en-US" dirty="0"/>
          </a:p>
          <a:p>
            <a:pPr lvl="1"/>
            <a:endParaRPr lang="en-GB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88126A7E-54D9-483B-8262-8563CCC3319E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7" name="Picture 2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151" y="1028700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Internet?</a:t>
            </a:r>
            <a:endParaRPr lang="en-US" altLang="en-US" sz="2800" dirty="0">
              <a:solidFill>
                <a:srgbClr val="000099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ea typeface="Arial" pitchFamily="34" charset="0"/>
              </a:rPr>
              <a:t>1.5 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9318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C2234C55-87E9-412E-9431-1E012ED5CA37}" type="slidenum">
              <a:rPr lang="en-US" altLang="en-US" sz="1200">
                <a:latin typeface="Tahoma" pitchFamily="34" charset="0"/>
              </a:rPr>
              <a:pPr/>
              <a:t>47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471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>
          <a:xfrm>
            <a:off x="577851" y="228600"/>
            <a:ext cx="8891323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200" dirty="0">
                <a:solidFill>
                  <a:schemeClr val="tx2">
                    <a:satMod val="130000"/>
                  </a:schemeClr>
                </a:solidFill>
              </a:rPr>
              <a:t>1.4. Network classification</a:t>
            </a:r>
            <a:endParaRPr lang="en-US" altLang="en-US" sz="3200" b="1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577851" y="1600200"/>
            <a:ext cx="8891323" cy="4648200"/>
          </a:xfrm>
        </p:spPr>
        <p:txBody>
          <a:bodyPr/>
          <a:lstStyle/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1.4.1 Network Scale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	- </a:t>
            </a:r>
            <a:r>
              <a:rPr lang="en-US" altLang="en-US" dirty="0">
                <a:solidFill>
                  <a:srgbClr val="FF0000"/>
                </a:solidFill>
              </a:rPr>
              <a:t>LAN</a:t>
            </a:r>
            <a:r>
              <a:rPr lang="en-US" altLang="en-US" dirty="0"/>
              <a:t>, MAN, </a:t>
            </a:r>
            <a:r>
              <a:rPr lang="en-US" altLang="en-US" dirty="0">
                <a:solidFill>
                  <a:srgbClr val="FF0000"/>
                </a:solidFill>
              </a:rPr>
              <a:t>WAN</a:t>
            </a:r>
            <a:r>
              <a:rPr lang="en-US" altLang="en-US" dirty="0"/>
              <a:t>, GAN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1.4.2 Network function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	- Client/Server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	- Peer-to-peer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1.4.3 Switching technology: packet, circuit</a:t>
            </a:r>
          </a:p>
          <a:p>
            <a:pPr marL="1092200" lvl="1" indent="-635000" eaLnBrk="1" hangingPunct="1">
              <a:buFont typeface="ZapfDingbats" pitchFamily="82" charset="2"/>
              <a:buNone/>
            </a:pPr>
            <a:r>
              <a:rPr lang="en-US" altLang="en-US" dirty="0"/>
              <a:t>1.4.4 Transmission technology: broadcast, point-to-point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4403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C8B340CB-7027-457F-86D5-648F1E059B9B}" type="slidenum">
              <a:rPr lang="en-US" altLang="en-US" sz="1400" smtClean="0">
                <a:latin typeface="Arial" pitchFamily="34" charset="0"/>
              </a:rPr>
              <a:pPr/>
              <a:t>48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5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497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>
              <a:defRPr/>
            </a:pPr>
            <a:r>
              <a:rPr lang="en-US" altLang="en-US" sz="2800" dirty="0">
                <a:solidFill>
                  <a:schemeClr val="tx2">
                    <a:satMod val="130000"/>
                  </a:schemeClr>
                </a:solidFill>
              </a:rPr>
              <a:t>1.4.1 Network classification by scale</a:t>
            </a:r>
            <a:br>
              <a:rPr lang="en-US" altLang="en-US" sz="2800" dirty="0">
                <a:solidFill>
                  <a:schemeClr val="tx2">
                    <a:satMod val="130000"/>
                  </a:schemeClr>
                </a:solidFill>
              </a:rPr>
            </a:br>
            <a:endParaRPr lang="en-US" alt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PAN</a:t>
            </a:r>
          </a:p>
          <a:p>
            <a:pPr eaLnBrk="1" hangingPunct="1"/>
            <a:r>
              <a:rPr lang="en-US" altLang="en-US" dirty="0"/>
              <a:t>LAN</a:t>
            </a:r>
          </a:p>
          <a:p>
            <a:pPr eaLnBrk="1" hangingPunct="1"/>
            <a:r>
              <a:rPr lang="en-US" altLang="en-US" dirty="0"/>
              <a:t>MAN</a:t>
            </a:r>
          </a:p>
          <a:p>
            <a:pPr eaLnBrk="1" hangingPunct="1"/>
            <a:r>
              <a:rPr lang="en-US" altLang="en-US" dirty="0"/>
              <a:t>WAN</a:t>
            </a:r>
          </a:p>
          <a:p>
            <a:pPr eaLnBrk="1" hangingPunct="1"/>
            <a:r>
              <a:rPr lang="en-US" altLang="en-US" dirty="0"/>
              <a:t>GAN (Internet)</a:t>
            </a:r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D1D7618A-9517-4A99-B733-BCABA4B9BBE3}" type="slidenum">
              <a:rPr lang="en-US" altLang="en-US" sz="1400" smtClean="0">
                <a:latin typeface="Arial" pitchFamily="34" charset="0"/>
              </a:rPr>
              <a:pPr/>
              <a:t>49</a:t>
            </a:fld>
            <a:endParaRPr lang="en-US" altLang="en-US" sz="1400">
              <a:latin typeface="Arial" pitchFamily="34" charset="0"/>
            </a:endParaRP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r="5333"/>
          <a:stretch>
            <a:fillRect/>
          </a:stretch>
        </p:blipFill>
        <p:spPr bwMode="auto">
          <a:xfrm>
            <a:off x="3500091" y="1417638"/>
            <a:ext cx="6148364" cy="434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22" y="7978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74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computer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29A11730-EE35-46BE-9F13-4A255B0ABF74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62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31" y="1153478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51F11F20-C9A1-0281-4A80-42A6A2BCC41C}"/>
              </a:ext>
            </a:extLst>
          </p:cNvPr>
          <p:cNvSpPr txBox="1"/>
          <p:nvPr/>
        </p:nvSpPr>
        <p:spPr>
          <a:xfrm>
            <a:off x="1392455" y="1941897"/>
            <a:ext cx="753024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3200" dirty="0">
                <a:solidFill>
                  <a:srgbClr val="6F8BA0"/>
                </a:solidFill>
                <a:latin typeface="Arial" pitchFamily="18" charset="0"/>
                <a:cs typeface="Arial" pitchFamily="18" charset="0"/>
              </a:rPr>
              <a:t>Networking Impacts in Our Daily Lives </a:t>
            </a:r>
          </a:p>
          <a:p>
            <a:pPr marL="19202">
              <a:lnSpc>
                <a:spcPts val="5300"/>
              </a:lnSpc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learn.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communicate.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work. </a:t>
            </a:r>
          </a:p>
          <a:p>
            <a:pPr marL="19202">
              <a:lnSpc>
                <a:spcPts val="3400"/>
              </a:lnSpc>
            </a:pPr>
            <a:r>
              <a:rPr lang="en-US" altLang="zh-CN" sz="2000" dirty="0">
                <a:solidFill>
                  <a:srgbClr val="6F8BA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20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 Networks support the way we play. </a:t>
            </a:r>
          </a:p>
        </p:txBody>
      </p:sp>
    </p:spTree>
    <p:extLst>
      <p:ext uri="{BB962C8B-B14F-4D97-AF65-F5344CB8AC3E}">
        <p14:creationId xmlns:p14="http://schemas.microsoft.com/office/powerpoint/2010/main" val="224572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AE7FA163-E329-46E8-BC5C-1D95BEE8DB57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46085" name="Picture 2" descr="https://e-smartsolution.co.uk/blog/wp-content/uploads/2016/03/PAN_network-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81"/>
          <a:stretch>
            <a:fillRect/>
          </a:stretch>
        </p:blipFill>
        <p:spPr bwMode="auto">
          <a:xfrm>
            <a:off x="1128183" y="895351"/>
            <a:ext cx="4443942" cy="242411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4" descr="Local area network - Wikipe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27" y="895351"/>
            <a:ext cx="3852333" cy="2424113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7" name="Picture 6" descr="Wide Area Network (WAN) – Network Encyclo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28" y="3811589"/>
            <a:ext cx="3958960" cy="264318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File:3shabake.jp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83" y="3895725"/>
            <a:ext cx="4443942" cy="25590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055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52409" y="413387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72706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9" y="1064262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/>
          <p:cNvSpPr txBox="1">
            <a:spLocks noChangeArrowheads="1"/>
          </p:cNvSpPr>
          <p:nvPr/>
        </p:nvSpPr>
        <p:spPr bwMode="auto">
          <a:xfrm>
            <a:off x="521097" y="1263650"/>
            <a:ext cx="8879284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End systems connect to Internet via </a:t>
            </a:r>
            <a:r>
              <a:rPr lang="en-US" altLang="en-US">
                <a:solidFill>
                  <a:srgbClr val="C00000"/>
                </a:solidFill>
                <a:latin typeface="Gill Sans MT" pitchFamily="34" charset="0"/>
              </a:rPr>
              <a:t>access ISPs </a:t>
            </a:r>
            <a:r>
              <a:rPr lang="en-US" altLang="en-US">
                <a:latin typeface="Gill Sans MT" pitchFamily="34" charset="0"/>
              </a:rPr>
              <a:t>(Internet Service Providers)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en-US" altLang="en-US">
                <a:latin typeface="Gill Sans MT" pitchFamily="34" charset="0"/>
              </a:rPr>
              <a:t>residential, company and university ISPs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Access ISPs in turn must be interconnected.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en-US" altLang="en-US">
                <a:latin typeface="Gill Sans MT" pitchFamily="34" charset="0"/>
              </a:rPr>
              <a:t>so that any two hosts can send packets to each other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Resulting network of networks is very complex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itchFamily="34" charset="0"/>
              <a:buChar char="•"/>
            </a:pPr>
            <a:r>
              <a:rPr lang="en-US" altLang="en-US">
                <a:latin typeface="Gill Sans MT" pitchFamily="34" charset="0"/>
              </a:rPr>
              <a:t>evolution was driven by </a:t>
            </a:r>
            <a:r>
              <a:rPr lang="en-US" altLang="en-US">
                <a:solidFill>
                  <a:srgbClr val="C00000"/>
                </a:solidFill>
                <a:latin typeface="Gill Sans MT" pitchFamily="34" charset="0"/>
              </a:rPr>
              <a:t>economics</a:t>
            </a:r>
            <a:r>
              <a:rPr lang="en-US" altLang="en-US">
                <a:latin typeface="Gill Sans MT" pitchFamily="34" charset="0"/>
              </a:rPr>
              <a:t> and </a:t>
            </a:r>
            <a:r>
              <a:rPr lang="en-US" altLang="en-US">
                <a:solidFill>
                  <a:srgbClr val="C00000"/>
                </a:solidFill>
                <a:latin typeface="Gill Sans MT" pitchFamily="34" charset="0"/>
              </a:rPr>
              <a:t>national policies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>
                <a:latin typeface="Gill Sans MT" pitchFamily="34" charset="0"/>
              </a:rPr>
              <a:t>Let</a:t>
            </a:r>
            <a:r>
              <a:rPr lang="ja-JP" altLang="en-US">
                <a:latin typeface="Gill Sans MT" pitchFamily="34" charset="0"/>
              </a:rPr>
              <a:t>’</a:t>
            </a:r>
            <a:r>
              <a:rPr lang="en-US" altLang="ja-JP">
                <a:latin typeface="Gill Sans MT" pitchFamily="34" charset="0"/>
              </a:rPr>
              <a:t>s take a stepwise approach to describe current Internet structure</a:t>
            </a:r>
            <a:endParaRPr lang="en-US" altLang="en-US">
              <a:latin typeface="Gill Sans MT" pitchFamily="34" charset="0"/>
            </a:endParaRPr>
          </a:p>
        </p:txBody>
      </p:sp>
      <p:sp>
        <p:nvSpPr>
          <p:cNvPr id="7270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270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C9438751-A359-4F20-8DA6-A743F3BC062E}" type="slidenum">
              <a:rPr lang="en-US" altLang="en-US" sz="1200">
                <a:latin typeface="Tahoma" pitchFamily="34" charset="0"/>
              </a:rPr>
              <a:pPr/>
              <a:t>51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501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63543" y="306072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2498" y="1073151"/>
            <a:ext cx="8887883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ea typeface="ＭＳ Ｐゴシック" pitchFamily="34" charset="-128"/>
              </a:rPr>
              <a:t>Question: </a:t>
            </a:r>
            <a:r>
              <a:rPr lang="en-US" altLang="en-US" sz="2400">
                <a:ea typeface="ＭＳ Ｐゴシック" pitchFamily="34" charset="-128"/>
              </a:rPr>
              <a:t>given </a:t>
            </a:r>
            <a:r>
              <a:rPr lang="en-US" altLang="en-US" sz="2400" i="1">
                <a:ea typeface="ＭＳ Ｐゴシック" pitchFamily="34" charset="-128"/>
              </a:rPr>
              <a:t>millions</a:t>
            </a:r>
            <a:r>
              <a:rPr lang="en-US" altLang="en-US" sz="2400">
                <a:ea typeface="ＭＳ Ｐゴシック" pitchFamily="34" charset="-128"/>
              </a:rPr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en-US" sz="2400">
              <a:ea typeface="ＭＳ Ｐゴシック" pitchFamily="34" charset="-128"/>
            </a:endParaRPr>
          </a:p>
        </p:txBody>
      </p:sp>
      <p:pic>
        <p:nvPicPr>
          <p:cNvPr id="7475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83" y="897733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/>
          <p:cNvGrpSpPr>
            <a:grpSpLocks/>
          </p:cNvGrpSpPr>
          <p:nvPr/>
        </p:nvGrpSpPr>
        <p:grpSpPr bwMode="auto">
          <a:xfrm>
            <a:off x="510261" y="1849418"/>
            <a:ext cx="9093698" cy="4559340"/>
            <a:chOff x="175047" y="1905661"/>
            <a:chExt cx="8393053" cy="4559691"/>
          </a:xfrm>
        </p:grpSpPr>
        <p:grpSp>
          <p:nvGrpSpPr>
            <p:cNvPr id="74759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25204" cy="418253"/>
              <a:chOff x="3053396" y="4304255"/>
              <a:chExt cx="625204" cy="418253"/>
            </a:xfrm>
          </p:grpSpPr>
          <p:sp>
            <p:nvSpPr>
              <p:cNvPr id="748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2" name="TextBox 1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0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25204" cy="418253"/>
              <a:chOff x="3053396" y="4304255"/>
              <a:chExt cx="625204" cy="418253"/>
            </a:xfrm>
          </p:grpSpPr>
          <p:sp>
            <p:nvSpPr>
              <p:cNvPr id="748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0" name="TextBox 133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1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25204" cy="418253"/>
              <a:chOff x="3053396" y="4304255"/>
              <a:chExt cx="625204" cy="418253"/>
            </a:xfrm>
          </p:grpSpPr>
          <p:sp>
            <p:nvSpPr>
              <p:cNvPr id="748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8" name="TextBox 137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2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25204" cy="418253"/>
              <a:chOff x="3053396" y="4304255"/>
              <a:chExt cx="625204" cy="418253"/>
            </a:xfrm>
          </p:grpSpPr>
          <p:sp>
            <p:nvSpPr>
              <p:cNvPr id="748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6" name="TextBox 140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3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25204" cy="418253"/>
              <a:chOff x="3053396" y="4304255"/>
              <a:chExt cx="625204" cy="418253"/>
            </a:xfrm>
          </p:grpSpPr>
          <p:sp>
            <p:nvSpPr>
              <p:cNvPr id="748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4" name="TextBox 143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4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25204" cy="418253"/>
              <a:chOff x="3053396" y="4304255"/>
              <a:chExt cx="625204" cy="418253"/>
            </a:xfrm>
          </p:grpSpPr>
          <p:sp>
            <p:nvSpPr>
              <p:cNvPr id="748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2" name="TextBox 146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5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25204" cy="418253"/>
              <a:chOff x="3053396" y="4304255"/>
              <a:chExt cx="625204" cy="418253"/>
            </a:xfrm>
          </p:grpSpPr>
          <p:sp>
            <p:nvSpPr>
              <p:cNvPr id="747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0" name="TextBox 149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6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25204" cy="418253"/>
              <a:chOff x="3053396" y="4304255"/>
              <a:chExt cx="625204" cy="418253"/>
            </a:xfrm>
          </p:grpSpPr>
          <p:sp>
            <p:nvSpPr>
              <p:cNvPr id="747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8" name="TextBox 152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7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25204" cy="418253"/>
              <a:chOff x="3053396" y="4304255"/>
              <a:chExt cx="625204" cy="418253"/>
            </a:xfrm>
          </p:grpSpPr>
          <p:sp>
            <p:nvSpPr>
              <p:cNvPr id="747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6" name="TextBox 155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8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25204" cy="418253"/>
              <a:chOff x="3053396" y="4304255"/>
              <a:chExt cx="625204" cy="418253"/>
            </a:xfrm>
          </p:grpSpPr>
          <p:sp>
            <p:nvSpPr>
              <p:cNvPr id="747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4" name="TextBox 158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9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25204" cy="418253"/>
              <a:chOff x="3053396" y="4304255"/>
              <a:chExt cx="625204" cy="418253"/>
            </a:xfrm>
          </p:grpSpPr>
          <p:sp>
            <p:nvSpPr>
              <p:cNvPr id="747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2" name="TextBox 162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0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25204" cy="418253"/>
              <a:chOff x="3053396" y="4304255"/>
              <a:chExt cx="625204" cy="418253"/>
            </a:xfrm>
          </p:grpSpPr>
          <p:sp>
            <p:nvSpPr>
              <p:cNvPr id="747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0" name="TextBox 165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1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25204" cy="418253"/>
              <a:chOff x="3053396" y="4304255"/>
              <a:chExt cx="625204" cy="418253"/>
            </a:xfrm>
          </p:grpSpPr>
          <p:sp>
            <p:nvSpPr>
              <p:cNvPr id="747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8" name="TextBox 168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2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25204" cy="418253"/>
              <a:chOff x="3053396" y="4304255"/>
              <a:chExt cx="625204" cy="418253"/>
            </a:xfrm>
          </p:grpSpPr>
          <p:sp>
            <p:nvSpPr>
              <p:cNvPr id="747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6" name="TextBox 171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3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25204" cy="418253"/>
              <a:chOff x="3053396" y="4304255"/>
              <a:chExt cx="625204" cy="418253"/>
            </a:xfrm>
          </p:grpSpPr>
          <p:sp>
            <p:nvSpPr>
              <p:cNvPr id="747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4" name="TextBox 174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4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25204" cy="418253"/>
              <a:chOff x="3053396" y="4304255"/>
              <a:chExt cx="625204" cy="418253"/>
            </a:xfrm>
          </p:grpSpPr>
          <p:sp>
            <p:nvSpPr>
              <p:cNvPr id="7478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2" name="TextBox 177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4775" name="TextBox 4"/>
            <p:cNvSpPr txBox="1">
              <a:spLocks noChangeArrowheads="1"/>
            </p:cNvSpPr>
            <p:nvPr/>
          </p:nvSpPr>
          <p:spPr bwMode="auto">
            <a:xfrm rot="1053502">
              <a:off x="5164446" y="1955780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6" name="TextBox 179"/>
            <p:cNvSpPr txBox="1">
              <a:spLocks noChangeArrowheads="1"/>
            </p:cNvSpPr>
            <p:nvPr/>
          </p:nvSpPr>
          <p:spPr bwMode="auto">
            <a:xfrm rot="2829263">
              <a:off x="7429479" y="3449157"/>
              <a:ext cx="543781" cy="48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7" name="TextBox 180"/>
            <p:cNvSpPr txBox="1">
              <a:spLocks noChangeArrowheads="1"/>
            </p:cNvSpPr>
            <p:nvPr/>
          </p:nvSpPr>
          <p:spPr bwMode="auto">
            <a:xfrm rot="9845918">
              <a:off x="6119187" y="5942092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8" name="TextBox 181"/>
            <p:cNvSpPr txBox="1">
              <a:spLocks noChangeArrowheads="1"/>
            </p:cNvSpPr>
            <p:nvPr/>
          </p:nvSpPr>
          <p:spPr bwMode="auto">
            <a:xfrm rot="11651262">
              <a:off x="1751732" y="5845449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9" name="TextBox 182"/>
            <p:cNvSpPr txBox="1">
              <a:spLocks noChangeArrowheads="1"/>
            </p:cNvSpPr>
            <p:nvPr/>
          </p:nvSpPr>
          <p:spPr bwMode="auto">
            <a:xfrm rot="16607303">
              <a:off x="144610" y="3559181"/>
              <a:ext cx="543781" cy="48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80" name="TextBox 183"/>
            <p:cNvSpPr txBox="1">
              <a:spLocks noChangeArrowheads="1"/>
            </p:cNvSpPr>
            <p:nvPr/>
          </p:nvSpPr>
          <p:spPr bwMode="auto">
            <a:xfrm rot="20582737">
              <a:off x="2351322" y="1905661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475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47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2277640E-C814-4519-8559-A3410F347ADF}" type="slidenum">
              <a:rPr lang="en-US" altLang="en-US" sz="1200">
                <a:latin typeface="Tahoma" pitchFamily="34" charset="0"/>
              </a:rPr>
              <a:pPr/>
              <a:t>52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310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5555" y="165101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12498" y="1073150"/>
            <a:ext cx="8887883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ea typeface="ＭＳ Ｐゴシック" pitchFamily="34" charset="-128"/>
              </a:rPr>
              <a:t>Option: </a:t>
            </a:r>
            <a:r>
              <a:rPr lang="en-US" altLang="en-US" sz="2400" i="1">
                <a:ea typeface="ＭＳ Ｐゴシック" pitchFamily="34" charset="-128"/>
              </a:rPr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itchFamily="2" charset="2"/>
              <a:buNone/>
            </a:pPr>
            <a:endParaRPr lang="en-US" altLang="en-US" sz="2400">
              <a:ea typeface="ＭＳ Ｐゴシック" pitchFamily="34" charset="-128"/>
            </a:endParaRPr>
          </a:p>
        </p:txBody>
      </p:sp>
      <p:pic>
        <p:nvPicPr>
          <p:cNvPr id="7680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53" y="815976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7691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3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05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7691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1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06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7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8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/>
          <p:cNvGrpSpPr>
            <a:grpSpLocks/>
          </p:cNvGrpSpPr>
          <p:nvPr/>
        </p:nvGrpSpPr>
        <p:grpSpPr bwMode="auto">
          <a:xfrm>
            <a:off x="996535" y="2281239"/>
            <a:ext cx="7961861" cy="3768771"/>
            <a:chOff x="899954" y="2295063"/>
            <a:chExt cx="7349942" cy="3769735"/>
          </a:xfrm>
        </p:grpSpPr>
        <p:cxnSp>
          <p:nvCxnSpPr>
            <p:cNvPr id="76890" name="Straight Connector 7"/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/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/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/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/>
            <p:cNvSpPr txBox="1">
              <a:spLocks noChangeArrowheads="1"/>
            </p:cNvSpPr>
            <p:nvPr/>
          </p:nvSpPr>
          <p:spPr bwMode="auto">
            <a:xfrm rot="5710989">
              <a:off x="859867" y="4126295"/>
              <a:ext cx="364295" cy="28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6" name="TextBox 218"/>
            <p:cNvSpPr txBox="1">
              <a:spLocks noChangeArrowheads="1"/>
            </p:cNvSpPr>
            <p:nvPr/>
          </p:nvSpPr>
          <p:spPr bwMode="auto">
            <a:xfrm rot="7515077">
              <a:off x="4511445" y="5740590"/>
              <a:ext cx="364295" cy="284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7" name="TextBox 219"/>
            <p:cNvSpPr txBox="1">
              <a:spLocks noChangeArrowheads="1"/>
            </p:cNvSpPr>
            <p:nvPr/>
          </p:nvSpPr>
          <p:spPr bwMode="auto">
            <a:xfrm rot="3940343">
              <a:off x="6392291" y="3863952"/>
              <a:ext cx="492569" cy="426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8" name="TextBox 220"/>
            <p:cNvSpPr txBox="1">
              <a:spLocks noChangeArrowheads="1"/>
            </p:cNvSpPr>
            <p:nvPr/>
          </p:nvSpPr>
          <p:spPr bwMode="auto">
            <a:xfrm rot="2048420">
              <a:off x="4501917" y="2684626"/>
              <a:ext cx="454596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9" name="TextBox 221"/>
            <p:cNvSpPr txBox="1">
              <a:spLocks noChangeArrowheads="1"/>
            </p:cNvSpPr>
            <p:nvPr/>
          </p:nvSpPr>
          <p:spPr bwMode="auto">
            <a:xfrm rot="21283864">
              <a:off x="2208903" y="2687322"/>
              <a:ext cx="454596" cy="461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</p:grpSp>
      <p:grpSp>
        <p:nvGrpSpPr>
          <p:cNvPr id="20" name="Group 223"/>
          <p:cNvGrpSpPr>
            <a:grpSpLocks/>
          </p:cNvGrpSpPr>
          <p:nvPr/>
        </p:nvGrpSpPr>
        <p:grpSpPr bwMode="auto">
          <a:xfrm>
            <a:off x="1255448" y="2305050"/>
            <a:ext cx="7685750" cy="3695700"/>
            <a:chOff x="862570" y="2361120"/>
            <a:chExt cx="7094553" cy="3695520"/>
          </a:xfrm>
        </p:grpSpPr>
        <p:cxnSp>
          <p:nvCxnSpPr>
            <p:cNvPr id="76875" name="Straight Connector 224"/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/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/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/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/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/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/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/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/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/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/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/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/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/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/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/>
          <p:cNvGrpSpPr>
            <a:grpSpLocks/>
          </p:cNvGrpSpPr>
          <p:nvPr/>
        </p:nvGrpSpPr>
        <p:grpSpPr bwMode="auto">
          <a:xfrm>
            <a:off x="1186656" y="2195514"/>
            <a:ext cx="7754541" cy="3798887"/>
            <a:chOff x="799176" y="2251902"/>
            <a:chExt cx="7158126" cy="3799069"/>
          </a:xfrm>
        </p:grpSpPr>
        <p:cxnSp>
          <p:nvCxnSpPr>
            <p:cNvPr id="76860" name="Straight Connector 240"/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/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/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/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/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/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/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/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/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/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/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/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/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/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/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2705234" y="3403600"/>
            <a:ext cx="4624519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/>
              <a:t>connecting each access ISP to each other directly </a:t>
            </a:r>
            <a:r>
              <a:rPr lang="en-US" altLang="en-US" i="1">
                <a:solidFill>
                  <a:srgbClr val="CC0000"/>
                </a:solidFill>
              </a:rPr>
              <a:t>doesn’t scale: </a:t>
            </a:r>
            <a:r>
              <a:rPr lang="en-US" altLang="en-US"/>
              <a:t>O(</a:t>
            </a:r>
            <a:r>
              <a:rPr lang="en-US" altLang="en-US" i="1"/>
              <a:t>N</a:t>
            </a:r>
            <a:r>
              <a:rPr lang="en-US" altLang="en-US" baseline="30000"/>
              <a:t>2</a:t>
            </a:r>
            <a:r>
              <a:rPr lang="en-US" altLang="en-US"/>
              <a:t>) connections.</a:t>
            </a:r>
          </a:p>
        </p:txBody>
      </p:sp>
      <p:sp>
        <p:nvSpPr>
          <p:cNvPr id="7681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68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DC425564-2452-4F1D-9215-123A5D6218C0}" type="slidenum">
              <a:rPr lang="en-US" altLang="en-US" sz="1200">
                <a:latin typeface="Tahoma" pitchFamily="34" charset="0"/>
              </a:rPr>
              <a:pPr/>
              <a:t>53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76815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7685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9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6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7685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7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7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7685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5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8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7685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3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9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7685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1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0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7684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9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1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7684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7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3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7684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5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4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7684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5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7684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1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6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7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7683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9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8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7683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7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9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7683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30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7683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3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31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523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8310" y="173676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78850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57" y="831535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/>
          <p:cNvGrpSpPr>
            <a:grpSpLocks/>
          </p:cNvGrpSpPr>
          <p:nvPr/>
        </p:nvGrpSpPr>
        <p:grpSpPr bwMode="auto">
          <a:xfrm>
            <a:off x="510261" y="1849418"/>
            <a:ext cx="9093698" cy="4559340"/>
            <a:chOff x="175047" y="1905661"/>
            <a:chExt cx="8393053" cy="4559691"/>
          </a:xfrm>
        </p:grpSpPr>
        <p:grpSp>
          <p:nvGrpSpPr>
            <p:cNvPr id="78961" name="Group 2"/>
            <p:cNvGrpSpPr>
              <a:grpSpLocks/>
            </p:cNvGrpSpPr>
            <p:nvPr/>
          </p:nvGrpSpPr>
          <p:grpSpPr bwMode="auto">
            <a:xfrm>
              <a:off x="1529396" y="2297655"/>
              <a:ext cx="625204" cy="418253"/>
              <a:chOff x="3053396" y="4304255"/>
              <a:chExt cx="625204" cy="418253"/>
            </a:xfrm>
          </p:grpSpPr>
          <p:sp>
            <p:nvSpPr>
              <p:cNvPr id="7901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4" name="TextBox 1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2" name="Group 131"/>
            <p:cNvGrpSpPr>
              <a:grpSpLocks/>
            </p:cNvGrpSpPr>
            <p:nvPr/>
          </p:nvGrpSpPr>
          <p:grpSpPr bwMode="auto">
            <a:xfrm>
              <a:off x="373696" y="3097755"/>
              <a:ext cx="625204" cy="418253"/>
              <a:chOff x="3053396" y="4304255"/>
              <a:chExt cx="625204" cy="418253"/>
            </a:xfrm>
          </p:grpSpPr>
          <p:sp>
            <p:nvSpPr>
              <p:cNvPr id="7901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2" name="TextBox 133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3" name="Group 135"/>
            <p:cNvGrpSpPr>
              <a:grpSpLocks/>
            </p:cNvGrpSpPr>
            <p:nvPr/>
          </p:nvGrpSpPr>
          <p:grpSpPr bwMode="auto">
            <a:xfrm>
              <a:off x="6037896" y="2551655"/>
              <a:ext cx="625204" cy="418253"/>
              <a:chOff x="3053396" y="4304255"/>
              <a:chExt cx="625204" cy="418253"/>
            </a:xfrm>
          </p:grpSpPr>
          <p:sp>
            <p:nvSpPr>
              <p:cNvPr id="7900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0" name="TextBox 137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4" name="Group 138"/>
            <p:cNvGrpSpPr>
              <a:grpSpLocks/>
            </p:cNvGrpSpPr>
            <p:nvPr/>
          </p:nvGrpSpPr>
          <p:grpSpPr bwMode="auto">
            <a:xfrm>
              <a:off x="945196" y="5409155"/>
              <a:ext cx="625204" cy="418253"/>
              <a:chOff x="3053396" y="4304255"/>
              <a:chExt cx="625204" cy="418253"/>
            </a:xfrm>
          </p:grpSpPr>
          <p:sp>
            <p:nvSpPr>
              <p:cNvPr id="7900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8" name="TextBox 140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5" name="Group 141"/>
            <p:cNvGrpSpPr>
              <a:grpSpLocks/>
            </p:cNvGrpSpPr>
            <p:nvPr/>
          </p:nvGrpSpPr>
          <p:grpSpPr bwMode="auto">
            <a:xfrm>
              <a:off x="526096" y="4786855"/>
              <a:ext cx="625204" cy="418253"/>
              <a:chOff x="3053396" y="4304255"/>
              <a:chExt cx="625204" cy="418253"/>
            </a:xfrm>
          </p:grpSpPr>
          <p:sp>
            <p:nvSpPr>
              <p:cNvPr id="7900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6" name="TextBox 143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6" name="Group 144"/>
            <p:cNvGrpSpPr>
              <a:grpSpLocks/>
            </p:cNvGrpSpPr>
            <p:nvPr/>
          </p:nvGrpSpPr>
          <p:grpSpPr bwMode="auto">
            <a:xfrm>
              <a:off x="297496" y="4126455"/>
              <a:ext cx="625204" cy="418253"/>
              <a:chOff x="3053396" y="4304255"/>
              <a:chExt cx="625204" cy="418253"/>
            </a:xfrm>
          </p:grpSpPr>
          <p:sp>
            <p:nvSpPr>
              <p:cNvPr id="7900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4" name="TextBox 146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7" name="Group 147"/>
            <p:cNvGrpSpPr>
              <a:grpSpLocks/>
            </p:cNvGrpSpPr>
            <p:nvPr/>
          </p:nvGrpSpPr>
          <p:grpSpPr bwMode="auto">
            <a:xfrm>
              <a:off x="6787196" y="2983455"/>
              <a:ext cx="625204" cy="418253"/>
              <a:chOff x="3053396" y="4304255"/>
              <a:chExt cx="625204" cy="418253"/>
            </a:xfrm>
          </p:grpSpPr>
          <p:sp>
            <p:nvSpPr>
              <p:cNvPr id="7900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2" name="TextBox 149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8" name="Group 150"/>
            <p:cNvGrpSpPr>
              <a:grpSpLocks/>
            </p:cNvGrpSpPr>
            <p:nvPr/>
          </p:nvGrpSpPr>
          <p:grpSpPr bwMode="auto">
            <a:xfrm>
              <a:off x="3129596" y="2056355"/>
              <a:ext cx="625204" cy="418253"/>
              <a:chOff x="3053396" y="4304255"/>
              <a:chExt cx="625204" cy="418253"/>
            </a:xfrm>
          </p:grpSpPr>
          <p:sp>
            <p:nvSpPr>
              <p:cNvPr id="7899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0" name="TextBox 152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9" name="Group 153"/>
            <p:cNvGrpSpPr>
              <a:grpSpLocks/>
            </p:cNvGrpSpPr>
            <p:nvPr/>
          </p:nvGrpSpPr>
          <p:grpSpPr bwMode="auto">
            <a:xfrm>
              <a:off x="754696" y="2704055"/>
              <a:ext cx="625204" cy="418253"/>
              <a:chOff x="3053396" y="4304255"/>
              <a:chExt cx="625204" cy="418253"/>
            </a:xfrm>
          </p:grpSpPr>
          <p:sp>
            <p:nvSpPr>
              <p:cNvPr id="7899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8" name="TextBox 155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0" name="Group 156"/>
            <p:cNvGrpSpPr>
              <a:grpSpLocks/>
            </p:cNvGrpSpPr>
            <p:nvPr/>
          </p:nvGrpSpPr>
          <p:grpSpPr bwMode="auto">
            <a:xfrm>
              <a:off x="4043996" y="2030955"/>
              <a:ext cx="625204" cy="418253"/>
              <a:chOff x="3053396" y="4304255"/>
              <a:chExt cx="625204" cy="418253"/>
            </a:xfrm>
          </p:grpSpPr>
          <p:sp>
            <p:nvSpPr>
              <p:cNvPr id="7899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6" name="TextBox 158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1" name="Group 160"/>
            <p:cNvGrpSpPr>
              <a:grpSpLocks/>
            </p:cNvGrpSpPr>
            <p:nvPr/>
          </p:nvGrpSpPr>
          <p:grpSpPr bwMode="auto">
            <a:xfrm>
              <a:off x="7104696" y="5663155"/>
              <a:ext cx="625204" cy="418253"/>
              <a:chOff x="3053396" y="4304255"/>
              <a:chExt cx="625204" cy="418253"/>
            </a:xfrm>
          </p:grpSpPr>
          <p:sp>
            <p:nvSpPr>
              <p:cNvPr id="7899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4" name="TextBox 162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2" name="Group 163"/>
            <p:cNvGrpSpPr>
              <a:grpSpLocks/>
            </p:cNvGrpSpPr>
            <p:nvPr/>
          </p:nvGrpSpPr>
          <p:grpSpPr bwMode="auto">
            <a:xfrm>
              <a:off x="7942896" y="5015455"/>
              <a:ext cx="625204" cy="418253"/>
              <a:chOff x="3053396" y="4304255"/>
              <a:chExt cx="625204" cy="418253"/>
            </a:xfrm>
          </p:grpSpPr>
          <p:sp>
            <p:nvSpPr>
              <p:cNvPr id="78991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2" name="TextBox 165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3" name="Group 166"/>
            <p:cNvGrpSpPr>
              <a:grpSpLocks/>
            </p:cNvGrpSpPr>
            <p:nvPr/>
          </p:nvGrpSpPr>
          <p:grpSpPr bwMode="auto">
            <a:xfrm>
              <a:off x="7714296" y="4101055"/>
              <a:ext cx="625204" cy="418253"/>
              <a:chOff x="3053396" y="4304255"/>
              <a:chExt cx="625204" cy="418253"/>
            </a:xfrm>
          </p:grpSpPr>
          <p:sp>
            <p:nvSpPr>
              <p:cNvPr id="78989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0" name="TextBox 168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4" name="Group 169"/>
            <p:cNvGrpSpPr>
              <a:grpSpLocks/>
            </p:cNvGrpSpPr>
            <p:nvPr/>
          </p:nvGrpSpPr>
          <p:grpSpPr bwMode="auto">
            <a:xfrm>
              <a:off x="4869496" y="5904455"/>
              <a:ext cx="625204" cy="418253"/>
              <a:chOff x="3053396" y="4304255"/>
              <a:chExt cx="625204" cy="418253"/>
            </a:xfrm>
          </p:grpSpPr>
          <p:sp>
            <p:nvSpPr>
              <p:cNvPr id="78987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8" name="TextBox 171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5" name="Group 172"/>
            <p:cNvGrpSpPr>
              <a:grpSpLocks/>
            </p:cNvGrpSpPr>
            <p:nvPr/>
          </p:nvGrpSpPr>
          <p:grpSpPr bwMode="auto">
            <a:xfrm>
              <a:off x="3955096" y="6044155"/>
              <a:ext cx="625204" cy="418253"/>
              <a:chOff x="3053396" y="4304255"/>
              <a:chExt cx="625204" cy="418253"/>
            </a:xfrm>
          </p:grpSpPr>
          <p:sp>
            <p:nvSpPr>
              <p:cNvPr id="78985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6" name="TextBox 174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6" name="Group 175"/>
            <p:cNvGrpSpPr>
              <a:grpSpLocks/>
            </p:cNvGrpSpPr>
            <p:nvPr/>
          </p:nvGrpSpPr>
          <p:grpSpPr bwMode="auto">
            <a:xfrm>
              <a:off x="2735896" y="5891755"/>
              <a:ext cx="625204" cy="418253"/>
              <a:chOff x="3053396" y="4304255"/>
              <a:chExt cx="625204" cy="418253"/>
            </a:xfrm>
          </p:grpSpPr>
          <p:sp>
            <p:nvSpPr>
              <p:cNvPr id="78983" name="Freeform 84"/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4" name="TextBox 177"/>
              <p:cNvSpPr txBox="1">
                <a:spLocks noChangeArrowheads="1"/>
              </p:cNvSpPr>
              <p:nvPr/>
            </p:nvSpPr>
            <p:spPr bwMode="auto">
              <a:xfrm>
                <a:off x="3141247" y="4323258"/>
                <a:ext cx="537353" cy="3488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8977" name="TextBox 4"/>
            <p:cNvSpPr txBox="1">
              <a:spLocks noChangeArrowheads="1"/>
            </p:cNvSpPr>
            <p:nvPr/>
          </p:nvSpPr>
          <p:spPr bwMode="auto">
            <a:xfrm rot="1053502">
              <a:off x="5164446" y="1955780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8" name="TextBox 179"/>
            <p:cNvSpPr txBox="1">
              <a:spLocks noChangeArrowheads="1"/>
            </p:cNvSpPr>
            <p:nvPr/>
          </p:nvSpPr>
          <p:spPr bwMode="auto">
            <a:xfrm rot="2829263">
              <a:off x="7429479" y="3449157"/>
              <a:ext cx="543781" cy="48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9" name="TextBox 180"/>
            <p:cNvSpPr txBox="1">
              <a:spLocks noChangeArrowheads="1"/>
            </p:cNvSpPr>
            <p:nvPr/>
          </p:nvSpPr>
          <p:spPr bwMode="auto">
            <a:xfrm rot="9845918">
              <a:off x="6119187" y="5942092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0" name="TextBox 181"/>
            <p:cNvSpPr txBox="1">
              <a:spLocks noChangeArrowheads="1"/>
            </p:cNvSpPr>
            <p:nvPr/>
          </p:nvSpPr>
          <p:spPr bwMode="auto">
            <a:xfrm rot="11651262">
              <a:off x="1751732" y="5845449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1" name="TextBox 182"/>
            <p:cNvSpPr txBox="1">
              <a:spLocks noChangeArrowheads="1"/>
            </p:cNvSpPr>
            <p:nvPr/>
          </p:nvSpPr>
          <p:spPr bwMode="auto">
            <a:xfrm rot="16607303">
              <a:off x="144610" y="3559181"/>
              <a:ext cx="543781" cy="482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2" name="TextBox 183"/>
            <p:cNvSpPr txBox="1">
              <a:spLocks noChangeArrowheads="1"/>
            </p:cNvSpPr>
            <p:nvPr/>
          </p:nvSpPr>
          <p:spPr bwMode="auto">
            <a:xfrm rot="20582737">
              <a:off x="2351322" y="1905661"/>
              <a:ext cx="501845" cy="523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8852" name="Rectangle 3"/>
          <p:cNvSpPr txBox="1">
            <a:spLocks noChangeArrowheads="1"/>
          </p:cNvSpPr>
          <p:nvPr/>
        </p:nvSpPr>
        <p:spPr bwMode="auto">
          <a:xfrm>
            <a:off x="512498" y="1073150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Option: </a:t>
            </a:r>
            <a:r>
              <a:rPr lang="en-US" i="1" dirty="0">
                <a:latin typeface="Gill Sans MT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+mn-lt"/>
              </a:rPr>
              <a:t>Customer</a:t>
            </a:r>
            <a:r>
              <a:rPr lang="en-US" i="1" dirty="0">
                <a:latin typeface="+mn-lt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+mn-lt"/>
              </a:rPr>
              <a:t>provider </a:t>
            </a:r>
            <a:r>
              <a:rPr lang="en-US" i="1" dirty="0">
                <a:latin typeface="+mn-lt"/>
              </a:rPr>
              <a:t>ISPs have economic agreement.</a:t>
            </a:r>
            <a:endParaRPr lang="en-US" dirty="0">
              <a:latin typeface="+mn-lt"/>
            </a:endParaRPr>
          </a:p>
        </p:txBody>
      </p:sp>
      <p:sp>
        <p:nvSpPr>
          <p:cNvPr id="7885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885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86B5E3E-CC98-43FF-948C-059AB6F73AF3}" type="slidenum">
              <a:rPr lang="en-US" altLang="en-US" sz="1200">
                <a:latin typeface="Tahoma" pitchFamily="34" charset="0"/>
              </a:rPr>
              <a:pPr/>
              <a:t>54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78855" name="Oval 3"/>
          <p:cNvSpPr>
            <a:spLocks noChangeArrowheads="1"/>
          </p:cNvSpPr>
          <p:nvPr/>
        </p:nvSpPr>
        <p:spPr bwMode="auto">
          <a:xfrm>
            <a:off x="2942564" y="3192464"/>
            <a:ext cx="4019153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6" name="Straight Connector 10"/>
          <p:cNvCxnSpPr>
            <a:cxnSpLocks noChangeShapeType="1"/>
            <a:stCxn id="163" idx="7"/>
          </p:cNvCxnSpPr>
          <p:nvPr/>
        </p:nvCxnSpPr>
        <p:spPr bwMode="auto">
          <a:xfrm>
            <a:off x="4357953" y="3521075"/>
            <a:ext cx="1325960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/>
          <p:cNvCxnSpPr>
            <a:cxnSpLocks noChangeShapeType="1"/>
          </p:cNvCxnSpPr>
          <p:nvPr/>
        </p:nvCxnSpPr>
        <p:spPr bwMode="auto">
          <a:xfrm>
            <a:off x="5044149" y="3924301"/>
            <a:ext cx="151342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/>
          <p:cNvCxnSpPr>
            <a:cxnSpLocks noChangeShapeType="1"/>
          </p:cNvCxnSpPr>
          <p:nvPr/>
        </p:nvCxnSpPr>
        <p:spPr bwMode="auto">
          <a:xfrm flipV="1">
            <a:off x="4794779" y="4200526"/>
            <a:ext cx="304404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/>
          <p:cNvCxnSpPr>
            <a:cxnSpLocks noChangeShapeType="1"/>
          </p:cNvCxnSpPr>
          <p:nvPr/>
        </p:nvCxnSpPr>
        <p:spPr bwMode="auto">
          <a:xfrm flipV="1">
            <a:off x="4423304" y="3962401"/>
            <a:ext cx="242491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/>
          <p:cNvCxnSpPr>
            <a:cxnSpLocks noChangeShapeType="1"/>
            <a:stCxn id="237" idx="6"/>
          </p:cNvCxnSpPr>
          <p:nvPr/>
        </p:nvCxnSpPr>
        <p:spPr bwMode="auto">
          <a:xfrm flipV="1">
            <a:off x="4032912" y="4367213"/>
            <a:ext cx="257969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/>
          <p:cNvCxnSpPr>
            <a:cxnSpLocks noChangeShapeType="1"/>
          </p:cNvCxnSpPr>
          <p:nvPr/>
        </p:nvCxnSpPr>
        <p:spPr bwMode="auto">
          <a:xfrm flipV="1">
            <a:off x="5064787" y="4267200"/>
            <a:ext cx="316442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/>
          <p:cNvCxnSpPr>
            <a:cxnSpLocks noChangeShapeType="1"/>
          </p:cNvCxnSpPr>
          <p:nvPr/>
        </p:nvCxnSpPr>
        <p:spPr bwMode="auto">
          <a:xfrm flipH="1" flipV="1">
            <a:off x="5680472" y="4248151"/>
            <a:ext cx="447146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/>
          <p:cNvCxnSpPr>
            <a:cxnSpLocks noChangeShapeType="1"/>
          </p:cNvCxnSpPr>
          <p:nvPr/>
        </p:nvCxnSpPr>
        <p:spPr bwMode="auto">
          <a:xfrm flipV="1">
            <a:off x="5663275" y="3776663"/>
            <a:ext cx="355996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/>
          <p:cNvCxnSpPr>
            <a:cxnSpLocks noChangeShapeType="1"/>
            <a:endCxn id="161" idx="7"/>
          </p:cNvCxnSpPr>
          <p:nvPr/>
        </p:nvCxnSpPr>
        <p:spPr bwMode="auto">
          <a:xfrm flipH="1" flipV="1">
            <a:off x="4359673" y="3600451"/>
            <a:ext cx="283765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/>
          <p:cNvSpPr txBox="1">
            <a:spLocks noChangeArrowheads="1"/>
          </p:cNvSpPr>
          <p:nvPr/>
        </p:nvSpPr>
        <p:spPr bwMode="auto">
          <a:xfrm>
            <a:off x="3128302" y="3584576"/>
            <a:ext cx="10086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global</a:t>
            </a:r>
            <a:br>
              <a:rPr lang="en-US" altLang="en-US" i="1"/>
            </a:br>
            <a:r>
              <a:rPr lang="en-US" altLang="en-US" i="1"/>
              <a:t>ISP</a:t>
            </a:r>
          </a:p>
        </p:txBody>
      </p:sp>
      <p:grpSp>
        <p:nvGrpSpPr>
          <p:cNvPr id="78866" name="Group 347"/>
          <p:cNvGrpSpPr>
            <a:grpSpLocks/>
          </p:cNvGrpSpPr>
          <p:nvPr/>
        </p:nvGrpSpPr>
        <p:grpSpPr bwMode="auto">
          <a:xfrm>
            <a:off x="5051029" y="3994150"/>
            <a:ext cx="662119" cy="298450"/>
            <a:chOff x="1871277" y="1576300"/>
            <a:chExt cx="1128371" cy="437860"/>
          </a:xfrm>
        </p:grpSpPr>
        <p:sp>
          <p:nvSpPr>
            <p:cNvPr id="195" name="Oval 1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7" name="Oval 1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Freeform 19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Freeform 1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0" name="Freeform 1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1" name="Freeform 2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2" name="Straight Connector 201"/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/>
          <p:cNvGrpSpPr>
            <a:grpSpLocks/>
          </p:cNvGrpSpPr>
          <p:nvPr/>
        </p:nvGrpSpPr>
        <p:grpSpPr bwMode="auto">
          <a:xfrm>
            <a:off x="4450821" y="3694113"/>
            <a:ext cx="660400" cy="296862"/>
            <a:chOff x="1871277" y="1576300"/>
            <a:chExt cx="1128371" cy="437860"/>
          </a:xfrm>
        </p:grpSpPr>
        <p:sp>
          <p:nvSpPr>
            <p:cNvPr id="205" name="Oval 2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Rectangle 20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7" name="Oval 2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Freeform 207"/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Freeform 2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0" name="Freeform 2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1" name="Freeform 2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12" name="Straight Connector 211"/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/>
          <p:cNvGrpSpPr>
            <a:grpSpLocks/>
          </p:cNvGrpSpPr>
          <p:nvPr/>
        </p:nvGrpSpPr>
        <p:grpSpPr bwMode="auto">
          <a:xfrm>
            <a:off x="4168775" y="4106863"/>
            <a:ext cx="662120" cy="298450"/>
            <a:chOff x="1871277" y="1576300"/>
            <a:chExt cx="1128371" cy="437860"/>
          </a:xfrm>
        </p:grpSpPr>
        <p:sp>
          <p:nvSpPr>
            <p:cNvPr id="215" name="Oval 21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Rectangle 21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7" name="Oval 21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Freeform 217"/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Freeform 21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0" name="Freeform 21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1" name="Freeform 22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22" name="Straight Connector 221"/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/>
          <p:cNvCxnSpPr>
            <a:cxnSpLocks noChangeShapeType="1"/>
          </p:cNvCxnSpPr>
          <p:nvPr/>
        </p:nvCxnSpPr>
        <p:spPr bwMode="auto">
          <a:xfrm>
            <a:off x="1264048" y="4260850"/>
            <a:ext cx="2135981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/>
          <p:cNvCxnSpPr>
            <a:cxnSpLocks noChangeShapeType="1"/>
          </p:cNvCxnSpPr>
          <p:nvPr/>
        </p:nvCxnSpPr>
        <p:spPr bwMode="auto">
          <a:xfrm flipV="1">
            <a:off x="1509977" y="4573588"/>
            <a:ext cx="1890052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/>
          <p:cNvCxnSpPr>
            <a:cxnSpLocks noChangeShapeType="1"/>
          </p:cNvCxnSpPr>
          <p:nvPr/>
        </p:nvCxnSpPr>
        <p:spPr bwMode="auto">
          <a:xfrm flipV="1">
            <a:off x="1946805" y="4622800"/>
            <a:ext cx="1551252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/>
          <p:cNvGrpSpPr>
            <a:grpSpLocks/>
          </p:cNvGrpSpPr>
          <p:nvPr/>
        </p:nvGrpSpPr>
        <p:grpSpPr bwMode="auto">
          <a:xfrm>
            <a:off x="3372513" y="4391025"/>
            <a:ext cx="662119" cy="298450"/>
            <a:chOff x="1871277" y="1576300"/>
            <a:chExt cx="1128371" cy="437860"/>
          </a:xfrm>
        </p:grpSpPr>
        <p:sp>
          <p:nvSpPr>
            <p:cNvPr id="235" name="Oval 23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7" name="Oval 23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Freeform 237"/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9" name="Freeform 23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0" name="Freeform 23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1" name="Freeform 24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42" name="Straight Connector 241"/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/>
          <p:cNvCxnSpPr>
            <a:cxnSpLocks noChangeShapeType="1"/>
            <a:stCxn id="78984" idx="0"/>
          </p:cNvCxnSpPr>
          <p:nvPr/>
        </p:nvCxnSpPr>
        <p:spPr bwMode="auto">
          <a:xfrm flipV="1">
            <a:off x="3671178" y="4643438"/>
            <a:ext cx="62491" cy="121076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/>
          <p:cNvCxnSpPr>
            <a:cxnSpLocks noChangeShapeType="1"/>
          </p:cNvCxnSpPr>
          <p:nvPr/>
        </p:nvCxnSpPr>
        <p:spPr bwMode="auto">
          <a:xfrm flipV="1">
            <a:off x="5001154" y="4872038"/>
            <a:ext cx="6879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/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5334794" y="4821238"/>
            <a:ext cx="548614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/>
          <p:cNvGrpSpPr>
            <a:grpSpLocks/>
          </p:cNvGrpSpPr>
          <p:nvPr/>
        </p:nvGrpSpPr>
        <p:grpSpPr bwMode="auto">
          <a:xfrm>
            <a:off x="4801659" y="4586288"/>
            <a:ext cx="662120" cy="296862"/>
            <a:chOff x="1871277" y="1576300"/>
            <a:chExt cx="1128371" cy="437860"/>
          </a:xfrm>
        </p:grpSpPr>
        <p:sp>
          <p:nvSpPr>
            <p:cNvPr id="225" name="Oval 22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Rectangle 225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7" name="Oval 22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Freeform 227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Freeform 22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0" name="Freeform 22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1" name="Freeform 23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32" name="Straight Connector 231"/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/>
          <p:cNvCxnSpPr>
            <a:cxnSpLocks noChangeShapeType="1"/>
            <a:endCxn id="183" idx="7"/>
          </p:cNvCxnSpPr>
          <p:nvPr/>
        </p:nvCxnSpPr>
        <p:spPr bwMode="auto">
          <a:xfrm flipH="1" flipV="1">
            <a:off x="6545527" y="4586289"/>
            <a:ext cx="1638962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/>
          <p:cNvCxnSpPr>
            <a:cxnSpLocks noChangeShapeType="1"/>
          </p:cNvCxnSpPr>
          <p:nvPr/>
        </p:nvCxnSpPr>
        <p:spPr bwMode="auto">
          <a:xfrm flipH="1" flipV="1">
            <a:off x="6607440" y="4464050"/>
            <a:ext cx="243178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/>
          <p:cNvCxnSpPr>
            <a:cxnSpLocks noChangeShapeType="1"/>
            <a:endCxn id="185" idx="5"/>
          </p:cNvCxnSpPr>
          <p:nvPr/>
        </p:nvCxnSpPr>
        <p:spPr bwMode="auto">
          <a:xfrm flipH="1">
            <a:off x="6543808" y="4159251"/>
            <a:ext cx="2249488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/>
          <p:cNvGrpSpPr>
            <a:grpSpLocks/>
          </p:cNvGrpSpPr>
          <p:nvPr/>
        </p:nvGrpSpPr>
        <p:grpSpPr bwMode="auto">
          <a:xfrm>
            <a:off x="5981436" y="4321176"/>
            <a:ext cx="662120" cy="296863"/>
            <a:chOff x="1871277" y="1576300"/>
            <a:chExt cx="1128371" cy="437860"/>
          </a:xfrm>
        </p:grpSpPr>
        <p:sp>
          <p:nvSpPr>
            <p:cNvPr id="183" name="Oval 18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Freeform 185"/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7" name="Freeform 18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8" name="Freeform 18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9" name="Freeform 18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90" name="Straight Connector 189"/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/>
          <p:cNvCxnSpPr>
            <a:cxnSpLocks noChangeShapeType="1"/>
          </p:cNvCxnSpPr>
          <p:nvPr/>
        </p:nvCxnSpPr>
        <p:spPr bwMode="auto">
          <a:xfrm flipH="1">
            <a:off x="6349471" y="3227389"/>
            <a:ext cx="1540933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/>
          <p:cNvCxnSpPr>
            <a:cxnSpLocks noChangeShapeType="1"/>
          </p:cNvCxnSpPr>
          <p:nvPr/>
        </p:nvCxnSpPr>
        <p:spPr bwMode="auto">
          <a:xfrm flipH="1">
            <a:off x="6158575" y="2803526"/>
            <a:ext cx="973402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/>
          <p:cNvCxnSpPr>
            <a:cxnSpLocks noChangeShapeType="1"/>
            <a:stCxn id="78995" idx="9"/>
          </p:cNvCxnSpPr>
          <p:nvPr/>
        </p:nvCxnSpPr>
        <p:spPr bwMode="auto">
          <a:xfrm>
            <a:off x="5253965" y="2381250"/>
            <a:ext cx="601927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/>
          <p:cNvGrpSpPr>
            <a:grpSpLocks/>
          </p:cNvGrpSpPr>
          <p:nvPr/>
        </p:nvGrpSpPr>
        <p:grpSpPr bwMode="auto">
          <a:xfrm>
            <a:off x="5692511" y="3497263"/>
            <a:ext cx="662120" cy="296862"/>
            <a:chOff x="1871277" y="1576300"/>
            <a:chExt cx="1128371" cy="437860"/>
          </a:xfrm>
        </p:grpSpPr>
        <p:sp>
          <p:nvSpPr>
            <p:cNvPr id="173" name="Oval 17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5" name="Oval 1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Freeform 175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7" name="Freeform 17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8" name="Freeform 17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9" name="Freeform 17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80" name="Straight Connector 179"/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/>
          <p:cNvCxnSpPr>
            <a:cxnSpLocks noChangeShapeType="1"/>
          </p:cNvCxnSpPr>
          <p:nvPr/>
        </p:nvCxnSpPr>
        <p:spPr bwMode="auto">
          <a:xfrm>
            <a:off x="2559051" y="2578101"/>
            <a:ext cx="1332839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/>
          <p:cNvCxnSpPr>
            <a:cxnSpLocks noChangeShapeType="1"/>
          </p:cNvCxnSpPr>
          <p:nvPr/>
        </p:nvCxnSpPr>
        <p:spPr bwMode="auto">
          <a:xfrm>
            <a:off x="1752468" y="2909888"/>
            <a:ext cx="2043113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/>
          <p:cNvCxnSpPr>
            <a:cxnSpLocks noChangeShapeType="1"/>
          </p:cNvCxnSpPr>
          <p:nvPr/>
        </p:nvCxnSpPr>
        <p:spPr bwMode="auto">
          <a:xfrm>
            <a:off x="1332839" y="3278188"/>
            <a:ext cx="2462742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/>
          <p:cNvGrpSpPr>
            <a:grpSpLocks/>
          </p:cNvGrpSpPr>
          <p:nvPr/>
        </p:nvGrpSpPr>
        <p:grpSpPr bwMode="auto">
          <a:xfrm>
            <a:off x="3793861" y="3335338"/>
            <a:ext cx="662120" cy="296862"/>
            <a:chOff x="1871277" y="1576300"/>
            <a:chExt cx="1128371" cy="437860"/>
          </a:xfrm>
        </p:grpSpPr>
        <p:sp>
          <p:nvSpPr>
            <p:cNvPr id="161" name="Oval 1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3" name="Oval 1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Freeform 163"/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5" name="Freeform 1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6" name="Freeform 1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7" name="Freeform 1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8" name="Straight Connector 167"/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38001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/>
          <p:cNvSpPr>
            <a:spLocks noChangeArrowheads="1"/>
          </p:cNvSpPr>
          <p:nvPr/>
        </p:nvSpPr>
        <p:spPr bwMode="auto">
          <a:xfrm>
            <a:off x="1647560" y="4203701"/>
            <a:ext cx="3186775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898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768865" y="4437063"/>
            <a:ext cx="105079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/>
          <p:cNvCxnSpPr>
            <a:cxnSpLocks noChangeShapeType="1"/>
          </p:cNvCxnSpPr>
          <p:nvPr/>
        </p:nvCxnSpPr>
        <p:spPr bwMode="auto">
          <a:xfrm>
            <a:off x="3314040" y="4724401"/>
            <a:ext cx="118665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/>
          <p:cNvCxnSpPr>
            <a:cxnSpLocks noChangeShapeType="1"/>
          </p:cNvCxnSpPr>
          <p:nvPr/>
        </p:nvCxnSpPr>
        <p:spPr bwMode="auto">
          <a:xfrm flipV="1">
            <a:off x="3116262" y="4919663"/>
            <a:ext cx="240771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/>
          <p:cNvCxnSpPr>
            <a:cxnSpLocks noChangeShapeType="1"/>
          </p:cNvCxnSpPr>
          <p:nvPr/>
        </p:nvCxnSpPr>
        <p:spPr bwMode="auto">
          <a:xfrm flipV="1">
            <a:off x="2820458" y="4751388"/>
            <a:ext cx="192617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510896" y="5038725"/>
            <a:ext cx="204656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/>
          <p:cNvCxnSpPr>
            <a:cxnSpLocks noChangeShapeType="1"/>
          </p:cNvCxnSpPr>
          <p:nvPr/>
        </p:nvCxnSpPr>
        <p:spPr bwMode="auto">
          <a:xfrm flipV="1">
            <a:off x="3329517" y="4967289"/>
            <a:ext cx="25109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/>
          <p:cNvCxnSpPr>
            <a:cxnSpLocks noChangeShapeType="1"/>
          </p:cNvCxnSpPr>
          <p:nvPr/>
        </p:nvCxnSpPr>
        <p:spPr bwMode="auto">
          <a:xfrm flipH="1" flipV="1">
            <a:off x="3817938" y="4954588"/>
            <a:ext cx="354277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/>
          <p:cNvCxnSpPr>
            <a:cxnSpLocks noChangeShapeType="1"/>
          </p:cNvCxnSpPr>
          <p:nvPr/>
        </p:nvCxnSpPr>
        <p:spPr bwMode="auto">
          <a:xfrm flipV="1">
            <a:off x="3804179" y="4619626"/>
            <a:ext cx="282046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770585" y="4494214"/>
            <a:ext cx="22529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/>
          <p:cNvSpPr txBox="1">
            <a:spLocks noChangeArrowheads="1"/>
          </p:cNvSpPr>
          <p:nvPr/>
        </p:nvSpPr>
        <p:spPr bwMode="auto">
          <a:xfrm>
            <a:off x="1793744" y="4533901"/>
            <a:ext cx="976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0908" name="Group 347"/>
          <p:cNvGrpSpPr>
            <a:grpSpLocks/>
          </p:cNvGrpSpPr>
          <p:nvPr/>
        </p:nvGrpSpPr>
        <p:grpSpPr bwMode="auto">
          <a:xfrm>
            <a:off x="3826538" y="4419600"/>
            <a:ext cx="526256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/>
          <p:cNvGrpSpPr>
            <a:grpSpLocks/>
          </p:cNvGrpSpPr>
          <p:nvPr/>
        </p:nvGrpSpPr>
        <p:grpSpPr bwMode="auto">
          <a:xfrm>
            <a:off x="3319198" y="4773614"/>
            <a:ext cx="524537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/>
          <p:cNvGrpSpPr>
            <a:grpSpLocks/>
          </p:cNvGrpSpPr>
          <p:nvPr/>
        </p:nvGrpSpPr>
        <p:grpSpPr bwMode="auto">
          <a:xfrm>
            <a:off x="2842817" y="4560889"/>
            <a:ext cx="524536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/>
          <p:cNvGrpSpPr>
            <a:grpSpLocks/>
          </p:cNvGrpSpPr>
          <p:nvPr/>
        </p:nvGrpSpPr>
        <p:grpSpPr bwMode="auto">
          <a:xfrm>
            <a:off x="2619244" y="4854575"/>
            <a:ext cx="524536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/>
          <p:cNvSpPr>
            <a:spLocks noChangeArrowheads="1"/>
          </p:cNvSpPr>
          <p:nvPr/>
        </p:nvSpPr>
        <p:spPr bwMode="auto">
          <a:xfrm>
            <a:off x="4999435" y="3649664"/>
            <a:ext cx="3487738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13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6227367" y="3886200"/>
            <a:ext cx="1150540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/>
          <p:cNvCxnSpPr>
            <a:cxnSpLocks noChangeShapeType="1"/>
          </p:cNvCxnSpPr>
          <p:nvPr/>
        </p:nvCxnSpPr>
        <p:spPr bwMode="auto">
          <a:xfrm>
            <a:off x="6824133" y="4176713"/>
            <a:ext cx="130704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/>
          <p:cNvCxnSpPr>
            <a:cxnSpLocks noChangeShapeType="1"/>
          </p:cNvCxnSpPr>
          <p:nvPr/>
        </p:nvCxnSpPr>
        <p:spPr bwMode="auto">
          <a:xfrm flipV="1">
            <a:off x="6607439" y="4376738"/>
            <a:ext cx="263129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/>
          <p:cNvCxnSpPr>
            <a:cxnSpLocks noChangeShapeType="1"/>
          </p:cNvCxnSpPr>
          <p:nvPr/>
        </p:nvCxnSpPr>
        <p:spPr bwMode="auto">
          <a:xfrm flipV="1">
            <a:off x="6284119" y="4205288"/>
            <a:ext cx="211535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945321" y="4497388"/>
            <a:ext cx="22357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/>
          <p:cNvCxnSpPr>
            <a:cxnSpLocks noChangeShapeType="1"/>
          </p:cNvCxnSpPr>
          <p:nvPr/>
        </p:nvCxnSpPr>
        <p:spPr bwMode="auto">
          <a:xfrm flipV="1">
            <a:off x="6841331" y="4424363"/>
            <a:ext cx="275167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/>
          <p:cNvCxnSpPr>
            <a:cxnSpLocks noChangeShapeType="1"/>
          </p:cNvCxnSpPr>
          <p:nvPr/>
        </p:nvCxnSpPr>
        <p:spPr bwMode="auto">
          <a:xfrm flipH="1" flipV="1">
            <a:off x="7343511" y="4403725"/>
            <a:ext cx="388673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/>
          <p:cNvCxnSpPr>
            <a:cxnSpLocks noChangeShapeType="1"/>
          </p:cNvCxnSpPr>
          <p:nvPr/>
        </p:nvCxnSpPr>
        <p:spPr bwMode="auto">
          <a:xfrm flipV="1">
            <a:off x="7360708" y="4070350"/>
            <a:ext cx="309563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6229086" y="3943351"/>
            <a:ext cx="245931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/>
          <p:cNvSpPr txBox="1">
            <a:spLocks noChangeArrowheads="1"/>
          </p:cNvSpPr>
          <p:nvPr/>
        </p:nvSpPr>
        <p:spPr bwMode="auto">
          <a:xfrm>
            <a:off x="5161095" y="3983038"/>
            <a:ext cx="95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0923" name="Group 347"/>
          <p:cNvGrpSpPr>
            <a:grpSpLocks/>
          </p:cNvGrpSpPr>
          <p:nvPr/>
        </p:nvGrpSpPr>
        <p:grpSpPr bwMode="auto">
          <a:xfrm>
            <a:off x="5738946" y="3752851"/>
            <a:ext cx="574410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/>
          <p:cNvGrpSpPr>
            <a:grpSpLocks/>
          </p:cNvGrpSpPr>
          <p:nvPr/>
        </p:nvGrpSpPr>
        <p:grpSpPr bwMode="auto">
          <a:xfrm>
            <a:off x="6829294" y="4227513"/>
            <a:ext cx="574410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/>
          <p:cNvGrpSpPr>
            <a:grpSpLocks/>
          </p:cNvGrpSpPr>
          <p:nvPr/>
        </p:nvGrpSpPr>
        <p:grpSpPr bwMode="auto">
          <a:xfrm>
            <a:off x="6308197" y="4011613"/>
            <a:ext cx="574410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/>
          <p:cNvGrpSpPr>
            <a:grpSpLocks/>
          </p:cNvGrpSpPr>
          <p:nvPr/>
        </p:nvGrpSpPr>
        <p:grpSpPr bwMode="auto">
          <a:xfrm>
            <a:off x="6063986" y="4310063"/>
            <a:ext cx="574410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/>
          <p:cNvSpPr>
            <a:spLocks noChangeArrowheads="1"/>
          </p:cNvSpPr>
          <p:nvPr/>
        </p:nvSpPr>
        <p:spPr bwMode="auto">
          <a:xfrm>
            <a:off x="1878012" y="2725739"/>
            <a:ext cx="3764625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28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3203973" y="2968626"/>
            <a:ext cx="1241690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/>
          <p:cNvCxnSpPr>
            <a:cxnSpLocks noChangeShapeType="1"/>
          </p:cNvCxnSpPr>
          <p:nvPr/>
        </p:nvCxnSpPr>
        <p:spPr bwMode="auto">
          <a:xfrm>
            <a:off x="3847175" y="3268664"/>
            <a:ext cx="141023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/>
          <p:cNvCxnSpPr>
            <a:cxnSpLocks noChangeShapeType="1"/>
          </p:cNvCxnSpPr>
          <p:nvPr/>
        </p:nvCxnSpPr>
        <p:spPr bwMode="auto">
          <a:xfrm flipV="1">
            <a:off x="3613284" y="3473450"/>
            <a:ext cx="28548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/>
          <p:cNvCxnSpPr>
            <a:cxnSpLocks noChangeShapeType="1"/>
          </p:cNvCxnSpPr>
          <p:nvPr/>
        </p:nvCxnSpPr>
        <p:spPr bwMode="auto">
          <a:xfrm flipV="1">
            <a:off x="3265885" y="3297239"/>
            <a:ext cx="227013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899569" y="3597276"/>
            <a:ext cx="240771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/>
          <p:cNvCxnSpPr>
            <a:cxnSpLocks noChangeShapeType="1"/>
          </p:cNvCxnSpPr>
          <p:nvPr/>
        </p:nvCxnSpPr>
        <p:spPr bwMode="auto">
          <a:xfrm flipV="1">
            <a:off x="3866092" y="3522663"/>
            <a:ext cx="295804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/>
          <p:cNvCxnSpPr>
            <a:cxnSpLocks noChangeShapeType="1"/>
          </p:cNvCxnSpPr>
          <p:nvPr/>
        </p:nvCxnSpPr>
        <p:spPr bwMode="auto">
          <a:xfrm flipH="1" flipV="1">
            <a:off x="4442223" y="3508376"/>
            <a:ext cx="419629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/>
          <p:cNvCxnSpPr>
            <a:cxnSpLocks noChangeShapeType="1"/>
          </p:cNvCxnSpPr>
          <p:nvPr/>
        </p:nvCxnSpPr>
        <p:spPr bwMode="auto">
          <a:xfrm flipV="1">
            <a:off x="4426744" y="3159125"/>
            <a:ext cx="333640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3205692" y="3028951"/>
            <a:ext cx="266568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/>
          <p:cNvSpPr txBox="1">
            <a:spLocks noChangeArrowheads="1"/>
          </p:cNvSpPr>
          <p:nvPr/>
        </p:nvSpPr>
        <p:spPr bwMode="auto">
          <a:xfrm>
            <a:off x="2051713" y="3070226"/>
            <a:ext cx="947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0938" name="Group 347"/>
          <p:cNvGrpSpPr>
            <a:grpSpLocks/>
          </p:cNvGrpSpPr>
          <p:nvPr/>
        </p:nvGrpSpPr>
        <p:grpSpPr bwMode="auto">
          <a:xfrm>
            <a:off x="4724269" y="3562351"/>
            <a:ext cx="620844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/>
          <p:cNvGrpSpPr>
            <a:grpSpLocks/>
          </p:cNvGrpSpPr>
          <p:nvPr/>
        </p:nvGrpSpPr>
        <p:grpSpPr bwMode="auto">
          <a:xfrm>
            <a:off x="3854054" y="3321051"/>
            <a:ext cx="619125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/>
          <p:cNvGrpSpPr>
            <a:grpSpLocks/>
          </p:cNvGrpSpPr>
          <p:nvPr/>
        </p:nvGrpSpPr>
        <p:grpSpPr bwMode="auto">
          <a:xfrm>
            <a:off x="3289963" y="3098801"/>
            <a:ext cx="620844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/>
          <p:cNvGrpSpPr>
            <a:grpSpLocks/>
          </p:cNvGrpSpPr>
          <p:nvPr/>
        </p:nvGrpSpPr>
        <p:grpSpPr bwMode="auto">
          <a:xfrm>
            <a:off x="3026834" y="3405189"/>
            <a:ext cx="620845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/>
          <p:cNvGrpSpPr>
            <a:grpSpLocks/>
          </p:cNvGrpSpPr>
          <p:nvPr/>
        </p:nvGrpSpPr>
        <p:grpSpPr bwMode="auto">
          <a:xfrm>
            <a:off x="3620163" y="3759201"/>
            <a:ext cx="620844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/>
          <p:cNvGrpSpPr>
            <a:grpSpLocks/>
          </p:cNvGrpSpPr>
          <p:nvPr/>
        </p:nvGrpSpPr>
        <p:grpSpPr bwMode="auto">
          <a:xfrm>
            <a:off x="2280444" y="3614738"/>
            <a:ext cx="620845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4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98493" y="200027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80945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7" y="847726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811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8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7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811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6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8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811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4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9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8111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2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0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8110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0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1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8110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8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2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81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6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3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81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4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4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81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2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5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8109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0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6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810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8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7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8109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6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8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8109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4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9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8109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2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60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8108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0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0961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2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3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4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5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6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7" name="Rectangle 3"/>
          <p:cNvSpPr txBox="1">
            <a:spLocks noChangeArrowheads="1"/>
          </p:cNvSpPr>
          <p:nvPr/>
        </p:nvSpPr>
        <p:spPr bwMode="auto">
          <a:xfrm>
            <a:off x="512498" y="1073150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/>
          <p:cNvCxnSpPr>
            <a:cxnSpLocks noChangeShapeType="1"/>
          </p:cNvCxnSpPr>
          <p:nvPr/>
        </p:nvCxnSpPr>
        <p:spPr bwMode="auto">
          <a:xfrm>
            <a:off x="2581408" y="2609850"/>
            <a:ext cx="257969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1774825" y="2849563"/>
            <a:ext cx="901171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/>
          <p:cNvCxnSpPr>
            <a:cxnSpLocks noChangeShapeType="1"/>
          </p:cNvCxnSpPr>
          <p:nvPr/>
        </p:nvCxnSpPr>
        <p:spPr bwMode="auto">
          <a:xfrm flipV="1">
            <a:off x="1337998" y="2973388"/>
            <a:ext cx="141195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/>
          <p:cNvCxnSpPr>
            <a:cxnSpLocks noChangeShapeType="1"/>
          </p:cNvCxnSpPr>
          <p:nvPr/>
        </p:nvCxnSpPr>
        <p:spPr bwMode="auto">
          <a:xfrm>
            <a:off x="4242727" y="2411414"/>
            <a:ext cx="333640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/>
          <p:cNvCxnSpPr>
            <a:cxnSpLocks noChangeShapeType="1"/>
          </p:cNvCxnSpPr>
          <p:nvPr/>
        </p:nvCxnSpPr>
        <p:spPr bwMode="auto">
          <a:xfrm flipH="1">
            <a:off x="4794780" y="2389189"/>
            <a:ext cx="416190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/>
          <p:cNvCxnSpPr>
            <a:cxnSpLocks noChangeShapeType="1"/>
          </p:cNvCxnSpPr>
          <p:nvPr/>
        </p:nvCxnSpPr>
        <p:spPr bwMode="auto">
          <a:xfrm>
            <a:off x="7334912" y="2900363"/>
            <a:ext cx="233892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/>
          <p:cNvCxnSpPr>
            <a:cxnSpLocks noChangeShapeType="1"/>
          </p:cNvCxnSpPr>
          <p:nvPr/>
        </p:nvCxnSpPr>
        <p:spPr bwMode="auto">
          <a:xfrm flipH="1">
            <a:off x="7732184" y="3251200"/>
            <a:ext cx="261408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/>
          <p:cNvCxnSpPr>
            <a:cxnSpLocks noChangeShapeType="1"/>
          </p:cNvCxnSpPr>
          <p:nvPr/>
        </p:nvCxnSpPr>
        <p:spPr bwMode="auto">
          <a:xfrm flipH="1" flipV="1">
            <a:off x="8076142" y="4573588"/>
            <a:ext cx="86333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/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5763022" y="4694238"/>
            <a:ext cx="309563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/>
          <p:cNvCxnSpPr>
            <a:cxnSpLocks noChangeShapeType="1"/>
          </p:cNvCxnSpPr>
          <p:nvPr/>
        </p:nvCxnSpPr>
        <p:spPr bwMode="auto">
          <a:xfrm flipH="1" flipV="1">
            <a:off x="4407827" y="5045075"/>
            <a:ext cx="402431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/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3406908" y="5192715"/>
            <a:ext cx="264647" cy="6619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/>
          <p:cNvCxnSpPr>
            <a:cxnSpLocks noChangeShapeType="1"/>
          </p:cNvCxnSpPr>
          <p:nvPr/>
        </p:nvCxnSpPr>
        <p:spPr bwMode="auto">
          <a:xfrm flipV="1">
            <a:off x="1939925" y="5160963"/>
            <a:ext cx="43510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499658" y="5018089"/>
            <a:ext cx="488421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/>
          <p:cNvCxnSpPr>
            <a:cxnSpLocks noChangeShapeType="1"/>
          </p:cNvCxnSpPr>
          <p:nvPr/>
        </p:nvCxnSpPr>
        <p:spPr bwMode="auto">
          <a:xfrm>
            <a:off x="1252008" y="4376738"/>
            <a:ext cx="1080029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8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09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F56ED240-8588-4558-8B12-8388EA50F458}" type="slidenum">
              <a:rPr lang="en-US" altLang="en-US" sz="1200">
                <a:latin typeface="Tahoma" pitchFamily="34" charset="0"/>
              </a:rPr>
              <a:pPr/>
              <a:t>55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80984" name="Group 347"/>
          <p:cNvGrpSpPr>
            <a:grpSpLocks/>
          </p:cNvGrpSpPr>
          <p:nvPr/>
        </p:nvGrpSpPr>
        <p:grpSpPr bwMode="auto">
          <a:xfrm>
            <a:off x="7386507" y="3868738"/>
            <a:ext cx="574410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/>
          <p:cNvGrpSpPr>
            <a:grpSpLocks/>
          </p:cNvGrpSpPr>
          <p:nvPr/>
        </p:nvGrpSpPr>
        <p:grpSpPr bwMode="auto">
          <a:xfrm>
            <a:off x="7637596" y="4464051"/>
            <a:ext cx="574410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/>
          <p:cNvGrpSpPr>
            <a:grpSpLocks/>
          </p:cNvGrpSpPr>
          <p:nvPr/>
        </p:nvGrpSpPr>
        <p:grpSpPr bwMode="auto">
          <a:xfrm>
            <a:off x="5372630" y="4514851"/>
            <a:ext cx="574410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/>
          <p:cNvCxnSpPr>
            <a:cxnSpLocks noChangeShapeType="1"/>
          </p:cNvCxnSpPr>
          <p:nvPr/>
        </p:nvCxnSpPr>
        <p:spPr bwMode="auto">
          <a:xfrm flipH="1" flipV="1">
            <a:off x="7037387" y="4722814"/>
            <a:ext cx="1135063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/>
          <p:cNvGrpSpPr>
            <a:grpSpLocks/>
          </p:cNvGrpSpPr>
          <p:nvPr/>
        </p:nvGrpSpPr>
        <p:grpSpPr bwMode="auto">
          <a:xfrm>
            <a:off x="2321719" y="4305300"/>
            <a:ext cx="524537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/>
          <p:cNvGrpSpPr>
            <a:grpSpLocks/>
          </p:cNvGrpSpPr>
          <p:nvPr/>
        </p:nvGrpSpPr>
        <p:grpSpPr bwMode="auto">
          <a:xfrm>
            <a:off x="4056990" y="5006975"/>
            <a:ext cx="524536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/>
          <p:cNvGrpSpPr>
            <a:grpSpLocks/>
          </p:cNvGrpSpPr>
          <p:nvPr/>
        </p:nvGrpSpPr>
        <p:grpSpPr bwMode="auto">
          <a:xfrm>
            <a:off x="3121423" y="5194300"/>
            <a:ext cx="524536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/>
          <p:cNvGrpSpPr>
            <a:grpSpLocks/>
          </p:cNvGrpSpPr>
          <p:nvPr/>
        </p:nvGrpSpPr>
        <p:grpSpPr bwMode="auto">
          <a:xfrm>
            <a:off x="1988079" y="5056189"/>
            <a:ext cx="524537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/>
          <p:cNvGrpSpPr>
            <a:grpSpLocks/>
          </p:cNvGrpSpPr>
          <p:nvPr/>
        </p:nvGrpSpPr>
        <p:grpSpPr bwMode="auto">
          <a:xfrm>
            <a:off x="2675996" y="2832101"/>
            <a:ext cx="619125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/>
          <p:cNvGrpSpPr>
            <a:grpSpLocks/>
          </p:cNvGrpSpPr>
          <p:nvPr/>
        </p:nvGrpSpPr>
        <p:grpSpPr bwMode="auto">
          <a:xfrm>
            <a:off x="4454260" y="2951163"/>
            <a:ext cx="619125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/>
          <p:cNvGrpSpPr>
            <a:grpSpLocks/>
          </p:cNvGrpSpPr>
          <p:nvPr/>
        </p:nvGrpSpPr>
        <p:grpSpPr bwMode="auto">
          <a:xfrm>
            <a:off x="6612600" y="4654551"/>
            <a:ext cx="574410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/>
          <p:cNvCxnSpPr>
            <a:cxnSpLocks noChangeShapeType="1"/>
          </p:cNvCxnSpPr>
          <p:nvPr/>
        </p:nvCxnSpPr>
        <p:spPr bwMode="auto">
          <a:xfrm flipH="1">
            <a:off x="8196527" y="4311650"/>
            <a:ext cx="586450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8099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8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51215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/>
          <p:cNvSpPr>
            <a:spLocks noChangeArrowheads="1"/>
          </p:cNvSpPr>
          <p:nvPr/>
        </p:nvSpPr>
        <p:spPr bwMode="auto">
          <a:xfrm>
            <a:off x="1647560" y="4203701"/>
            <a:ext cx="3186775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46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768865" y="4437063"/>
            <a:ext cx="105079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/>
          <p:cNvCxnSpPr>
            <a:cxnSpLocks noChangeShapeType="1"/>
          </p:cNvCxnSpPr>
          <p:nvPr/>
        </p:nvCxnSpPr>
        <p:spPr bwMode="auto">
          <a:xfrm>
            <a:off x="3314040" y="4724401"/>
            <a:ext cx="118665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/>
          <p:cNvCxnSpPr>
            <a:cxnSpLocks noChangeShapeType="1"/>
          </p:cNvCxnSpPr>
          <p:nvPr/>
        </p:nvCxnSpPr>
        <p:spPr bwMode="auto">
          <a:xfrm flipV="1">
            <a:off x="3116262" y="4919663"/>
            <a:ext cx="240771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/>
          <p:cNvCxnSpPr>
            <a:cxnSpLocks noChangeShapeType="1"/>
          </p:cNvCxnSpPr>
          <p:nvPr/>
        </p:nvCxnSpPr>
        <p:spPr bwMode="auto">
          <a:xfrm flipV="1">
            <a:off x="2820458" y="4751388"/>
            <a:ext cx="192617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510896" y="5038725"/>
            <a:ext cx="204656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/>
          <p:cNvCxnSpPr>
            <a:cxnSpLocks noChangeShapeType="1"/>
          </p:cNvCxnSpPr>
          <p:nvPr/>
        </p:nvCxnSpPr>
        <p:spPr bwMode="auto">
          <a:xfrm flipV="1">
            <a:off x="3329517" y="4967289"/>
            <a:ext cx="25109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/>
          <p:cNvCxnSpPr>
            <a:cxnSpLocks noChangeShapeType="1"/>
          </p:cNvCxnSpPr>
          <p:nvPr/>
        </p:nvCxnSpPr>
        <p:spPr bwMode="auto">
          <a:xfrm flipH="1" flipV="1">
            <a:off x="3817938" y="4954588"/>
            <a:ext cx="354277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/>
          <p:cNvCxnSpPr>
            <a:cxnSpLocks noChangeShapeType="1"/>
          </p:cNvCxnSpPr>
          <p:nvPr/>
        </p:nvCxnSpPr>
        <p:spPr bwMode="auto">
          <a:xfrm flipV="1">
            <a:off x="3804179" y="4619626"/>
            <a:ext cx="282046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770585" y="4494214"/>
            <a:ext cx="22529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/>
          <p:cNvSpPr txBox="1">
            <a:spLocks noChangeArrowheads="1"/>
          </p:cNvSpPr>
          <p:nvPr/>
        </p:nvSpPr>
        <p:spPr bwMode="auto">
          <a:xfrm>
            <a:off x="1793744" y="4533901"/>
            <a:ext cx="976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2956" name="Group 347"/>
          <p:cNvGrpSpPr>
            <a:grpSpLocks/>
          </p:cNvGrpSpPr>
          <p:nvPr/>
        </p:nvGrpSpPr>
        <p:grpSpPr bwMode="auto">
          <a:xfrm>
            <a:off x="3826538" y="4419600"/>
            <a:ext cx="526256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/>
          <p:cNvGrpSpPr>
            <a:grpSpLocks/>
          </p:cNvGrpSpPr>
          <p:nvPr/>
        </p:nvGrpSpPr>
        <p:grpSpPr bwMode="auto">
          <a:xfrm>
            <a:off x="3319198" y="4773614"/>
            <a:ext cx="524537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/>
          <p:cNvGrpSpPr>
            <a:grpSpLocks/>
          </p:cNvGrpSpPr>
          <p:nvPr/>
        </p:nvGrpSpPr>
        <p:grpSpPr bwMode="auto">
          <a:xfrm>
            <a:off x="2842817" y="4560889"/>
            <a:ext cx="524536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/>
          <p:cNvGrpSpPr>
            <a:grpSpLocks/>
          </p:cNvGrpSpPr>
          <p:nvPr/>
        </p:nvGrpSpPr>
        <p:grpSpPr bwMode="auto">
          <a:xfrm>
            <a:off x="2619244" y="4854575"/>
            <a:ext cx="524536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/>
          <p:cNvSpPr>
            <a:spLocks noChangeArrowheads="1"/>
          </p:cNvSpPr>
          <p:nvPr/>
        </p:nvSpPr>
        <p:spPr bwMode="auto">
          <a:xfrm>
            <a:off x="4999435" y="3649664"/>
            <a:ext cx="3487738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61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6227367" y="3886200"/>
            <a:ext cx="1150540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/>
          <p:cNvCxnSpPr>
            <a:cxnSpLocks noChangeShapeType="1"/>
          </p:cNvCxnSpPr>
          <p:nvPr/>
        </p:nvCxnSpPr>
        <p:spPr bwMode="auto">
          <a:xfrm>
            <a:off x="6824133" y="4176713"/>
            <a:ext cx="130704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/>
          <p:cNvCxnSpPr>
            <a:cxnSpLocks noChangeShapeType="1"/>
          </p:cNvCxnSpPr>
          <p:nvPr/>
        </p:nvCxnSpPr>
        <p:spPr bwMode="auto">
          <a:xfrm flipV="1">
            <a:off x="6607439" y="4376738"/>
            <a:ext cx="263129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/>
          <p:cNvCxnSpPr>
            <a:cxnSpLocks noChangeShapeType="1"/>
          </p:cNvCxnSpPr>
          <p:nvPr/>
        </p:nvCxnSpPr>
        <p:spPr bwMode="auto">
          <a:xfrm flipV="1">
            <a:off x="6284119" y="4205288"/>
            <a:ext cx="211535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945321" y="4497388"/>
            <a:ext cx="22357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/>
          <p:cNvCxnSpPr>
            <a:cxnSpLocks noChangeShapeType="1"/>
          </p:cNvCxnSpPr>
          <p:nvPr/>
        </p:nvCxnSpPr>
        <p:spPr bwMode="auto">
          <a:xfrm flipV="1">
            <a:off x="6841331" y="4424363"/>
            <a:ext cx="275167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/>
          <p:cNvCxnSpPr>
            <a:cxnSpLocks noChangeShapeType="1"/>
          </p:cNvCxnSpPr>
          <p:nvPr/>
        </p:nvCxnSpPr>
        <p:spPr bwMode="auto">
          <a:xfrm flipH="1" flipV="1">
            <a:off x="7343511" y="4403725"/>
            <a:ext cx="388673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/>
          <p:cNvCxnSpPr>
            <a:cxnSpLocks noChangeShapeType="1"/>
          </p:cNvCxnSpPr>
          <p:nvPr/>
        </p:nvCxnSpPr>
        <p:spPr bwMode="auto">
          <a:xfrm flipV="1">
            <a:off x="7360708" y="4070350"/>
            <a:ext cx="309563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6229086" y="3943351"/>
            <a:ext cx="245931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/>
          <p:cNvSpPr txBox="1">
            <a:spLocks noChangeArrowheads="1"/>
          </p:cNvSpPr>
          <p:nvPr/>
        </p:nvSpPr>
        <p:spPr bwMode="auto">
          <a:xfrm>
            <a:off x="5161095" y="3983038"/>
            <a:ext cx="95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2971" name="Group 347"/>
          <p:cNvGrpSpPr>
            <a:grpSpLocks/>
          </p:cNvGrpSpPr>
          <p:nvPr/>
        </p:nvGrpSpPr>
        <p:grpSpPr bwMode="auto">
          <a:xfrm>
            <a:off x="5738946" y="3752851"/>
            <a:ext cx="574410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/>
          <p:cNvGrpSpPr>
            <a:grpSpLocks/>
          </p:cNvGrpSpPr>
          <p:nvPr/>
        </p:nvGrpSpPr>
        <p:grpSpPr bwMode="auto">
          <a:xfrm>
            <a:off x="6829294" y="4227513"/>
            <a:ext cx="574410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/>
          <p:cNvGrpSpPr>
            <a:grpSpLocks/>
          </p:cNvGrpSpPr>
          <p:nvPr/>
        </p:nvGrpSpPr>
        <p:grpSpPr bwMode="auto">
          <a:xfrm>
            <a:off x="6308197" y="4011613"/>
            <a:ext cx="574410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/>
          <p:cNvGrpSpPr>
            <a:grpSpLocks/>
          </p:cNvGrpSpPr>
          <p:nvPr/>
        </p:nvGrpSpPr>
        <p:grpSpPr bwMode="auto">
          <a:xfrm>
            <a:off x="6063986" y="4310063"/>
            <a:ext cx="574410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/>
          <p:cNvSpPr>
            <a:spLocks noChangeArrowheads="1"/>
          </p:cNvSpPr>
          <p:nvPr/>
        </p:nvSpPr>
        <p:spPr bwMode="auto">
          <a:xfrm>
            <a:off x="1878012" y="2725739"/>
            <a:ext cx="3764625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76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3203973" y="2968626"/>
            <a:ext cx="1241690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/>
          <p:cNvCxnSpPr>
            <a:cxnSpLocks noChangeShapeType="1"/>
          </p:cNvCxnSpPr>
          <p:nvPr/>
        </p:nvCxnSpPr>
        <p:spPr bwMode="auto">
          <a:xfrm>
            <a:off x="3847175" y="3268664"/>
            <a:ext cx="141023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/>
          <p:cNvCxnSpPr>
            <a:cxnSpLocks noChangeShapeType="1"/>
          </p:cNvCxnSpPr>
          <p:nvPr/>
        </p:nvCxnSpPr>
        <p:spPr bwMode="auto">
          <a:xfrm flipV="1">
            <a:off x="3613284" y="3473450"/>
            <a:ext cx="28548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/>
          <p:cNvCxnSpPr>
            <a:cxnSpLocks noChangeShapeType="1"/>
          </p:cNvCxnSpPr>
          <p:nvPr/>
        </p:nvCxnSpPr>
        <p:spPr bwMode="auto">
          <a:xfrm flipV="1">
            <a:off x="3265885" y="3297239"/>
            <a:ext cx="227013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899569" y="3597276"/>
            <a:ext cx="240771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/>
          <p:cNvCxnSpPr>
            <a:cxnSpLocks noChangeShapeType="1"/>
          </p:cNvCxnSpPr>
          <p:nvPr/>
        </p:nvCxnSpPr>
        <p:spPr bwMode="auto">
          <a:xfrm flipV="1">
            <a:off x="3866092" y="3522663"/>
            <a:ext cx="295804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/>
          <p:cNvCxnSpPr>
            <a:cxnSpLocks noChangeShapeType="1"/>
          </p:cNvCxnSpPr>
          <p:nvPr/>
        </p:nvCxnSpPr>
        <p:spPr bwMode="auto">
          <a:xfrm flipH="1" flipV="1">
            <a:off x="4442223" y="3508376"/>
            <a:ext cx="419629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/>
          <p:cNvCxnSpPr>
            <a:cxnSpLocks noChangeShapeType="1"/>
          </p:cNvCxnSpPr>
          <p:nvPr/>
        </p:nvCxnSpPr>
        <p:spPr bwMode="auto">
          <a:xfrm flipV="1">
            <a:off x="4426744" y="3159125"/>
            <a:ext cx="333640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3205692" y="3028951"/>
            <a:ext cx="266568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/>
          <p:cNvSpPr txBox="1">
            <a:spLocks noChangeArrowheads="1"/>
          </p:cNvSpPr>
          <p:nvPr/>
        </p:nvSpPr>
        <p:spPr bwMode="auto">
          <a:xfrm>
            <a:off x="2051713" y="3070226"/>
            <a:ext cx="947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2986" name="Group 347"/>
          <p:cNvGrpSpPr>
            <a:grpSpLocks/>
          </p:cNvGrpSpPr>
          <p:nvPr/>
        </p:nvGrpSpPr>
        <p:grpSpPr bwMode="auto">
          <a:xfrm>
            <a:off x="4724269" y="3562351"/>
            <a:ext cx="620844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/>
          <p:cNvGrpSpPr>
            <a:grpSpLocks/>
          </p:cNvGrpSpPr>
          <p:nvPr/>
        </p:nvGrpSpPr>
        <p:grpSpPr bwMode="auto">
          <a:xfrm>
            <a:off x="3854054" y="3321051"/>
            <a:ext cx="619125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/>
          <p:cNvGrpSpPr>
            <a:grpSpLocks/>
          </p:cNvGrpSpPr>
          <p:nvPr/>
        </p:nvGrpSpPr>
        <p:grpSpPr bwMode="auto">
          <a:xfrm>
            <a:off x="3289963" y="3098801"/>
            <a:ext cx="620844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/>
          <p:cNvGrpSpPr>
            <a:grpSpLocks/>
          </p:cNvGrpSpPr>
          <p:nvPr/>
        </p:nvGrpSpPr>
        <p:grpSpPr bwMode="auto">
          <a:xfrm>
            <a:off x="3026834" y="3405189"/>
            <a:ext cx="620845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/>
          <p:cNvGrpSpPr>
            <a:grpSpLocks/>
          </p:cNvGrpSpPr>
          <p:nvPr/>
        </p:nvGrpSpPr>
        <p:grpSpPr bwMode="auto">
          <a:xfrm>
            <a:off x="3620163" y="3759201"/>
            <a:ext cx="620844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/>
          <p:cNvGrpSpPr>
            <a:grpSpLocks/>
          </p:cNvGrpSpPr>
          <p:nvPr/>
        </p:nvGrpSpPr>
        <p:grpSpPr bwMode="auto">
          <a:xfrm>
            <a:off x="2280444" y="3614738"/>
            <a:ext cx="620845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97991" y="165101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82993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05" y="815976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8318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9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5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8318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7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6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8318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5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7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8318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3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8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8318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1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9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8317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9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0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8317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7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1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8317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5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2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8317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3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3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8317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1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4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831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9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5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83166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7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6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83164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5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7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83162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3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8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83160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1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09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1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2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3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4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/>
          <p:cNvCxnSpPr>
            <a:cxnSpLocks noChangeShapeType="1"/>
          </p:cNvCxnSpPr>
          <p:nvPr/>
        </p:nvCxnSpPr>
        <p:spPr bwMode="auto">
          <a:xfrm>
            <a:off x="2581408" y="2609850"/>
            <a:ext cx="257969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/>
          <p:cNvCxnSpPr>
            <a:cxnSpLocks noChangeShapeType="1"/>
            <a:endCxn id="415" idx="2"/>
          </p:cNvCxnSpPr>
          <p:nvPr/>
        </p:nvCxnSpPr>
        <p:spPr bwMode="auto">
          <a:xfrm>
            <a:off x="1774825" y="2849563"/>
            <a:ext cx="901171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/>
          <p:cNvCxnSpPr>
            <a:cxnSpLocks noChangeShapeType="1"/>
          </p:cNvCxnSpPr>
          <p:nvPr/>
        </p:nvCxnSpPr>
        <p:spPr bwMode="auto">
          <a:xfrm flipV="1">
            <a:off x="1337998" y="2973388"/>
            <a:ext cx="141195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/>
          <p:cNvCxnSpPr>
            <a:cxnSpLocks noChangeShapeType="1"/>
          </p:cNvCxnSpPr>
          <p:nvPr/>
        </p:nvCxnSpPr>
        <p:spPr bwMode="auto">
          <a:xfrm>
            <a:off x="4242727" y="2411414"/>
            <a:ext cx="333640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/>
          <p:cNvCxnSpPr>
            <a:cxnSpLocks noChangeShapeType="1"/>
          </p:cNvCxnSpPr>
          <p:nvPr/>
        </p:nvCxnSpPr>
        <p:spPr bwMode="auto">
          <a:xfrm flipH="1">
            <a:off x="4794780" y="2389189"/>
            <a:ext cx="416190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/>
          <p:cNvCxnSpPr>
            <a:cxnSpLocks noChangeShapeType="1"/>
          </p:cNvCxnSpPr>
          <p:nvPr/>
        </p:nvCxnSpPr>
        <p:spPr bwMode="auto">
          <a:xfrm>
            <a:off x="7334912" y="2900363"/>
            <a:ext cx="233892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/>
          <p:cNvCxnSpPr>
            <a:cxnSpLocks noChangeShapeType="1"/>
          </p:cNvCxnSpPr>
          <p:nvPr/>
        </p:nvCxnSpPr>
        <p:spPr bwMode="auto">
          <a:xfrm flipH="1">
            <a:off x="7732184" y="3251200"/>
            <a:ext cx="261408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/>
          <p:cNvCxnSpPr>
            <a:cxnSpLocks noChangeShapeType="1"/>
          </p:cNvCxnSpPr>
          <p:nvPr/>
        </p:nvCxnSpPr>
        <p:spPr bwMode="auto">
          <a:xfrm flipH="1" flipV="1">
            <a:off x="8076142" y="4573588"/>
            <a:ext cx="86333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/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5763022" y="4694238"/>
            <a:ext cx="309563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/>
          <p:cNvCxnSpPr>
            <a:cxnSpLocks noChangeShapeType="1"/>
          </p:cNvCxnSpPr>
          <p:nvPr/>
        </p:nvCxnSpPr>
        <p:spPr bwMode="auto">
          <a:xfrm flipH="1" flipV="1">
            <a:off x="4407827" y="5045075"/>
            <a:ext cx="402431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/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3406908" y="5192715"/>
            <a:ext cx="264647" cy="66190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/>
          <p:cNvCxnSpPr>
            <a:cxnSpLocks noChangeShapeType="1"/>
          </p:cNvCxnSpPr>
          <p:nvPr/>
        </p:nvCxnSpPr>
        <p:spPr bwMode="auto">
          <a:xfrm flipV="1">
            <a:off x="1939925" y="5160963"/>
            <a:ext cx="43510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499658" y="5018089"/>
            <a:ext cx="488421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/>
          <p:cNvCxnSpPr>
            <a:cxnSpLocks noChangeShapeType="1"/>
          </p:cNvCxnSpPr>
          <p:nvPr/>
        </p:nvCxnSpPr>
        <p:spPr bwMode="auto">
          <a:xfrm>
            <a:off x="1252008" y="4376738"/>
            <a:ext cx="1080029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02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30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8561F33-4165-47E8-BA80-377437E5A98F}" type="slidenum">
              <a:rPr lang="en-US" altLang="en-US" sz="1200">
                <a:latin typeface="Tahoma" pitchFamily="34" charset="0"/>
              </a:rPr>
              <a:pPr/>
              <a:t>56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83031" name="Group 347"/>
          <p:cNvGrpSpPr>
            <a:grpSpLocks/>
          </p:cNvGrpSpPr>
          <p:nvPr/>
        </p:nvGrpSpPr>
        <p:grpSpPr bwMode="auto">
          <a:xfrm>
            <a:off x="7386507" y="3868738"/>
            <a:ext cx="574410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/>
          <p:cNvGrpSpPr>
            <a:grpSpLocks/>
          </p:cNvGrpSpPr>
          <p:nvPr/>
        </p:nvGrpSpPr>
        <p:grpSpPr bwMode="auto">
          <a:xfrm>
            <a:off x="7637596" y="4464051"/>
            <a:ext cx="574410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/>
          <p:cNvGrpSpPr>
            <a:grpSpLocks/>
          </p:cNvGrpSpPr>
          <p:nvPr/>
        </p:nvGrpSpPr>
        <p:grpSpPr bwMode="auto">
          <a:xfrm>
            <a:off x="5372630" y="4514851"/>
            <a:ext cx="574410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/>
          <p:cNvCxnSpPr>
            <a:cxnSpLocks noChangeShapeType="1"/>
          </p:cNvCxnSpPr>
          <p:nvPr/>
        </p:nvCxnSpPr>
        <p:spPr bwMode="auto">
          <a:xfrm flipH="1" flipV="1">
            <a:off x="7037387" y="4722814"/>
            <a:ext cx="1135063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/>
          <p:cNvGrpSpPr>
            <a:grpSpLocks/>
          </p:cNvGrpSpPr>
          <p:nvPr/>
        </p:nvGrpSpPr>
        <p:grpSpPr bwMode="auto">
          <a:xfrm>
            <a:off x="2321719" y="4305300"/>
            <a:ext cx="524537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/>
          <p:cNvGrpSpPr>
            <a:grpSpLocks/>
          </p:cNvGrpSpPr>
          <p:nvPr/>
        </p:nvGrpSpPr>
        <p:grpSpPr bwMode="auto">
          <a:xfrm>
            <a:off x="4056990" y="5006975"/>
            <a:ext cx="524536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/>
          <p:cNvGrpSpPr>
            <a:grpSpLocks/>
          </p:cNvGrpSpPr>
          <p:nvPr/>
        </p:nvGrpSpPr>
        <p:grpSpPr bwMode="auto">
          <a:xfrm>
            <a:off x="3121423" y="5194300"/>
            <a:ext cx="524536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/>
          <p:cNvGrpSpPr>
            <a:grpSpLocks/>
          </p:cNvGrpSpPr>
          <p:nvPr/>
        </p:nvGrpSpPr>
        <p:grpSpPr bwMode="auto">
          <a:xfrm>
            <a:off x="1988079" y="5056189"/>
            <a:ext cx="524537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/>
          <p:cNvGrpSpPr>
            <a:grpSpLocks/>
          </p:cNvGrpSpPr>
          <p:nvPr/>
        </p:nvGrpSpPr>
        <p:grpSpPr bwMode="auto">
          <a:xfrm>
            <a:off x="2675996" y="2832101"/>
            <a:ext cx="619125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/>
          <p:cNvGrpSpPr>
            <a:grpSpLocks/>
          </p:cNvGrpSpPr>
          <p:nvPr/>
        </p:nvGrpSpPr>
        <p:grpSpPr bwMode="auto">
          <a:xfrm>
            <a:off x="4454260" y="2951163"/>
            <a:ext cx="619125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/>
          <p:cNvGrpSpPr>
            <a:grpSpLocks/>
          </p:cNvGrpSpPr>
          <p:nvPr/>
        </p:nvGrpSpPr>
        <p:grpSpPr bwMode="auto">
          <a:xfrm>
            <a:off x="6612600" y="4654551"/>
            <a:ext cx="574410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/>
          <p:cNvCxnSpPr>
            <a:cxnSpLocks noChangeShapeType="1"/>
          </p:cNvCxnSpPr>
          <p:nvPr/>
        </p:nvCxnSpPr>
        <p:spPr bwMode="auto">
          <a:xfrm flipH="1">
            <a:off x="8196527" y="4311650"/>
            <a:ext cx="586450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83068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69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44" name="Rectangle 3"/>
          <p:cNvSpPr txBox="1">
            <a:spLocks noChangeArrowheads="1"/>
          </p:cNvSpPr>
          <p:nvPr/>
        </p:nvSpPr>
        <p:spPr bwMode="auto">
          <a:xfrm>
            <a:off x="512498" y="1073150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/>
          <p:cNvGrpSpPr>
            <a:grpSpLocks/>
          </p:cNvGrpSpPr>
          <p:nvPr/>
        </p:nvGrpSpPr>
        <p:grpSpPr bwMode="auto">
          <a:xfrm>
            <a:off x="5088864" y="2871789"/>
            <a:ext cx="2311400" cy="1082675"/>
            <a:chOff x="4696844" y="2871032"/>
            <a:chExt cx="2133865" cy="1082781"/>
          </a:xfrm>
        </p:grpSpPr>
        <p:grpSp>
          <p:nvGrpSpPr>
            <p:cNvPr id="83063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28092" cy="338587"/>
              <a:chOff x="5573768" y="2726239"/>
              <a:chExt cx="528092" cy="338587"/>
            </a:xfrm>
          </p:grpSpPr>
          <p:sp>
            <p:nvSpPr>
              <p:cNvPr id="83066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67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475338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64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/>
          <p:cNvGrpSpPr>
            <a:grpSpLocks/>
          </p:cNvGrpSpPr>
          <p:nvPr/>
        </p:nvGrpSpPr>
        <p:grpSpPr bwMode="auto">
          <a:xfrm>
            <a:off x="2583127" y="3703639"/>
            <a:ext cx="3164417" cy="1411287"/>
            <a:chOff x="2577005" y="3679131"/>
            <a:chExt cx="2919566" cy="1413453"/>
          </a:xfrm>
        </p:grpSpPr>
        <p:cxnSp>
          <p:nvCxnSpPr>
            <p:cNvPr id="83060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/>
          <p:cNvGrpSpPr>
            <a:grpSpLocks/>
          </p:cNvGrpSpPr>
          <p:nvPr/>
        </p:nvGrpSpPr>
        <p:grpSpPr bwMode="auto">
          <a:xfrm>
            <a:off x="5076825" y="4864101"/>
            <a:ext cx="1927156" cy="741248"/>
            <a:chOff x="4686300" y="4864100"/>
            <a:chExt cx="1778535" cy="740764"/>
          </a:xfrm>
        </p:grpSpPr>
        <p:sp>
          <p:nvSpPr>
            <p:cNvPr id="83058" name="TextBox 39940"/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626135" cy="4613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83059" name="Straight Connector 39943"/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/>
          <p:cNvGrpSpPr>
            <a:grpSpLocks/>
          </p:cNvGrpSpPr>
          <p:nvPr/>
        </p:nvGrpSpPr>
        <p:grpSpPr bwMode="auto">
          <a:xfrm>
            <a:off x="5709709" y="1701800"/>
            <a:ext cx="3488455" cy="1169989"/>
            <a:chOff x="5270500" y="1701800"/>
            <a:chExt cx="3219103" cy="1169233"/>
          </a:xfrm>
        </p:grpSpPr>
        <p:sp>
          <p:nvSpPr>
            <p:cNvPr id="83056" name="TextBox 39946"/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219103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Internet exchange point </a:t>
              </a:r>
            </a:p>
          </p:txBody>
        </p:sp>
        <p:cxnSp>
          <p:nvCxnSpPr>
            <p:cNvPr id="83057" name="Straight Connector 39948"/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34325" y="2159000"/>
              <a:ext cx="237875" cy="712033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/>
          <p:cNvGrpSpPr>
            <a:grpSpLocks/>
          </p:cNvGrpSpPr>
          <p:nvPr/>
        </p:nvGrpSpPr>
        <p:grpSpPr bwMode="auto">
          <a:xfrm>
            <a:off x="4232409" y="3883025"/>
            <a:ext cx="1494498" cy="674688"/>
            <a:chOff x="3962400" y="3676180"/>
            <a:chExt cx="1378622" cy="673930"/>
          </a:xfrm>
        </p:grpSpPr>
        <p:cxnSp>
          <p:nvCxnSpPr>
            <p:cNvPr id="83050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28092" cy="360218"/>
              <a:chOff x="5634518" y="2616953"/>
              <a:chExt cx="528092" cy="360218"/>
            </a:xfrm>
          </p:grpSpPr>
          <p:sp>
            <p:nvSpPr>
              <p:cNvPr id="83054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55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474964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52" name="Straight Connector 519"/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292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/>
          <p:cNvSpPr>
            <a:spLocks noChangeArrowheads="1"/>
          </p:cNvSpPr>
          <p:nvPr/>
        </p:nvSpPr>
        <p:spPr bwMode="auto">
          <a:xfrm>
            <a:off x="1647560" y="4203701"/>
            <a:ext cx="3186775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4994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768865" y="4437063"/>
            <a:ext cx="105079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/>
          <p:cNvCxnSpPr>
            <a:cxnSpLocks noChangeShapeType="1"/>
          </p:cNvCxnSpPr>
          <p:nvPr/>
        </p:nvCxnSpPr>
        <p:spPr bwMode="auto">
          <a:xfrm>
            <a:off x="3314040" y="4724401"/>
            <a:ext cx="118665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/>
          <p:cNvCxnSpPr>
            <a:cxnSpLocks noChangeShapeType="1"/>
          </p:cNvCxnSpPr>
          <p:nvPr/>
        </p:nvCxnSpPr>
        <p:spPr bwMode="auto">
          <a:xfrm flipV="1">
            <a:off x="3116262" y="4919663"/>
            <a:ext cx="240771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/>
          <p:cNvCxnSpPr>
            <a:cxnSpLocks noChangeShapeType="1"/>
          </p:cNvCxnSpPr>
          <p:nvPr/>
        </p:nvCxnSpPr>
        <p:spPr bwMode="auto">
          <a:xfrm flipV="1">
            <a:off x="2820458" y="4751388"/>
            <a:ext cx="192617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510896" y="5038725"/>
            <a:ext cx="204656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/>
          <p:cNvCxnSpPr>
            <a:cxnSpLocks noChangeShapeType="1"/>
          </p:cNvCxnSpPr>
          <p:nvPr/>
        </p:nvCxnSpPr>
        <p:spPr bwMode="auto">
          <a:xfrm flipV="1">
            <a:off x="3329517" y="4967289"/>
            <a:ext cx="25109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/>
          <p:cNvCxnSpPr>
            <a:cxnSpLocks noChangeShapeType="1"/>
          </p:cNvCxnSpPr>
          <p:nvPr/>
        </p:nvCxnSpPr>
        <p:spPr bwMode="auto">
          <a:xfrm flipH="1" flipV="1">
            <a:off x="3817938" y="4954588"/>
            <a:ext cx="354277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/>
          <p:cNvCxnSpPr>
            <a:cxnSpLocks noChangeShapeType="1"/>
          </p:cNvCxnSpPr>
          <p:nvPr/>
        </p:nvCxnSpPr>
        <p:spPr bwMode="auto">
          <a:xfrm flipV="1">
            <a:off x="3804179" y="4619626"/>
            <a:ext cx="282046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770585" y="4494214"/>
            <a:ext cx="22529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/>
          <p:cNvSpPr txBox="1">
            <a:spLocks noChangeArrowheads="1"/>
          </p:cNvSpPr>
          <p:nvPr/>
        </p:nvSpPr>
        <p:spPr bwMode="auto">
          <a:xfrm>
            <a:off x="1793744" y="4533901"/>
            <a:ext cx="976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5004" name="Group 347"/>
          <p:cNvGrpSpPr>
            <a:grpSpLocks/>
          </p:cNvGrpSpPr>
          <p:nvPr/>
        </p:nvGrpSpPr>
        <p:grpSpPr bwMode="auto">
          <a:xfrm>
            <a:off x="3826538" y="4419600"/>
            <a:ext cx="526256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/>
          <p:cNvGrpSpPr>
            <a:grpSpLocks/>
          </p:cNvGrpSpPr>
          <p:nvPr/>
        </p:nvGrpSpPr>
        <p:grpSpPr bwMode="auto">
          <a:xfrm>
            <a:off x="3319198" y="4773614"/>
            <a:ext cx="524537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/>
          <p:cNvGrpSpPr>
            <a:grpSpLocks/>
          </p:cNvGrpSpPr>
          <p:nvPr/>
        </p:nvGrpSpPr>
        <p:grpSpPr bwMode="auto">
          <a:xfrm>
            <a:off x="2842817" y="4560889"/>
            <a:ext cx="524536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/>
          <p:cNvGrpSpPr>
            <a:grpSpLocks/>
          </p:cNvGrpSpPr>
          <p:nvPr/>
        </p:nvGrpSpPr>
        <p:grpSpPr bwMode="auto">
          <a:xfrm>
            <a:off x="2619244" y="4854575"/>
            <a:ext cx="524536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/>
          <p:cNvSpPr>
            <a:spLocks noChangeArrowheads="1"/>
          </p:cNvSpPr>
          <p:nvPr/>
        </p:nvSpPr>
        <p:spPr bwMode="auto">
          <a:xfrm>
            <a:off x="4999435" y="3649664"/>
            <a:ext cx="3487738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09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6227367" y="3886200"/>
            <a:ext cx="1150540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/>
          <p:cNvCxnSpPr>
            <a:cxnSpLocks noChangeShapeType="1"/>
          </p:cNvCxnSpPr>
          <p:nvPr/>
        </p:nvCxnSpPr>
        <p:spPr bwMode="auto">
          <a:xfrm>
            <a:off x="6824133" y="4176713"/>
            <a:ext cx="130704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/>
          <p:cNvCxnSpPr>
            <a:cxnSpLocks noChangeShapeType="1"/>
          </p:cNvCxnSpPr>
          <p:nvPr/>
        </p:nvCxnSpPr>
        <p:spPr bwMode="auto">
          <a:xfrm flipV="1">
            <a:off x="6607439" y="4376738"/>
            <a:ext cx="263129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/>
          <p:cNvCxnSpPr>
            <a:cxnSpLocks noChangeShapeType="1"/>
          </p:cNvCxnSpPr>
          <p:nvPr/>
        </p:nvCxnSpPr>
        <p:spPr bwMode="auto">
          <a:xfrm flipV="1">
            <a:off x="6284119" y="4205288"/>
            <a:ext cx="211535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945321" y="4497388"/>
            <a:ext cx="22357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/>
          <p:cNvCxnSpPr>
            <a:cxnSpLocks noChangeShapeType="1"/>
          </p:cNvCxnSpPr>
          <p:nvPr/>
        </p:nvCxnSpPr>
        <p:spPr bwMode="auto">
          <a:xfrm flipV="1">
            <a:off x="6841331" y="4424363"/>
            <a:ext cx="275167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/>
          <p:cNvCxnSpPr>
            <a:cxnSpLocks noChangeShapeType="1"/>
          </p:cNvCxnSpPr>
          <p:nvPr/>
        </p:nvCxnSpPr>
        <p:spPr bwMode="auto">
          <a:xfrm flipH="1" flipV="1">
            <a:off x="7343511" y="4403725"/>
            <a:ext cx="388673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/>
          <p:cNvCxnSpPr>
            <a:cxnSpLocks noChangeShapeType="1"/>
          </p:cNvCxnSpPr>
          <p:nvPr/>
        </p:nvCxnSpPr>
        <p:spPr bwMode="auto">
          <a:xfrm flipV="1">
            <a:off x="7360708" y="4070350"/>
            <a:ext cx="309563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6229086" y="3943351"/>
            <a:ext cx="245931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/>
          <p:cNvSpPr txBox="1">
            <a:spLocks noChangeArrowheads="1"/>
          </p:cNvSpPr>
          <p:nvPr/>
        </p:nvSpPr>
        <p:spPr bwMode="auto">
          <a:xfrm>
            <a:off x="5161095" y="3983038"/>
            <a:ext cx="95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5019" name="Group 347"/>
          <p:cNvGrpSpPr>
            <a:grpSpLocks/>
          </p:cNvGrpSpPr>
          <p:nvPr/>
        </p:nvGrpSpPr>
        <p:grpSpPr bwMode="auto">
          <a:xfrm>
            <a:off x="5738946" y="3752851"/>
            <a:ext cx="574410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/>
          <p:cNvGrpSpPr>
            <a:grpSpLocks/>
          </p:cNvGrpSpPr>
          <p:nvPr/>
        </p:nvGrpSpPr>
        <p:grpSpPr bwMode="auto">
          <a:xfrm>
            <a:off x="6829294" y="4227513"/>
            <a:ext cx="574410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/>
          <p:cNvGrpSpPr>
            <a:grpSpLocks/>
          </p:cNvGrpSpPr>
          <p:nvPr/>
        </p:nvGrpSpPr>
        <p:grpSpPr bwMode="auto">
          <a:xfrm>
            <a:off x="6308197" y="4011613"/>
            <a:ext cx="574410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/>
          <p:cNvGrpSpPr>
            <a:grpSpLocks/>
          </p:cNvGrpSpPr>
          <p:nvPr/>
        </p:nvGrpSpPr>
        <p:grpSpPr bwMode="auto">
          <a:xfrm>
            <a:off x="6063986" y="4310063"/>
            <a:ext cx="574410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/>
          <p:cNvSpPr>
            <a:spLocks noChangeArrowheads="1"/>
          </p:cNvSpPr>
          <p:nvPr/>
        </p:nvSpPr>
        <p:spPr bwMode="auto">
          <a:xfrm>
            <a:off x="1878012" y="2725739"/>
            <a:ext cx="3764625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24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3203973" y="2968626"/>
            <a:ext cx="1241690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/>
          <p:cNvCxnSpPr>
            <a:cxnSpLocks noChangeShapeType="1"/>
          </p:cNvCxnSpPr>
          <p:nvPr/>
        </p:nvCxnSpPr>
        <p:spPr bwMode="auto">
          <a:xfrm>
            <a:off x="3847175" y="3268664"/>
            <a:ext cx="141023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/>
          <p:cNvCxnSpPr>
            <a:cxnSpLocks noChangeShapeType="1"/>
          </p:cNvCxnSpPr>
          <p:nvPr/>
        </p:nvCxnSpPr>
        <p:spPr bwMode="auto">
          <a:xfrm flipV="1">
            <a:off x="3613284" y="3473450"/>
            <a:ext cx="28548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/>
          <p:cNvCxnSpPr>
            <a:cxnSpLocks noChangeShapeType="1"/>
          </p:cNvCxnSpPr>
          <p:nvPr/>
        </p:nvCxnSpPr>
        <p:spPr bwMode="auto">
          <a:xfrm flipV="1">
            <a:off x="3265885" y="3297239"/>
            <a:ext cx="227013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899569" y="3597276"/>
            <a:ext cx="240771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/>
          <p:cNvCxnSpPr>
            <a:cxnSpLocks noChangeShapeType="1"/>
          </p:cNvCxnSpPr>
          <p:nvPr/>
        </p:nvCxnSpPr>
        <p:spPr bwMode="auto">
          <a:xfrm flipV="1">
            <a:off x="3866092" y="3522663"/>
            <a:ext cx="295804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/>
          <p:cNvCxnSpPr>
            <a:cxnSpLocks noChangeShapeType="1"/>
          </p:cNvCxnSpPr>
          <p:nvPr/>
        </p:nvCxnSpPr>
        <p:spPr bwMode="auto">
          <a:xfrm flipH="1" flipV="1">
            <a:off x="4442223" y="3508376"/>
            <a:ext cx="419629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/>
          <p:cNvCxnSpPr>
            <a:cxnSpLocks noChangeShapeType="1"/>
          </p:cNvCxnSpPr>
          <p:nvPr/>
        </p:nvCxnSpPr>
        <p:spPr bwMode="auto">
          <a:xfrm flipV="1">
            <a:off x="4426744" y="3159125"/>
            <a:ext cx="333640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3205692" y="3028951"/>
            <a:ext cx="266568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/>
          <p:cNvSpPr txBox="1">
            <a:spLocks noChangeArrowheads="1"/>
          </p:cNvSpPr>
          <p:nvPr/>
        </p:nvSpPr>
        <p:spPr bwMode="auto">
          <a:xfrm>
            <a:off x="2051713" y="3070226"/>
            <a:ext cx="947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5034" name="Group 347"/>
          <p:cNvGrpSpPr>
            <a:grpSpLocks/>
          </p:cNvGrpSpPr>
          <p:nvPr/>
        </p:nvGrpSpPr>
        <p:grpSpPr bwMode="auto">
          <a:xfrm>
            <a:off x="4724269" y="3562351"/>
            <a:ext cx="620844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/>
          <p:cNvGrpSpPr>
            <a:grpSpLocks/>
          </p:cNvGrpSpPr>
          <p:nvPr/>
        </p:nvGrpSpPr>
        <p:grpSpPr bwMode="auto">
          <a:xfrm>
            <a:off x="3854054" y="3321051"/>
            <a:ext cx="619125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/>
          <p:cNvGrpSpPr>
            <a:grpSpLocks/>
          </p:cNvGrpSpPr>
          <p:nvPr/>
        </p:nvGrpSpPr>
        <p:grpSpPr bwMode="auto">
          <a:xfrm>
            <a:off x="3289963" y="3098801"/>
            <a:ext cx="620844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/>
          <p:cNvGrpSpPr>
            <a:grpSpLocks/>
          </p:cNvGrpSpPr>
          <p:nvPr/>
        </p:nvGrpSpPr>
        <p:grpSpPr bwMode="auto">
          <a:xfrm>
            <a:off x="3026834" y="3405189"/>
            <a:ext cx="620845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/>
          <p:cNvGrpSpPr>
            <a:grpSpLocks/>
          </p:cNvGrpSpPr>
          <p:nvPr/>
        </p:nvGrpSpPr>
        <p:grpSpPr bwMode="auto">
          <a:xfrm>
            <a:off x="3620163" y="3759201"/>
            <a:ext cx="620844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/>
          <p:cNvGrpSpPr>
            <a:grpSpLocks/>
          </p:cNvGrpSpPr>
          <p:nvPr/>
        </p:nvGrpSpPr>
        <p:grpSpPr bwMode="auto">
          <a:xfrm>
            <a:off x="2280444" y="3614738"/>
            <a:ext cx="620845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4387" y="245271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85041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490" y="801054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8523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6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3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8523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4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4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8523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2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5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8522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0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6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8522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8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7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8522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6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8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8522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4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9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852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2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0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8521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0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1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8521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8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2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8521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6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3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8521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4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5054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5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6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7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8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9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5060" name="Straight Connector 12"/>
          <p:cNvCxnSpPr>
            <a:cxnSpLocks noChangeShapeType="1"/>
          </p:cNvCxnSpPr>
          <p:nvPr/>
        </p:nvCxnSpPr>
        <p:spPr bwMode="auto">
          <a:xfrm>
            <a:off x="2581408" y="2609850"/>
            <a:ext cx="257969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/>
          <p:cNvCxnSpPr>
            <a:cxnSpLocks noChangeShapeType="1"/>
          </p:cNvCxnSpPr>
          <p:nvPr/>
        </p:nvCxnSpPr>
        <p:spPr bwMode="auto">
          <a:xfrm>
            <a:off x="4242727" y="2411414"/>
            <a:ext cx="333640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/>
          <p:cNvCxnSpPr>
            <a:cxnSpLocks noChangeShapeType="1"/>
          </p:cNvCxnSpPr>
          <p:nvPr/>
        </p:nvCxnSpPr>
        <p:spPr bwMode="auto">
          <a:xfrm flipH="1">
            <a:off x="4794780" y="2389189"/>
            <a:ext cx="416190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/>
          <p:cNvCxnSpPr>
            <a:cxnSpLocks noChangeShapeType="1"/>
          </p:cNvCxnSpPr>
          <p:nvPr/>
        </p:nvCxnSpPr>
        <p:spPr bwMode="auto">
          <a:xfrm>
            <a:off x="7334912" y="2900363"/>
            <a:ext cx="233892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/>
          <p:cNvCxnSpPr>
            <a:cxnSpLocks noChangeShapeType="1"/>
          </p:cNvCxnSpPr>
          <p:nvPr/>
        </p:nvCxnSpPr>
        <p:spPr bwMode="auto">
          <a:xfrm flipH="1">
            <a:off x="7732184" y="3251200"/>
            <a:ext cx="261408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/>
          <p:cNvCxnSpPr>
            <a:cxnSpLocks noChangeShapeType="1"/>
          </p:cNvCxnSpPr>
          <p:nvPr/>
        </p:nvCxnSpPr>
        <p:spPr bwMode="auto">
          <a:xfrm flipH="1" flipV="1">
            <a:off x="8076142" y="4573588"/>
            <a:ext cx="86333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/>
          <p:cNvCxnSpPr>
            <a:cxnSpLocks noChangeShapeType="1"/>
          </p:cNvCxnSpPr>
          <p:nvPr/>
        </p:nvCxnSpPr>
        <p:spPr bwMode="auto">
          <a:xfrm flipH="1" flipV="1">
            <a:off x="4449102" y="5045075"/>
            <a:ext cx="402431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/>
          <p:cNvCxnSpPr>
            <a:cxnSpLocks noChangeShapeType="1"/>
          </p:cNvCxnSpPr>
          <p:nvPr/>
        </p:nvCxnSpPr>
        <p:spPr bwMode="auto">
          <a:xfrm flipV="1">
            <a:off x="1939925" y="5160963"/>
            <a:ext cx="43510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499658" y="5018089"/>
            <a:ext cx="488421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6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507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1A4642C4-ABD3-4820-AB02-B336ED9BFC91}" type="slidenum">
              <a:rPr lang="en-US" altLang="en-US" sz="1200">
                <a:latin typeface="Tahoma" pitchFamily="34" charset="0"/>
              </a:rPr>
              <a:pPr/>
              <a:t>57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85071" name="Group 347"/>
          <p:cNvGrpSpPr>
            <a:grpSpLocks/>
          </p:cNvGrpSpPr>
          <p:nvPr/>
        </p:nvGrpSpPr>
        <p:grpSpPr bwMode="auto">
          <a:xfrm>
            <a:off x="7386507" y="3868738"/>
            <a:ext cx="574410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/>
          <p:cNvGrpSpPr>
            <a:grpSpLocks/>
          </p:cNvGrpSpPr>
          <p:nvPr/>
        </p:nvGrpSpPr>
        <p:grpSpPr bwMode="auto">
          <a:xfrm>
            <a:off x="7637596" y="4464051"/>
            <a:ext cx="574410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/>
          <p:cNvGrpSpPr>
            <a:grpSpLocks/>
          </p:cNvGrpSpPr>
          <p:nvPr/>
        </p:nvGrpSpPr>
        <p:grpSpPr bwMode="auto">
          <a:xfrm>
            <a:off x="5372630" y="4514851"/>
            <a:ext cx="574410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/>
          <p:cNvCxnSpPr>
            <a:cxnSpLocks noChangeShapeType="1"/>
          </p:cNvCxnSpPr>
          <p:nvPr/>
        </p:nvCxnSpPr>
        <p:spPr bwMode="auto">
          <a:xfrm flipH="1" flipV="1">
            <a:off x="7037387" y="4722814"/>
            <a:ext cx="1135063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/>
          <p:cNvGrpSpPr>
            <a:grpSpLocks/>
          </p:cNvGrpSpPr>
          <p:nvPr/>
        </p:nvGrpSpPr>
        <p:grpSpPr bwMode="auto">
          <a:xfrm>
            <a:off x="2321719" y="4305300"/>
            <a:ext cx="524537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/>
          <p:cNvGrpSpPr>
            <a:grpSpLocks/>
          </p:cNvGrpSpPr>
          <p:nvPr/>
        </p:nvGrpSpPr>
        <p:grpSpPr bwMode="auto">
          <a:xfrm>
            <a:off x="4056990" y="5006975"/>
            <a:ext cx="524536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/>
          <p:cNvGrpSpPr>
            <a:grpSpLocks/>
          </p:cNvGrpSpPr>
          <p:nvPr/>
        </p:nvGrpSpPr>
        <p:grpSpPr bwMode="auto">
          <a:xfrm>
            <a:off x="3121423" y="5194300"/>
            <a:ext cx="524536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/>
          <p:cNvGrpSpPr>
            <a:grpSpLocks/>
          </p:cNvGrpSpPr>
          <p:nvPr/>
        </p:nvGrpSpPr>
        <p:grpSpPr bwMode="auto">
          <a:xfrm>
            <a:off x="1988079" y="5056189"/>
            <a:ext cx="524537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/>
          <p:cNvGrpSpPr>
            <a:grpSpLocks/>
          </p:cNvGrpSpPr>
          <p:nvPr/>
        </p:nvGrpSpPr>
        <p:grpSpPr bwMode="auto">
          <a:xfrm>
            <a:off x="2675996" y="2832101"/>
            <a:ext cx="619125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/>
          <p:cNvGrpSpPr>
            <a:grpSpLocks/>
          </p:cNvGrpSpPr>
          <p:nvPr/>
        </p:nvGrpSpPr>
        <p:grpSpPr bwMode="auto">
          <a:xfrm>
            <a:off x="4454260" y="2951163"/>
            <a:ext cx="619125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/>
          <p:cNvGrpSpPr>
            <a:grpSpLocks/>
          </p:cNvGrpSpPr>
          <p:nvPr/>
        </p:nvGrpSpPr>
        <p:grpSpPr bwMode="auto">
          <a:xfrm>
            <a:off x="6612600" y="4654551"/>
            <a:ext cx="574410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/>
          <p:cNvCxnSpPr>
            <a:cxnSpLocks noChangeShapeType="1"/>
          </p:cNvCxnSpPr>
          <p:nvPr/>
        </p:nvCxnSpPr>
        <p:spPr bwMode="auto">
          <a:xfrm flipH="1">
            <a:off x="8196527" y="4311650"/>
            <a:ext cx="586450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8512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22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84" name="Group 20"/>
          <p:cNvGrpSpPr>
            <a:grpSpLocks/>
          </p:cNvGrpSpPr>
          <p:nvPr/>
        </p:nvGrpSpPr>
        <p:grpSpPr bwMode="auto">
          <a:xfrm>
            <a:off x="5088864" y="2871789"/>
            <a:ext cx="2311400" cy="1082675"/>
            <a:chOff x="4696844" y="2871032"/>
            <a:chExt cx="2133865" cy="1082781"/>
          </a:xfrm>
        </p:grpSpPr>
        <p:grpSp>
          <p:nvGrpSpPr>
            <p:cNvPr id="8511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28092" cy="338587"/>
              <a:chOff x="5573768" y="2726239"/>
              <a:chExt cx="528092" cy="338587"/>
            </a:xfrm>
          </p:grpSpPr>
          <p:sp>
            <p:nvSpPr>
              <p:cNvPr id="8511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2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475338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1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/>
          <p:cNvGrpSpPr>
            <a:grpSpLocks/>
          </p:cNvGrpSpPr>
          <p:nvPr/>
        </p:nvGrpSpPr>
        <p:grpSpPr bwMode="auto">
          <a:xfrm>
            <a:off x="2583127" y="3703639"/>
            <a:ext cx="3164417" cy="1411287"/>
            <a:chOff x="2577005" y="3679131"/>
            <a:chExt cx="2919566" cy="1413453"/>
          </a:xfrm>
        </p:grpSpPr>
        <p:cxnSp>
          <p:nvCxnSpPr>
            <p:cNvPr id="8511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/>
          <p:cNvGrpSpPr>
            <a:grpSpLocks/>
          </p:cNvGrpSpPr>
          <p:nvPr/>
        </p:nvGrpSpPr>
        <p:grpSpPr bwMode="auto">
          <a:xfrm>
            <a:off x="4232409" y="3883025"/>
            <a:ext cx="1494498" cy="674688"/>
            <a:chOff x="3962400" y="3676180"/>
            <a:chExt cx="1378622" cy="673930"/>
          </a:xfrm>
        </p:grpSpPr>
        <p:cxnSp>
          <p:nvCxnSpPr>
            <p:cNvPr id="8510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28092" cy="360218"/>
              <a:chOff x="5634518" y="2616953"/>
              <a:chExt cx="528092" cy="360218"/>
            </a:xfrm>
          </p:grpSpPr>
          <p:sp>
            <p:nvSpPr>
              <p:cNvPr id="8511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12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474964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09" name="Straight Connector 519"/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/>
          <p:cNvCxnSpPr>
            <a:cxnSpLocks noChangeShapeType="1"/>
            <a:endCxn id="85090" idx="2"/>
          </p:cNvCxnSpPr>
          <p:nvPr/>
        </p:nvCxnSpPr>
        <p:spPr bwMode="auto">
          <a:xfrm>
            <a:off x="1568450" y="2921001"/>
            <a:ext cx="41275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/>
          <p:cNvCxnSpPr>
            <a:cxnSpLocks noChangeShapeType="1"/>
            <a:endCxn id="85090" idx="3"/>
          </p:cNvCxnSpPr>
          <p:nvPr/>
        </p:nvCxnSpPr>
        <p:spPr bwMode="auto">
          <a:xfrm>
            <a:off x="1329400" y="3201989"/>
            <a:ext cx="134144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/>
          <p:cNvCxnSpPr>
            <a:cxnSpLocks noChangeShapeType="1"/>
            <a:endCxn id="85090" idx="5"/>
          </p:cNvCxnSpPr>
          <p:nvPr/>
        </p:nvCxnSpPr>
        <p:spPr bwMode="auto">
          <a:xfrm flipV="1">
            <a:off x="1243410" y="4298950"/>
            <a:ext cx="220133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/>
          <p:cNvSpPr>
            <a:spLocks noChangeArrowheads="1"/>
          </p:cNvSpPr>
          <p:nvPr/>
        </p:nvSpPr>
        <p:spPr bwMode="auto">
          <a:xfrm rot="5400000">
            <a:off x="983457" y="3650457"/>
            <a:ext cx="1252537" cy="4127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91" name="Straight Connector 39941"/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1816101" y="3754438"/>
            <a:ext cx="466064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1817821" y="4041776"/>
            <a:ext cx="503898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8510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6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4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8510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4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5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8510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2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5096" name="Straight Connector 509"/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5508493" y="5684838"/>
            <a:ext cx="56409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/>
          <p:cNvCxnSpPr>
            <a:cxnSpLocks noChangeShapeType="1"/>
          </p:cNvCxnSpPr>
          <p:nvPr/>
        </p:nvCxnSpPr>
        <p:spPr bwMode="auto">
          <a:xfrm flipV="1">
            <a:off x="3671756" y="5689600"/>
            <a:ext cx="331919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/>
          <p:cNvSpPr>
            <a:spLocks noChangeArrowheads="1"/>
          </p:cNvSpPr>
          <p:nvPr/>
        </p:nvSpPr>
        <p:spPr bwMode="auto">
          <a:xfrm>
            <a:off x="3618442" y="5359400"/>
            <a:ext cx="2215092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99" name="TextBox 9"/>
          <p:cNvSpPr txBox="1">
            <a:spLocks noChangeArrowheads="1"/>
          </p:cNvSpPr>
          <p:nvPr/>
        </p:nvSpPr>
        <p:spPr bwMode="auto">
          <a:xfrm>
            <a:off x="3852333" y="5334000"/>
            <a:ext cx="1524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5100" name="Rectangle 3"/>
          <p:cNvSpPr txBox="1">
            <a:spLocks noChangeArrowheads="1"/>
          </p:cNvSpPr>
          <p:nvPr/>
        </p:nvSpPr>
        <p:spPr bwMode="auto">
          <a:xfrm>
            <a:off x="512498" y="1073150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… and regional networks may arise to connect access nets to ISPs </a:t>
            </a:r>
          </a:p>
        </p:txBody>
      </p:sp>
    </p:spTree>
    <p:extLst>
      <p:ext uri="{BB962C8B-B14F-4D97-AF65-F5344CB8AC3E}">
        <p14:creationId xmlns:p14="http://schemas.microsoft.com/office/powerpoint/2010/main" val="40513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/>
          <p:cNvSpPr>
            <a:spLocks noChangeArrowheads="1"/>
          </p:cNvSpPr>
          <p:nvPr/>
        </p:nvSpPr>
        <p:spPr bwMode="auto">
          <a:xfrm>
            <a:off x="1647560" y="4203701"/>
            <a:ext cx="3186775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42" name="Straight Connector 10"/>
          <p:cNvCxnSpPr>
            <a:cxnSpLocks noChangeShapeType="1"/>
            <a:stCxn id="507" idx="7"/>
          </p:cNvCxnSpPr>
          <p:nvPr/>
        </p:nvCxnSpPr>
        <p:spPr bwMode="auto">
          <a:xfrm>
            <a:off x="2768865" y="4437063"/>
            <a:ext cx="105079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/>
          <p:cNvCxnSpPr>
            <a:cxnSpLocks noChangeShapeType="1"/>
          </p:cNvCxnSpPr>
          <p:nvPr/>
        </p:nvCxnSpPr>
        <p:spPr bwMode="auto">
          <a:xfrm>
            <a:off x="3314040" y="4724401"/>
            <a:ext cx="118665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/>
          <p:cNvCxnSpPr>
            <a:cxnSpLocks noChangeShapeType="1"/>
          </p:cNvCxnSpPr>
          <p:nvPr/>
        </p:nvCxnSpPr>
        <p:spPr bwMode="auto">
          <a:xfrm flipV="1">
            <a:off x="3116262" y="4919663"/>
            <a:ext cx="240771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/>
          <p:cNvCxnSpPr>
            <a:cxnSpLocks noChangeShapeType="1"/>
          </p:cNvCxnSpPr>
          <p:nvPr/>
        </p:nvCxnSpPr>
        <p:spPr bwMode="auto">
          <a:xfrm flipV="1">
            <a:off x="2820458" y="4751388"/>
            <a:ext cx="192617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/>
          <p:cNvCxnSpPr>
            <a:cxnSpLocks noChangeShapeType="1"/>
            <a:stCxn id="444" idx="6"/>
          </p:cNvCxnSpPr>
          <p:nvPr/>
        </p:nvCxnSpPr>
        <p:spPr bwMode="auto">
          <a:xfrm flipV="1">
            <a:off x="2510896" y="5038725"/>
            <a:ext cx="204656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/>
          <p:cNvCxnSpPr>
            <a:cxnSpLocks noChangeShapeType="1"/>
          </p:cNvCxnSpPr>
          <p:nvPr/>
        </p:nvCxnSpPr>
        <p:spPr bwMode="auto">
          <a:xfrm flipV="1">
            <a:off x="3329517" y="4967289"/>
            <a:ext cx="251090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/>
          <p:cNvCxnSpPr>
            <a:cxnSpLocks noChangeShapeType="1"/>
          </p:cNvCxnSpPr>
          <p:nvPr/>
        </p:nvCxnSpPr>
        <p:spPr bwMode="auto">
          <a:xfrm flipH="1" flipV="1">
            <a:off x="3817938" y="4954588"/>
            <a:ext cx="354277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/>
          <p:cNvCxnSpPr>
            <a:cxnSpLocks noChangeShapeType="1"/>
          </p:cNvCxnSpPr>
          <p:nvPr/>
        </p:nvCxnSpPr>
        <p:spPr bwMode="auto">
          <a:xfrm flipV="1">
            <a:off x="3804179" y="4619626"/>
            <a:ext cx="282046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/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770585" y="4494214"/>
            <a:ext cx="22529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/>
          <p:cNvSpPr txBox="1">
            <a:spLocks noChangeArrowheads="1"/>
          </p:cNvSpPr>
          <p:nvPr/>
        </p:nvSpPr>
        <p:spPr bwMode="auto">
          <a:xfrm>
            <a:off x="1793744" y="4533901"/>
            <a:ext cx="976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7052" name="Group 347"/>
          <p:cNvGrpSpPr>
            <a:grpSpLocks/>
          </p:cNvGrpSpPr>
          <p:nvPr/>
        </p:nvGrpSpPr>
        <p:grpSpPr bwMode="auto">
          <a:xfrm>
            <a:off x="3826538" y="4419600"/>
            <a:ext cx="526256" cy="211138"/>
            <a:chOff x="1871277" y="1576300"/>
            <a:chExt cx="1128371" cy="437860"/>
          </a:xfrm>
        </p:grpSpPr>
        <p:sp>
          <p:nvSpPr>
            <p:cNvPr id="496" name="Oval 49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/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/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/>
          <p:cNvGrpSpPr>
            <a:grpSpLocks/>
          </p:cNvGrpSpPr>
          <p:nvPr/>
        </p:nvGrpSpPr>
        <p:grpSpPr bwMode="auto">
          <a:xfrm>
            <a:off x="3319198" y="4773614"/>
            <a:ext cx="524537" cy="211137"/>
            <a:chOff x="1871277" y="1576300"/>
            <a:chExt cx="1128371" cy="437860"/>
          </a:xfrm>
        </p:grpSpPr>
        <p:sp>
          <p:nvSpPr>
            <p:cNvPr id="478" name="Oval 47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/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/>
          <p:cNvGrpSpPr>
            <a:grpSpLocks/>
          </p:cNvGrpSpPr>
          <p:nvPr/>
        </p:nvGrpSpPr>
        <p:grpSpPr bwMode="auto">
          <a:xfrm>
            <a:off x="2842817" y="4560889"/>
            <a:ext cx="524536" cy="211137"/>
            <a:chOff x="1871277" y="1576300"/>
            <a:chExt cx="1128371" cy="437860"/>
          </a:xfrm>
        </p:grpSpPr>
        <p:sp>
          <p:nvSpPr>
            <p:cNvPr id="469" name="Oval 46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/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/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/>
          <p:cNvGrpSpPr>
            <a:grpSpLocks/>
          </p:cNvGrpSpPr>
          <p:nvPr/>
        </p:nvGrpSpPr>
        <p:grpSpPr bwMode="auto">
          <a:xfrm>
            <a:off x="2619244" y="4854575"/>
            <a:ext cx="524536" cy="211138"/>
            <a:chOff x="1871277" y="1576300"/>
            <a:chExt cx="1128371" cy="437860"/>
          </a:xfrm>
        </p:grpSpPr>
        <p:sp>
          <p:nvSpPr>
            <p:cNvPr id="460" name="Oval 45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/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/>
          <p:cNvSpPr>
            <a:spLocks noChangeArrowheads="1"/>
          </p:cNvSpPr>
          <p:nvPr/>
        </p:nvSpPr>
        <p:spPr bwMode="auto">
          <a:xfrm>
            <a:off x="4999435" y="3649664"/>
            <a:ext cx="3487738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57" name="Straight Connector 10"/>
          <p:cNvCxnSpPr>
            <a:cxnSpLocks noChangeShapeType="1"/>
            <a:stCxn id="599" idx="7"/>
          </p:cNvCxnSpPr>
          <p:nvPr/>
        </p:nvCxnSpPr>
        <p:spPr bwMode="auto">
          <a:xfrm>
            <a:off x="6227367" y="3886200"/>
            <a:ext cx="1150540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/>
          <p:cNvCxnSpPr>
            <a:cxnSpLocks noChangeShapeType="1"/>
          </p:cNvCxnSpPr>
          <p:nvPr/>
        </p:nvCxnSpPr>
        <p:spPr bwMode="auto">
          <a:xfrm>
            <a:off x="6824133" y="4176713"/>
            <a:ext cx="130704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/>
          <p:cNvCxnSpPr>
            <a:cxnSpLocks noChangeShapeType="1"/>
          </p:cNvCxnSpPr>
          <p:nvPr/>
        </p:nvCxnSpPr>
        <p:spPr bwMode="auto">
          <a:xfrm flipV="1">
            <a:off x="6607439" y="4376738"/>
            <a:ext cx="263129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/>
          <p:cNvCxnSpPr>
            <a:cxnSpLocks noChangeShapeType="1"/>
          </p:cNvCxnSpPr>
          <p:nvPr/>
        </p:nvCxnSpPr>
        <p:spPr bwMode="auto">
          <a:xfrm flipV="1">
            <a:off x="6284119" y="4205288"/>
            <a:ext cx="211535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/>
          <p:cNvCxnSpPr>
            <a:cxnSpLocks noChangeShapeType="1"/>
            <a:stCxn id="536" idx="6"/>
          </p:cNvCxnSpPr>
          <p:nvPr/>
        </p:nvCxnSpPr>
        <p:spPr bwMode="auto">
          <a:xfrm flipV="1">
            <a:off x="5945321" y="4497388"/>
            <a:ext cx="22357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/>
          <p:cNvCxnSpPr>
            <a:cxnSpLocks noChangeShapeType="1"/>
          </p:cNvCxnSpPr>
          <p:nvPr/>
        </p:nvCxnSpPr>
        <p:spPr bwMode="auto">
          <a:xfrm flipV="1">
            <a:off x="6841331" y="4424363"/>
            <a:ext cx="275167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/>
          <p:cNvCxnSpPr>
            <a:cxnSpLocks noChangeShapeType="1"/>
          </p:cNvCxnSpPr>
          <p:nvPr/>
        </p:nvCxnSpPr>
        <p:spPr bwMode="auto">
          <a:xfrm flipH="1" flipV="1">
            <a:off x="7343511" y="4403725"/>
            <a:ext cx="388673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/>
          <p:cNvCxnSpPr>
            <a:cxnSpLocks noChangeShapeType="1"/>
          </p:cNvCxnSpPr>
          <p:nvPr/>
        </p:nvCxnSpPr>
        <p:spPr bwMode="auto">
          <a:xfrm flipV="1">
            <a:off x="7360708" y="4070350"/>
            <a:ext cx="309563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/>
          <p:cNvCxnSpPr>
            <a:cxnSpLocks noChangeShapeType="1"/>
            <a:endCxn id="597" idx="7"/>
          </p:cNvCxnSpPr>
          <p:nvPr/>
        </p:nvCxnSpPr>
        <p:spPr bwMode="auto">
          <a:xfrm flipH="1" flipV="1">
            <a:off x="6229086" y="3943351"/>
            <a:ext cx="245931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/>
          <p:cNvSpPr txBox="1">
            <a:spLocks noChangeArrowheads="1"/>
          </p:cNvSpPr>
          <p:nvPr/>
        </p:nvSpPr>
        <p:spPr bwMode="auto">
          <a:xfrm>
            <a:off x="5161095" y="3983038"/>
            <a:ext cx="9587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7067" name="Group 347"/>
          <p:cNvGrpSpPr>
            <a:grpSpLocks/>
          </p:cNvGrpSpPr>
          <p:nvPr/>
        </p:nvGrpSpPr>
        <p:grpSpPr bwMode="auto">
          <a:xfrm>
            <a:off x="5738946" y="3752851"/>
            <a:ext cx="574410" cy="214313"/>
            <a:chOff x="1871277" y="1576300"/>
            <a:chExt cx="1128371" cy="437860"/>
          </a:xfrm>
        </p:grpSpPr>
        <p:sp>
          <p:nvSpPr>
            <p:cNvPr id="597" name="Oval 59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/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/>
          <p:cNvGrpSpPr>
            <a:grpSpLocks/>
          </p:cNvGrpSpPr>
          <p:nvPr/>
        </p:nvGrpSpPr>
        <p:grpSpPr bwMode="auto">
          <a:xfrm>
            <a:off x="6829294" y="4227513"/>
            <a:ext cx="574410" cy="214312"/>
            <a:chOff x="1871277" y="1576300"/>
            <a:chExt cx="1128371" cy="437860"/>
          </a:xfrm>
        </p:grpSpPr>
        <p:sp>
          <p:nvSpPr>
            <p:cNvPr id="570" name="Oval 56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/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/>
          <p:cNvGrpSpPr>
            <a:grpSpLocks/>
          </p:cNvGrpSpPr>
          <p:nvPr/>
        </p:nvGrpSpPr>
        <p:grpSpPr bwMode="auto">
          <a:xfrm>
            <a:off x="6308197" y="4011613"/>
            <a:ext cx="574410" cy="214312"/>
            <a:chOff x="1871277" y="1576300"/>
            <a:chExt cx="1128371" cy="437860"/>
          </a:xfrm>
        </p:grpSpPr>
        <p:sp>
          <p:nvSpPr>
            <p:cNvPr id="561" name="Oval 56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/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/>
          <p:cNvGrpSpPr>
            <a:grpSpLocks/>
          </p:cNvGrpSpPr>
          <p:nvPr/>
        </p:nvGrpSpPr>
        <p:grpSpPr bwMode="auto">
          <a:xfrm>
            <a:off x="6063986" y="4310063"/>
            <a:ext cx="574410" cy="214312"/>
            <a:chOff x="1871277" y="1576300"/>
            <a:chExt cx="1128371" cy="437860"/>
          </a:xfrm>
        </p:grpSpPr>
        <p:sp>
          <p:nvSpPr>
            <p:cNvPr id="552" name="Oval 55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/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/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/>
          <p:cNvSpPr>
            <a:spLocks noChangeArrowheads="1"/>
          </p:cNvSpPr>
          <p:nvPr/>
        </p:nvSpPr>
        <p:spPr bwMode="auto">
          <a:xfrm>
            <a:off x="1878012" y="2725739"/>
            <a:ext cx="3764625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72" name="Straight Connector 10"/>
          <p:cNvCxnSpPr>
            <a:cxnSpLocks noChangeShapeType="1"/>
            <a:stCxn id="415" idx="7"/>
          </p:cNvCxnSpPr>
          <p:nvPr/>
        </p:nvCxnSpPr>
        <p:spPr bwMode="auto">
          <a:xfrm>
            <a:off x="3203973" y="2968626"/>
            <a:ext cx="1241690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/>
          <p:cNvCxnSpPr>
            <a:cxnSpLocks noChangeShapeType="1"/>
          </p:cNvCxnSpPr>
          <p:nvPr/>
        </p:nvCxnSpPr>
        <p:spPr bwMode="auto">
          <a:xfrm>
            <a:off x="3847175" y="3268664"/>
            <a:ext cx="141023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/>
          <p:cNvCxnSpPr>
            <a:cxnSpLocks noChangeShapeType="1"/>
          </p:cNvCxnSpPr>
          <p:nvPr/>
        </p:nvCxnSpPr>
        <p:spPr bwMode="auto">
          <a:xfrm flipV="1">
            <a:off x="3613284" y="3473450"/>
            <a:ext cx="28548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/>
          <p:cNvCxnSpPr>
            <a:cxnSpLocks noChangeShapeType="1"/>
          </p:cNvCxnSpPr>
          <p:nvPr/>
        </p:nvCxnSpPr>
        <p:spPr bwMode="auto">
          <a:xfrm flipV="1">
            <a:off x="3265885" y="3297239"/>
            <a:ext cx="227013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/>
          <p:cNvCxnSpPr>
            <a:cxnSpLocks noChangeShapeType="1"/>
            <a:stCxn id="352" idx="6"/>
          </p:cNvCxnSpPr>
          <p:nvPr/>
        </p:nvCxnSpPr>
        <p:spPr bwMode="auto">
          <a:xfrm flipV="1">
            <a:off x="2899569" y="3597276"/>
            <a:ext cx="240771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/>
          <p:cNvCxnSpPr>
            <a:cxnSpLocks noChangeShapeType="1"/>
          </p:cNvCxnSpPr>
          <p:nvPr/>
        </p:nvCxnSpPr>
        <p:spPr bwMode="auto">
          <a:xfrm flipV="1">
            <a:off x="3866092" y="3522663"/>
            <a:ext cx="295804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/>
          <p:cNvCxnSpPr>
            <a:cxnSpLocks noChangeShapeType="1"/>
          </p:cNvCxnSpPr>
          <p:nvPr/>
        </p:nvCxnSpPr>
        <p:spPr bwMode="auto">
          <a:xfrm flipH="1" flipV="1">
            <a:off x="4442223" y="3508376"/>
            <a:ext cx="419629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/>
          <p:cNvCxnSpPr>
            <a:cxnSpLocks noChangeShapeType="1"/>
          </p:cNvCxnSpPr>
          <p:nvPr/>
        </p:nvCxnSpPr>
        <p:spPr bwMode="auto">
          <a:xfrm flipV="1">
            <a:off x="4426744" y="3159125"/>
            <a:ext cx="333640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/>
          <p:cNvCxnSpPr>
            <a:cxnSpLocks noChangeShapeType="1"/>
            <a:endCxn id="413" idx="7"/>
          </p:cNvCxnSpPr>
          <p:nvPr/>
        </p:nvCxnSpPr>
        <p:spPr bwMode="auto">
          <a:xfrm flipH="1" flipV="1">
            <a:off x="3205692" y="3028951"/>
            <a:ext cx="266568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/>
          <p:cNvSpPr txBox="1">
            <a:spLocks noChangeArrowheads="1"/>
          </p:cNvSpPr>
          <p:nvPr/>
        </p:nvSpPr>
        <p:spPr bwMode="auto">
          <a:xfrm>
            <a:off x="2051713" y="3070226"/>
            <a:ext cx="9473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7082" name="Group 347"/>
          <p:cNvGrpSpPr>
            <a:grpSpLocks/>
          </p:cNvGrpSpPr>
          <p:nvPr/>
        </p:nvGrpSpPr>
        <p:grpSpPr bwMode="auto">
          <a:xfrm>
            <a:off x="4724269" y="3562351"/>
            <a:ext cx="620844" cy="220663"/>
            <a:chOff x="1871277" y="1576300"/>
            <a:chExt cx="1128371" cy="437860"/>
          </a:xfrm>
        </p:grpSpPr>
        <p:sp>
          <p:nvSpPr>
            <p:cNvPr id="395" name="Oval 39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/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/>
          <p:cNvGrpSpPr>
            <a:grpSpLocks/>
          </p:cNvGrpSpPr>
          <p:nvPr/>
        </p:nvGrpSpPr>
        <p:grpSpPr bwMode="auto">
          <a:xfrm>
            <a:off x="3854054" y="3321051"/>
            <a:ext cx="619125" cy="220663"/>
            <a:chOff x="1871277" y="1576300"/>
            <a:chExt cx="1128371" cy="437860"/>
          </a:xfrm>
        </p:grpSpPr>
        <p:sp>
          <p:nvSpPr>
            <p:cNvPr id="386" name="Oval 385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/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/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/>
          <p:cNvGrpSpPr>
            <a:grpSpLocks/>
          </p:cNvGrpSpPr>
          <p:nvPr/>
        </p:nvGrpSpPr>
        <p:grpSpPr bwMode="auto">
          <a:xfrm>
            <a:off x="3289963" y="3098801"/>
            <a:ext cx="620844" cy="219075"/>
            <a:chOff x="1871277" y="1576300"/>
            <a:chExt cx="1128371" cy="437860"/>
          </a:xfrm>
        </p:grpSpPr>
        <p:sp>
          <p:nvSpPr>
            <p:cNvPr id="377" name="Oval 3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/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/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/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/>
          <p:cNvGrpSpPr>
            <a:grpSpLocks/>
          </p:cNvGrpSpPr>
          <p:nvPr/>
        </p:nvGrpSpPr>
        <p:grpSpPr bwMode="auto">
          <a:xfrm>
            <a:off x="3026834" y="3405189"/>
            <a:ext cx="620845" cy="219075"/>
            <a:chOff x="1871277" y="1576300"/>
            <a:chExt cx="1128371" cy="437860"/>
          </a:xfrm>
        </p:grpSpPr>
        <p:sp>
          <p:nvSpPr>
            <p:cNvPr id="368" name="Oval 36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/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/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/>
          <p:cNvGrpSpPr>
            <a:grpSpLocks/>
          </p:cNvGrpSpPr>
          <p:nvPr/>
        </p:nvGrpSpPr>
        <p:grpSpPr bwMode="auto">
          <a:xfrm>
            <a:off x="3620163" y="3759201"/>
            <a:ext cx="620844" cy="220663"/>
            <a:chOff x="1871277" y="1576300"/>
            <a:chExt cx="1128371" cy="437860"/>
          </a:xfrm>
        </p:grpSpPr>
        <p:sp>
          <p:nvSpPr>
            <p:cNvPr id="359" name="Oval 35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/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/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/>
          <p:cNvGrpSpPr>
            <a:grpSpLocks/>
          </p:cNvGrpSpPr>
          <p:nvPr/>
        </p:nvGrpSpPr>
        <p:grpSpPr bwMode="auto">
          <a:xfrm>
            <a:off x="2280444" y="3614738"/>
            <a:ext cx="620845" cy="220662"/>
            <a:chOff x="1871277" y="1576300"/>
            <a:chExt cx="1128371" cy="437860"/>
          </a:xfrm>
        </p:grpSpPr>
        <p:sp>
          <p:nvSpPr>
            <p:cNvPr id="350" name="Oval 349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/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/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8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67732" y="215108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87089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05" y="779465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/>
          <p:cNvGrpSpPr>
            <a:grpSpLocks/>
          </p:cNvGrpSpPr>
          <p:nvPr/>
        </p:nvGrpSpPr>
        <p:grpSpPr bwMode="auto">
          <a:xfrm>
            <a:off x="1977761" y="2241551"/>
            <a:ext cx="676914" cy="417513"/>
            <a:chOff x="3053396" y="4304255"/>
            <a:chExt cx="625540" cy="418253"/>
          </a:xfrm>
        </p:grpSpPr>
        <p:sp>
          <p:nvSpPr>
            <p:cNvPr id="8728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6" name="TextBox 1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1" name="Group 135"/>
          <p:cNvGrpSpPr>
            <a:grpSpLocks/>
          </p:cNvGrpSpPr>
          <p:nvPr/>
        </p:nvGrpSpPr>
        <p:grpSpPr bwMode="auto">
          <a:xfrm>
            <a:off x="6861968" y="2495551"/>
            <a:ext cx="677859" cy="417513"/>
            <a:chOff x="3053396" y="4304255"/>
            <a:chExt cx="624882" cy="418253"/>
          </a:xfrm>
        </p:grpSpPr>
        <p:sp>
          <p:nvSpPr>
            <p:cNvPr id="8728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4" name="TextBox 13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2" name="Group 138"/>
          <p:cNvGrpSpPr>
            <a:grpSpLocks/>
          </p:cNvGrpSpPr>
          <p:nvPr/>
        </p:nvGrpSpPr>
        <p:grpSpPr bwMode="auto">
          <a:xfrm>
            <a:off x="1344878" y="5353051"/>
            <a:ext cx="676914" cy="417513"/>
            <a:chOff x="3053396" y="4304255"/>
            <a:chExt cx="625540" cy="418253"/>
          </a:xfrm>
        </p:grpSpPr>
        <p:sp>
          <p:nvSpPr>
            <p:cNvPr id="8728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2" name="TextBox 140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3" name="Group 141"/>
          <p:cNvGrpSpPr>
            <a:grpSpLocks/>
          </p:cNvGrpSpPr>
          <p:nvPr/>
        </p:nvGrpSpPr>
        <p:grpSpPr bwMode="auto">
          <a:xfrm>
            <a:off x="890853" y="4730751"/>
            <a:ext cx="676914" cy="417513"/>
            <a:chOff x="3053396" y="4304255"/>
            <a:chExt cx="625540" cy="418253"/>
          </a:xfrm>
        </p:grpSpPr>
        <p:sp>
          <p:nvSpPr>
            <p:cNvPr id="8727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0" name="TextBox 14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4" name="Group 147"/>
          <p:cNvGrpSpPr>
            <a:grpSpLocks/>
          </p:cNvGrpSpPr>
          <p:nvPr/>
        </p:nvGrpSpPr>
        <p:grpSpPr bwMode="auto">
          <a:xfrm>
            <a:off x="7673710" y="2927351"/>
            <a:ext cx="677859" cy="417513"/>
            <a:chOff x="3053396" y="4304255"/>
            <a:chExt cx="624882" cy="418253"/>
          </a:xfrm>
        </p:grpSpPr>
        <p:sp>
          <p:nvSpPr>
            <p:cNvPr id="8727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8" name="TextBox 149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5" name="Group 150"/>
          <p:cNvGrpSpPr>
            <a:grpSpLocks/>
          </p:cNvGrpSpPr>
          <p:nvPr/>
        </p:nvGrpSpPr>
        <p:grpSpPr bwMode="auto">
          <a:xfrm>
            <a:off x="3711310" y="2000251"/>
            <a:ext cx="677859" cy="417513"/>
            <a:chOff x="3053396" y="4304255"/>
            <a:chExt cx="624882" cy="418253"/>
          </a:xfrm>
        </p:grpSpPr>
        <p:sp>
          <p:nvSpPr>
            <p:cNvPr id="8727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6" name="TextBox 15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6" name="Group 156"/>
          <p:cNvGrpSpPr>
            <a:grpSpLocks/>
          </p:cNvGrpSpPr>
          <p:nvPr/>
        </p:nvGrpSpPr>
        <p:grpSpPr bwMode="auto">
          <a:xfrm>
            <a:off x="4701910" y="1974851"/>
            <a:ext cx="677859" cy="417513"/>
            <a:chOff x="3053396" y="4304255"/>
            <a:chExt cx="624882" cy="418253"/>
          </a:xfrm>
        </p:grpSpPr>
        <p:sp>
          <p:nvSpPr>
            <p:cNvPr id="8727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4" name="TextBox 15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7" name="Group 160"/>
          <p:cNvGrpSpPr>
            <a:grpSpLocks/>
          </p:cNvGrpSpPr>
          <p:nvPr/>
        </p:nvGrpSpPr>
        <p:grpSpPr bwMode="auto">
          <a:xfrm>
            <a:off x="8017668" y="5607051"/>
            <a:ext cx="677859" cy="417513"/>
            <a:chOff x="3053396" y="4304255"/>
            <a:chExt cx="624882" cy="418253"/>
          </a:xfrm>
        </p:grpSpPr>
        <p:sp>
          <p:nvSpPr>
            <p:cNvPr id="872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2" name="TextBox 162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8" name="Group 163"/>
          <p:cNvGrpSpPr>
            <a:grpSpLocks/>
          </p:cNvGrpSpPr>
          <p:nvPr/>
        </p:nvGrpSpPr>
        <p:grpSpPr bwMode="auto">
          <a:xfrm>
            <a:off x="8925718" y="4959351"/>
            <a:ext cx="677859" cy="417513"/>
            <a:chOff x="3053396" y="4304255"/>
            <a:chExt cx="624882" cy="418253"/>
          </a:xfrm>
        </p:grpSpPr>
        <p:sp>
          <p:nvSpPr>
            <p:cNvPr id="87269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0" name="TextBox 165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9" name="Group 169"/>
          <p:cNvGrpSpPr>
            <a:grpSpLocks/>
          </p:cNvGrpSpPr>
          <p:nvPr/>
        </p:nvGrpSpPr>
        <p:grpSpPr bwMode="auto">
          <a:xfrm>
            <a:off x="5596201" y="5848351"/>
            <a:ext cx="677859" cy="417513"/>
            <a:chOff x="3053396" y="4304255"/>
            <a:chExt cx="624882" cy="418253"/>
          </a:xfrm>
        </p:grpSpPr>
        <p:sp>
          <p:nvSpPr>
            <p:cNvPr id="87267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8" name="TextBox 171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0" name="Group 172"/>
          <p:cNvGrpSpPr>
            <a:grpSpLocks/>
          </p:cNvGrpSpPr>
          <p:nvPr/>
        </p:nvGrpSpPr>
        <p:grpSpPr bwMode="auto">
          <a:xfrm>
            <a:off x="4605601" y="5988051"/>
            <a:ext cx="677859" cy="417513"/>
            <a:chOff x="3053396" y="4304255"/>
            <a:chExt cx="624882" cy="418253"/>
          </a:xfrm>
        </p:grpSpPr>
        <p:sp>
          <p:nvSpPr>
            <p:cNvPr id="8726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6" name="TextBox 174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1" name="Group 175"/>
          <p:cNvGrpSpPr>
            <a:grpSpLocks/>
          </p:cNvGrpSpPr>
          <p:nvPr/>
        </p:nvGrpSpPr>
        <p:grpSpPr bwMode="auto">
          <a:xfrm>
            <a:off x="3284801" y="5835651"/>
            <a:ext cx="677859" cy="417513"/>
            <a:chOff x="3053396" y="4304255"/>
            <a:chExt cx="624882" cy="418253"/>
          </a:xfrm>
        </p:grpSpPr>
        <p:sp>
          <p:nvSpPr>
            <p:cNvPr id="8726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4" name="TextBox 177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7102" name="TextBox 4"/>
          <p:cNvSpPr txBox="1">
            <a:spLocks noChangeArrowheads="1"/>
          </p:cNvSpPr>
          <p:nvPr/>
        </p:nvSpPr>
        <p:spPr bwMode="auto">
          <a:xfrm rot="1053502">
            <a:off x="5915942" y="1899773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3" name="TextBox 179"/>
          <p:cNvSpPr txBox="1">
            <a:spLocks noChangeArrowheads="1"/>
          </p:cNvSpPr>
          <p:nvPr/>
        </p:nvSpPr>
        <p:spPr bwMode="auto">
          <a:xfrm rot="2829263">
            <a:off x="8393301" y="3372972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4" name="TextBox 180"/>
          <p:cNvSpPr txBox="1">
            <a:spLocks noChangeArrowheads="1"/>
          </p:cNvSpPr>
          <p:nvPr/>
        </p:nvSpPr>
        <p:spPr bwMode="auto">
          <a:xfrm rot="9845918">
            <a:off x="6950396" y="5885191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5" name="TextBox 181"/>
          <p:cNvSpPr txBox="1">
            <a:spLocks noChangeArrowheads="1"/>
          </p:cNvSpPr>
          <p:nvPr/>
        </p:nvSpPr>
        <p:spPr bwMode="auto">
          <a:xfrm rot="-9948738">
            <a:off x="2218390" y="5789148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6" name="TextBox 182"/>
          <p:cNvSpPr txBox="1">
            <a:spLocks noChangeArrowheads="1"/>
          </p:cNvSpPr>
          <p:nvPr/>
        </p:nvSpPr>
        <p:spPr bwMode="auto">
          <a:xfrm rot="-4992697">
            <a:off x="500317" y="3482509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7" name="TextBox 183"/>
          <p:cNvSpPr txBox="1">
            <a:spLocks noChangeArrowheads="1"/>
          </p:cNvSpPr>
          <p:nvPr/>
        </p:nvSpPr>
        <p:spPr bwMode="auto">
          <a:xfrm rot="-1017263">
            <a:off x="2868471" y="1849766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7108" name="Straight Connector 12"/>
          <p:cNvCxnSpPr>
            <a:cxnSpLocks noChangeShapeType="1"/>
          </p:cNvCxnSpPr>
          <p:nvPr/>
        </p:nvCxnSpPr>
        <p:spPr bwMode="auto">
          <a:xfrm>
            <a:off x="2581408" y="2609850"/>
            <a:ext cx="257969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/>
          <p:cNvCxnSpPr>
            <a:cxnSpLocks noChangeShapeType="1"/>
          </p:cNvCxnSpPr>
          <p:nvPr/>
        </p:nvCxnSpPr>
        <p:spPr bwMode="auto">
          <a:xfrm>
            <a:off x="4242727" y="2411414"/>
            <a:ext cx="333640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/>
          <p:cNvCxnSpPr>
            <a:cxnSpLocks noChangeShapeType="1"/>
          </p:cNvCxnSpPr>
          <p:nvPr/>
        </p:nvCxnSpPr>
        <p:spPr bwMode="auto">
          <a:xfrm flipH="1">
            <a:off x="4794780" y="2389189"/>
            <a:ext cx="416190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/>
          <p:cNvCxnSpPr>
            <a:cxnSpLocks noChangeShapeType="1"/>
          </p:cNvCxnSpPr>
          <p:nvPr/>
        </p:nvCxnSpPr>
        <p:spPr bwMode="auto">
          <a:xfrm>
            <a:off x="7334912" y="2900363"/>
            <a:ext cx="233892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/>
          <p:cNvCxnSpPr>
            <a:cxnSpLocks noChangeShapeType="1"/>
          </p:cNvCxnSpPr>
          <p:nvPr/>
        </p:nvCxnSpPr>
        <p:spPr bwMode="auto">
          <a:xfrm flipH="1">
            <a:off x="7732184" y="3251200"/>
            <a:ext cx="261408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/>
          <p:cNvCxnSpPr>
            <a:cxnSpLocks noChangeShapeType="1"/>
          </p:cNvCxnSpPr>
          <p:nvPr/>
        </p:nvCxnSpPr>
        <p:spPr bwMode="auto">
          <a:xfrm flipH="1" flipV="1">
            <a:off x="8076142" y="4573588"/>
            <a:ext cx="86333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/>
          <p:cNvCxnSpPr>
            <a:cxnSpLocks noChangeShapeType="1"/>
          </p:cNvCxnSpPr>
          <p:nvPr/>
        </p:nvCxnSpPr>
        <p:spPr bwMode="auto">
          <a:xfrm flipH="1" flipV="1">
            <a:off x="4449102" y="5045075"/>
            <a:ext cx="402431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/>
          <p:cNvCxnSpPr>
            <a:cxnSpLocks noChangeShapeType="1"/>
          </p:cNvCxnSpPr>
          <p:nvPr/>
        </p:nvCxnSpPr>
        <p:spPr bwMode="auto">
          <a:xfrm flipV="1">
            <a:off x="1939925" y="5160963"/>
            <a:ext cx="43510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/>
          <p:cNvCxnSpPr>
            <a:cxnSpLocks noChangeShapeType="1"/>
            <a:endCxn id="444" idx="2"/>
          </p:cNvCxnSpPr>
          <p:nvPr/>
        </p:nvCxnSpPr>
        <p:spPr bwMode="auto">
          <a:xfrm>
            <a:off x="1499658" y="5018089"/>
            <a:ext cx="488421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1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711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45D9443-D1FB-46F5-93ED-4D3F178D040B}" type="slidenum">
              <a:rPr lang="en-US" altLang="en-US" sz="1200">
                <a:latin typeface="Tahoma" pitchFamily="34" charset="0"/>
              </a:rPr>
              <a:pPr/>
              <a:t>58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87119" name="Group 347"/>
          <p:cNvGrpSpPr>
            <a:grpSpLocks/>
          </p:cNvGrpSpPr>
          <p:nvPr/>
        </p:nvGrpSpPr>
        <p:grpSpPr bwMode="auto">
          <a:xfrm>
            <a:off x="7386507" y="3868738"/>
            <a:ext cx="574410" cy="214312"/>
            <a:chOff x="1871277" y="1576300"/>
            <a:chExt cx="1128371" cy="437860"/>
          </a:xfrm>
        </p:grpSpPr>
        <p:sp>
          <p:nvSpPr>
            <p:cNvPr id="588" name="Oval 587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/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/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/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/>
          <p:cNvGrpSpPr>
            <a:grpSpLocks/>
          </p:cNvGrpSpPr>
          <p:nvPr/>
        </p:nvGrpSpPr>
        <p:grpSpPr bwMode="auto">
          <a:xfrm>
            <a:off x="7637596" y="4464051"/>
            <a:ext cx="574410" cy="214313"/>
            <a:chOff x="1871277" y="1576300"/>
            <a:chExt cx="1128371" cy="437860"/>
          </a:xfrm>
        </p:grpSpPr>
        <p:sp>
          <p:nvSpPr>
            <p:cNvPr id="579" name="Oval 578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/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/>
          <p:cNvGrpSpPr>
            <a:grpSpLocks/>
          </p:cNvGrpSpPr>
          <p:nvPr/>
        </p:nvGrpSpPr>
        <p:grpSpPr bwMode="auto">
          <a:xfrm>
            <a:off x="5372630" y="4514851"/>
            <a:ext cx="574410" cy="214313"/>
            <a:chOff x="1871277" y="1576300"/>
            <a:chExt cx="1128371" cy="437860"/>
          </a:xfrm>
        </p:grpSpPr>
        <p:sp>
          <p:nvSpPr>
            <p:cNvPr id="534" name="Oval 53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/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/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/>
          <p:cNvCxnSpPr>
            <a:cxnSpLocks noChangeShapeType="1"/>
          </p:cNvCxnSpPr>
          <p:nvPr/>
        </p:nvCxnSpPr>
        <p:spPr bwMode="auto">
          <a:xfrm flipH="1" flipV="1">
            <a:off x="7037387" y="4722814"/>
            <a:ext cx="1135063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/>
          <p:cNvGrpSpPr>
            <a:grpSpLocks/>
          </p:cNvGrpSpPr>
          <p:nvPr/>
        </p:nvGrpSpPr>
        <p:grpSpPr bwMode="auto">
          <a:xfrm>
            <a:off x="2321719" y="4305300"/>
            <a:ext cx="524537" cy="211138"/>
            <a:chOff x="1871277" y="1576300"/>
            <a:chExt cx="1128371" cy="437860"/>
          </a:xfrm>
        </p:grpSpPr>
        <p:sp>
          <p:nvSpPr>
            <p:cNvPr id="505" name="Oval 504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/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/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/>
          <p:cNvGrpSpPr>
            <a:grpSpLocks/>
          </p:cNvGrpSpPr>
          <p:nvPr/>
        </p:nvGrpSpPr>
        <p:grpSpPr bwMode="auto">
          <a:xfrm>
            <a:off x="4056990" y="5006975"/>
            <a:ext cx="524536" cy="211138"/>
            <a:chOff x="1871277" y="1576300"/>
            <a:chExt cx="1128371" cy="437860"/>
          </a:xfrm>
        </p:grpSpPr>
        <p:sp>
          <p:nvSpPr>
            <p:cNvPr id="487" name="Oval 48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/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/>
          <p:cNvGrpSpPr>
            <a:grpSpLocks/>
          </p:cNvGrpSpPr>
          <p:nvPr/>
        </p:nvGrpSpPr>
        <p:grpSpPr bwMode="auto">
          <a:xfrm>
            <a:off x="3121423" y="5194300"/>
            <a:ext cx="524536" cy="211138"/>
            <a:chOff x="1871277" y="1576300"/>
            <a:chExt cx="1128371" cy="437860"/>
          </a:xfrm>
        </p:grpSpPr>
        <p:sp>
          <p:nvSpPr>
            <p:cNvPr id="451" name="Oval 450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/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/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/>
          <p:cNvGrpSpPr>
            <a:grpSpLocks/>
          </p:cNvGrpSpPr>
          <p:nvPr/>
        </p:nvGrpSpPr>
        <p:grpSpPr bwMode="auto">
          <a:xfrm>
            <a:off x="1988079" y="5056189"/>
            <a:ext cx="524537" cy="211137"/>
            <a:chOff x="1871277" y="1576300"/>
            <a:chExt cx="1128371" cy="437860"/>
          </a:xfrm>
        </p:grpSpPr>
        <p:sp>
          <p:nvSpPr>
            <p:cNvPr id="442" name="Oval 441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/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/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/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/>
          <p:cNvGrpSpPr>
            <a:grpSpLocks/>
          </p:cNvGrpSpPr>
          <p:nvPr/>
        </p:nvGrpSpPr>
        <p:grpSpPr bwMode="auto">
          <a:xfrm>
            <a:off x="2675996" y="2832101"/>
            <a:ext cx="619125" cy="220663"/>
            <a:chOff x="1871277" y="1576300"/>
            <a:chExt cx="1128371" cy="437860"/>
          </a:xfrm>
        </p:grpSpPr>
        <p:sp>
          <p:nvSpPr>
            <p:cNvPr id="413" name="Oval 41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/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/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/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/>
          <p:cNvGrpSpPr>
            <a:grpSpLocks/>
          </p:cNvGrpSpPr>
          <p:nvPr/>
        </p:nvGrpSpPr>
        <p:grpSpPr bwMode="auto">
          <a:xfrm>
            <a:off x="4454260" y="2951163"/>
            <a:ext cx="619125" cy="220662"/>
            <a:chOff x="1871277" y="1576300"/>
            <a:chExt cx="1128371" cy="437860"/>
          </a:xfrm>
        </p:grpSpPr>
        <p:sp>
          <p:nvSpPr>
            <p:cNvPr id="404" name="Oval 403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/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/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/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/>
          <p:cNvGrpSpPr>
            <a:grpSpLocks/>
          </p:cNvGrpSpPr>
          <p:nvPr/>
        </p:nvGrpSpPr>
        <p:grpSpPr bwMode="auto">
          <a:xfrm>
            <a:off x="6612600" y="4654551"/>
            <a:ext cx="574410" cy="214313"/>
            <a:chOff x="1871277" y="1576300"/>
            <a:chExt cx="1128371" cy="437860"/>
          </a:xfrm>
        </p:grpSpPr>
        <p:sp>
          <p:nvSpPr>
            <p:cNvPr id="543" name="Oval 542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/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/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/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/>
          <p:cNvCxnSpPr>
            <a:cxnSpLocks noChangeShapeType="1"/>
          </p:cNvCxnSpPr>
          <p:nvPr/>
        </p:nvCxnSpPr>
        <p:spPr bwMode="auto">
          <a:xfrm flipH="1">
            <a:off x="8196527" y="4311650"/>
            <a:ext cx="586450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/>
          <p:cNvGrpSpPr>
            <a:grpSpLocks/>
          </p:cNvGrpSpPr>
          <p:nvPr/>
        </p:nvGrpSpPr>
        <p:grpSpPr bwMode="auto">
          <a:xfrm>
            <a:off x="8678068" y="4044951"/>
            <a:ext cx="677859" cy="417513"/>
            <a:chOff x="3053396" y="4304255"/>
            <a:chExt cx="624882" cy="418253"/>
          </a:xfrm>
        </p:grpSpPr>
        <p:sp>
          <p:nvSpPr>
            <p:cNvPr id="8717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72" name="TextBox 168"/>
            <p:cNvSpPr txBox="1">
              <a:spLocks noChangeArrowheads="1"/>
            </p:cNvSpPr>
            <p:nvPr/>
          </p:nvSpPr>
          <p:spPr bwMode="auto">
            <a:xfrm>
              <a:off x="3141569" y="4323258"/>
              <a:ext cx="536709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32" name="Group 20"/>
          <p:cNvGrpSpPr>
            <a:grpSpLocks/>
          </p:cNvGrpSpPr>
          <p:nvPr/>
        </p:nvGrpSpPr>
        <p:grpSpPr bwMode="auto">
          <a:xfrm>
            <a:off x="5088864" y="2871789"/>
            <a:ext cx="2311400" cy="1082675"/>
            <a:chOff x="4696844" y="2871032"/>
            <a:chExt cx="2133865" cy="1082781"/>
          </a:xfrm>
        </p:grpSpPr>
        <p:grpSp>
          <p:nvGrpSpPr>
            <p:cNvPr id="87166" name="Group 16"/>
            <p:cNvGrpSpPr>
              <a:grpSpLocks/>
            </p:cNvGrpSpPr>
            <p:nvPr/>
          </p:nvGrpSpPr>
          <p:grpSpPr bwMode="auto">
            <a:xfrm>
              <a:off x="5677190" y="2871032"/>
              <a:ext cx="528092" cy="338587"/>
              <a:chOff x="5573768" y="2726239"/>
              <a:chExt cx="528092" cy="338587"/>
            </a:xfrm>
          </p:grpSpPr>
          <p:sp>
            <p:nvSpPr>
              <p:cNvPr id="87169" name="Oval 14"/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70" name="TextBox 15"/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475338" cy="338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67" name="Straight Connector 18"/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/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/>
          <p:cNvGrpSpPr>
            <a:grpSpLocks/>
          </p:cNvGrpSpPr>
          <p:nvPr/>
        </p:nvGrpSpPr>
        <p:grpSpPr bwMode="auto">
          <a:xfrm>
            <a:off x="2583127" y="3703639"/>
            <a:ext cx="3164417" cy="1411287"/>
            <a:chOff x="2577005" y="3679131"/>
            <a:chExt cx="2919566" cy="1413453"/>
          </a:xfrm>
        </p:grpSpPr>
        <p:cxnSp>
          <p:nvCxnSpPr>
            <p:cNvPr id="87163" name="Straight Connector 7"/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/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/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/>
          <p:cNvGrpSpPr>
            <a:grpSpLocks/>
          </p:cNvGrpSpPr>
          <p:nvPr/>
        </p:nvGrpSpPr>
        <p:grpSpPr bwMode="auto">
          <a:xfrm>
            <a:off x="4232409" y="3883025"/>
            <a:ext cx="1494498" cy="674688"/>
            <a:chOff x="3962400" y="3676180"/>
            <a:chExt cx="1378622" cy="673930"/>
          </a:xfrm>
        </p:grpSpPr>
        <p:cxnSp>
          <p:nvCxnSpPr>
            <p:cNvPr id="87157" name="Straight Connector 515"/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/>
            <p:cNvGrpSpPr>
              <a:grpSpLocks/>
            </p:cNvGrpSpPr>
            <p:nvPr/>
          </p:nvGrpSpPr>
          <p:grpSpPr bwMode="auto">
            <a:xfrm>
              <a:off x="3993651" y="3824925"/>
              <a:ext cx="528092" cy="360218"/>
              <a:chOff x="5634518" y="2616953"/>
              <a:chExt cx="528092" cy="360218"/>
            </a:xfrm>
          </p:grpSpPr>
          <p:sp>
            <p:nvSpPr>
              <p:cNvPr id="87161" name="Oval 521"/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62" name="TextBox 522"/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474964" cy="338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59" name="Straight Connector 519"/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/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/>
          <p:cNvCxnSpPr>
            <a:cxnSpLocks noChangeShapeType="1"/>
            <a:endCxn id="87138" idx="2"/>
          </p:cNvCxnSpPr>
          <p:nvPr/>
        </p:nvCxnSpPr>
        <p:spPr bwMode="auto">
          <a:xfrm>
            <a:off x="1568450" y="2921001"/>
            <a:ext cx="41275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/>
          <p:cNvCxnSpPr>
            <a:cxnSpLocks noChangeShapeType="1"/>
            <a:endCxn id="87138" idx="3"/>
          </p:cNvCxnSpPr>
          <p:nvPr/>
        </p:nvCxnSpPr>
        <p:spPr bwMode="auto">
          <a:xfrm>
            <a:off x="1329400" y="3201989"/>
            <a:ext cx="134144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/>
          <p:cNvCxnSpPr>
            <a:cxnSpLocks noChangeShapeType="1"/>
            <a:endCxn id="87138" idx="5"/>
          </p:cNvCxnSpPr>
          <p:nvPr/>
        </p:nvCxnSpPr>
        <p:spPr bwMode="auto">
          <a:xfrm flipV="1">
            <a:off x="1243410" y="4298950"/>
            <a:ext cx="220133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/>
          <p:cNvSpPr>
            <a:spLocks noChangeArrowheads="1"/>
          </p:cNvSpPr>
          <p:nvPr/>
        </p:nvSpPr>
        <p:spPr bwMode="auto">
          <a:xfrm rot="5400000">
            <a:off x="983457" y="3650457"/>
            <a:ext cx="1252537" cy="4127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139" name="Straight Connector 39941"/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1816101" y="3754438"/>
            <a:ext cx="466064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/>
          <p:cNvCxnSpPr>
            <a:cxnSpLocks noChangeShapeType="1"/>
            <a:endCxn id="507" idx="2"/>
          </p:cNvCxnSpPr>
          <p:nvPr/>
        </p:nvCxnSpPr>
        <p:spPr bwMode="auto">
          <a:xfrm>
            <a:off x="1817821" y="4041776"/>
            <a:ext cx="503898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/>
          <p:cNvGrpSpPr>
            <a:grpSpLocks/>
          </p:cNvGrpSpPr>
          <p:nvPr/>
        </p:nvGrpSpPr>
        <p:grpSpPr bwMode="auto">
          <a:xfrm>
            <a:off x="643203" y="4070351"/>
            <a:ext cx="676914" cy="417513"/>
            <a:chOff x="3053396" y="4304255"/>
            <a:chExt cx="625540" cy="418253"/>
          </a:xfrm>
        </p:grpSpPr>
        <p:sp>
          <p:nvSpPr>
            <p:cNvPr id="87155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6" name="TextBox 146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2" name="Group 131"/>
          <p:cNvGrpSpPr>
            <a:grpSpLocks/>
          </p:cNvGrpSpPr>
          <p:nvPr/>
        </p:nvGrpSpPr>
        <p:grpSpPr bwMode="auto">
          <a:xfrm>
            <a:off x="725753" y="3041651"/>
            <a:ext cx="676914" cy="417513"/>
            <a:chOff x="3053396" y="4304255"/>
            <a:chExt cx="625540" cy="418253"/>
          </a:xfrm>
        </p:grpSpPr>
        <p:sp>
          <p:nvSpPr>
            <p:cNvPr id="87153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4" name="TextBox 133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3" name="Group 153"/>
          <p:cNvGrpSpPr>
            <a:grpSpLocks/>
          </p:cNvGrpSpPr>
          <p:nvPr/>
        </p:nvGrpSpPr>
        <p:grpSpPr bwMode="auto">
          <a:xfrm>
            <a:off x="1138503" y="2647951"/>
            <a:ext cx="676914" cy="417513"/>
            <a:chOff x="3053396" y="4304255"/>
            <a:chExt cx="625540" cy="418253"/>
          </a:xfrm>
        </p:grpSpPr>
        <p:sp>
          <p:nvSpPr>
            <p:cNvPr id="87151" name="Freeform 84"/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2" name="TextBox 155"/>
            <p:cNvSpPr txBox="1">
              <a:spLocks noChangeArrowheads="1"/>
            </p:cNvSpPr>
            <p:nvPr/>
          </p:nvSpPr>
          <p:spPr bwMode="auto">
            <a:xfrm>
              <a:off x="3140911" y="4323258"/>
              <a:ext cx="538025" cy="349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7144" name="Straight Connector 509"/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5508493" y="5684838"/>
            <a:ext cx="564092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/>
          <p:cNvCxnSpPr>
            <a:cxnSpLocks noChangeShapeType="1"/>
          </p:cNvCxnSpPr>
          <p:nvPr/>
        </p:nvCxnSpPr>
        <p:spPr bwMode="auto">
          <a:xfrm flipV="1">
            <a:off x="3671756" y="5689600"/>
            <a:ext cx="331919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/>
          <p:cNvSpPr>
            <a:spLocks noChangeArrowheads="1"/>
          </p:cNvSpPr>
          <p:nvPr/>
        </p:nvSpPr>
        <p:spPr bwMode="auto">
          <a:xfrm>
            <a:off x="3618442" y="5359400"/>
            <a:ext cx="2215092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7" name="TextBox 9"/>
          <p:cNvSpPr txBox="1">
            <a:spLocks noChangeArrowheads="1"/>
          </p:cNvSpPr>
          <p:nvPr/>
        </p:nvSpPr>
        <p:spPr bwMode="auto">
          <a:xfrm>
            <a:off x="3852333" y="5334000"/>
            <a:ext cx="1524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7148" name="Oval 11"/>
          <p:cNvSpPr>
            <a:spLocks noChangeArrowheads="1"/>
          </p:cNvSpPr>
          <p:nvPr/>
        </p:nvSpPr>
        <p:spPr bwMode="auto">
          <a:xfrm>
            <a:off x="2022475" y="3429000"/>
            <a:ext cx="6604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9" name="TextBox 13"/>
          <p:cNvSpPr txBox="1">
            <a:spLocks noChangeArrowheads="1"/>
          </p:cNvSpPr>
          <p:nvPr/>
        </p:nvSpPr>
        <p:spPr bwMode="auto">
          <a:xfrm>
            <a:off x="3372513" y="3541713"/>
            <a:ext cx="36263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>
                <a:solidFill>
                  <a:schemeClr val="bg1"/>
                </a:solidFill>
              </a:rPr>
              <a:t>Content provider network</a:t>
            </a:r>
          </a:p>
        </p:txBody>
      </p:sp>
      <p:sp>
        <p:nvSpPr>
          <p:cNvPr id="87150" name="Rectangle 3"/>
          <p:cNvSpPr txBox="1">
            <a:spLocks noChangeArrowheads="1"/>
          </p:cNvSpPr>
          <p:nvPr/>
        </p:nvSpPr>
        <p:spPr bwMode="auto">
          <a:xfrm>
            <a:off x="526256" y="1011238"/>
            <a:ext cx="8887883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>
                <a:latin typeface="Gill Sans MT" pitchFamily="34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</p:spTree>
    <p:extLst>
      <p:ext uri="{BB962C8B-B14F-4D97-AF65-F5344CB8AC3E}">
        <p14:creationId xmlns:p14="http://schemas.microsoft.com/office/powerpoint/2010/main" val="35778435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90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85190" y="206217"/>
            <a:ext cx="8770938" cy="65087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Internet structure: network of networks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1090" y="5164138"/>
            <a:ext cx="9144133" cy="1827212"/>
          </a:xfrm>
        </p:spPr>
        <p:txBody>
          <a:bodyPr/>
          <a:lstStyle/>
          <a:p>
            <a:pPr indent="-288925" eaLnBrk="1" hangingPunct="1"/>
            <a:r>
              <a:rPr lang="en-US" altLang="en-US" sz="2400">
                <a:ea typeface="ＭＳ Ｐゴシック" pitchFamily="34" charset="-128"/>
              </a:rPr>
              <a:t>at center: small # of well-connected large networks</a:t>
            </a:r>
          </a:p>
          <a:p>
            <a:pPr marL="682625" lvl="1" indent="-225425" eaLnBrk="1" hangingPunct="1"/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000">
                <a:solidFill>
                  <a:srgbClr val="CC0000"/>
                </a:solidFill>
                <a:ea typeface="ＭＳ Ｐゴシック" pitchFamily="34" charset="-128"/>
              </a:rPr>
              <a:t>tier-1</a:t>
            </a:r>
            <a:r>
              <a:rPr lang="ja-JP" altLang="en-US" sz="200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2000">
                <a:solidFill>
                  <a:srgbClr val="CC0000"/>
                </a:solidFill>
                <a:ea typeface="ＭＳ Ｐゴシック" pitchFamily="34" charset="-128"/>
              </a:rPr>
              <a:t> commercial ISPs</a:t>
            </a:r>
            <a:r>
              <a:rPr lang="en-US" altLang="ja-JP" sz="200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ja-JP" sz="2000">
                <a:ea typeface="ＭＳ Ｐゴシック" pitchFamily="34" charset="-128"/>
              </a:rPr>
              <a:t>(e.g., Level 3, Sprint, AT&amp;T, NTT), national &amp; international coverage</a:t>
            </a:r>
          </a:p>
          <a:p>
            <a:pPr marL="682625" lvl="1" indent="-225425" eaLnBrk="1" hangingPunct="1"/>
            <a:r>
              <a:rPr lang="en-US" altLang="en-US" sz="2000">
                <a:solidFill>
                  <a:srgbClr val="CC0000"/>
                </a:solidFill>
                <a:ea typeface="Arial" pitchFamily="34" charset="0"/>
              </a:rPr>
              <a:t>content provider network </a:t>
            </a:r>
            <a:r>
              <a:rPr lang="en-US" altLang="en-US" sz="2000">
                <a:ea typeface="Arial" pitchFamily="34" charset="0"/>
              </a:rPr>
              <a:t>(e.g., Google): private network that connects it data centers to Internet, often bypassing tier-1, regional ISPs</a:t>
            </a:r>
          </a:p>
          <a:p>
            <a:pPr marL="682625" lvl="1" indent="-225425" eaLnBrk="1" hangingPunct="1">
              <a:buFont typeface="Wingdings" pitchFamily="2" charset="2"/>
              <a:buNone/>
            </a:pPr>
            <a:endParaRPr lang="en-US" altLang="en-US" sz="2000">
              <a:ea typeface="Arial" pitchFamily="34" charset="0"/>
            </a:endParaRPr>
          </a:p>
        </p:txBody>
      </p:sp>
      <p:pic>
        <p:nvPicPr>
          <p:cNvPr id="89092" name="Picture 7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970" y="770574"/>
            <a:ext cx="841666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C8FE3DA-7165-430B-844C-77500B4461B5}" type="slidenum">
              <a:rPr lang="en-US" altLang="en-US" sz="1200">
                <a:latin typeface="Tahoma" pitchFamily="34" charset="0"/>
              </a:rPr>
              <a:pPr/>
              <a:t>59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2371594" y="2486025"/>
            <a:ext cx="703394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sp>
        <p:nvSpPr>
          <p:cNvPr id="80" name="Rectangle 79"/>
          <p:cNvSpPr/>
          <p:nvPr/>
        </p:nvSpPr>
        <p:spPr bwMode="auto">
          <a:xfrm>
            <a:off x="5448300" y="2409825"/>
            <a:ext cx="701675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84" name="Straight Connector 83"/>
          <p:cNvCxnSpPr>
            <a:endCxn id="89131" idx="0"/>
          </p:cNvCxnSpPr>
          <p:nvPr/>
        </p:nvCxnSpPr>
        <p:spPr bwMode="auto">
          <a:xfrm rot="5400000">
            <a:off x="585127" y="3043105"/>
            <a:ext cx="2362200" cy="333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9128" idx="4"/>
          </p:cNvCxnSpPr>
          <p:nvPr/>
        </p:nvCxnSpPr>
        <p:spPr bwMode="auto">
          <a:xfrm rot="5400000">
            <a:off x="3491575" y="4085299"/>
            <a:ext cx="504825" cy="1066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89128" idx="3"/>
          </p:cNvCxnSpPr>
          <p:nvPr/>
        </p:nvCxnSpPr>
        <p:spPr bwMode="auto">
          <a:xfrm rot="5400000">
            <a:off x="2571156" y="3923308"/>
            <a:ext cx="620712" cy="31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 bwMode="auto">
          <a:xfrm rot="16200000" flipH="1">
            <a:off x="1030288" y="3107002"/>
            <a:ext cx="2438400" cy="28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79" idx="2"/>
          </p:cNvCxnSpPr>
          <p:nvPr/>
        </p:nvCxnSpPr>
        <p:spPr bwMode="auto">
          <a:xfrm rot="5400000">
            <a:off x="1572353" y="3391628"/>
            <a:ext cx="1600200" cy="7033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 bwMode="auto">
          <a:xfrm>
            <a:off x="8347869" y="2486025"/>
            <a:ext cx="701675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IXP</a:t>
            </a:r>
          </a:p>
        </p:txBody>
      </p:sp>
      <p:cxnSp>
        <p:nvCxnSpPr>
          <p:cNvPr id="90" name="Straight Connector 89"/>
          <p:cNvCxnSpPr>
            <a:endCxn id="89134" idx="0"/>
          </p:cNvCxnSpPr>
          <p:nvPr/>
        </p:nvCxnSpPr>
        <p:spPr bwMode="auto">
          <a:xfrm>
            <a:off x="4304639" y="3857625"/>
            <a:ext cx="45746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9129" idx="2"/>
            <a:endCxn id="89128" idx="6"/>
          </p:cNvCxnSpPr>
          <p:nvPr/>
        </p:nvCxnSpPr>
        <p:spPr bwMode="auto">
          <a:xfrm rot="10800000">
            <a:off x="4872170" y="3490913"/>
            <a:ext cx="576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 bwMode="auto">
          <a:xfrm rot="5400000">
            <a:off x="5646143" y="3934421"/>
            <a:ext cx="620713" cy="3147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 bwMode="auto">
          <a:xfrm rot="16200000" flipH="1">
            <a:off x="6449550" y="4086028"/>
            <a:ext cx="544513" cy="87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9129" idx="5"/>
          </p:cNvCxnSpPr>
          <p:nvPr/>
        </p:nvCxnSpPr>
        <p:spPr bwMode="auto">
          <a:xfrm>
            <a:off x="7281598" y="3770314"/>
            <a:ext cx="447146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89127" idx="4"/>
            <a:endCxn id="89136" idx="7"/>
          </p:cNvCxnSpPr>
          <p:nvPr/>
        </p:nvCxnSpPr>
        <p:spPr bwMode="auto">
          <a:xfrm>
            <a:off x="7556765" y="2105026"/>
            <a:ext cx="693077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 bwMode="auto">
          <a:xfrm rot="10800000">
            <a:off x="3338116" y="1647825"/>
            <a:ext cx="5761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 rot="10800000">
            <a:off x="5886848" y="1647825"/>
            <a:ext cx="5744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/>
          <p:cNvSpPr/>
          <p:nvPr/>
        </p:nvSpPr>
        <p:spPr bwMode="auto">
          <a:xfrm>
            <a:off x="2371594" y="1038225"/>
            <a:ext cx="483261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 bwMode="auto">
          <a:xfrm rot="16200000" flipH="1">
            <a:off x="7992600" y="2043046"/>
            <a:ext cx="533400" cy="352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endCxn id="79" idx="0"/>
          </p:cNvCxnSpPr>
          <p:nvPr/>
        </p:nvCxnSpPr>
        <p:spPr bwMode="auto">
          <a:xfrm rot="16200000" flipH="1">
            <a:off x="2363127" y="2125001"/>
            <a:ext cx="457200" cy="264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 bwMode="auto">
          <a:xfrm rot="16200000" flipH="1">
            <a:off x="2977952" y="2887861"/>
            <a:ext cx="457200" cy="263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 bwMode="auto">
          <a:xfrm rot="10800000" flipV="1">
            <a:off x="3074988" y="1876426"/>
            <a:ext cx="3427545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 bwMode="auto">
          <a:xfrm rot="16200000" flipH="1">
            <a:off x="5326592" y="2061105"/>
            <a:ext cx="504825" cy="4402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 bwMode="auto">
          <a:xfrm rot="5400000">
            <a:off x="3821708" y="2511756"/>
            <a:ext cx="1143000" cy="177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 bwMode="auto">
          <a:xfrm rot="16200000" flipH="1">
            <a:off x="5822157" y="2931716"/>
            <a:ext cx="304800" cy="1754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 bwMode="auto">
          <a:xfrm rot="10800000" flipV="1">
            <a:off x="4569487" y="2790826"/>
            <a:ext cx="878813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89125" idx="5"/>
          </p:cNvCxnSpPr>
          <p:nvPr/>
        </p:nvCxnSpPr>
        <p:spPr bwMode="auto">
          <a:xfrm rot="16200000" flipH="1">
            <a:off x="3565327" y="1440856"/>
            <a:ext cx="1470025" cy="2471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89" idx="2"/>
          </p:cNvCxnSpPr>
          <p:nvPr/>
        </p:nvCxnSpPr>
        <p:spPr bwMode="auto">
          <a:xfrm rot="16200000" flipH="1">
            <a:off x="8100814" y="3541118"/>
            <a:ext cx="1458913" cy="263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 bwMode="auto">
          <a:xfrm rot="5400000">
            <a:off x="7008482" y="3051242"/>
            <a:ext cx="1535113" cy="1319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89" idx="1"/>
          </p:cNvCxnSpPr>
          <p:nvPr/>
        </p:nvCxnSpPr>
        <p:spPr bwMode="auto">
          <a:xfrm rot="10800000" flipV="1">
            <a:off x="6941080" y="2714626"/>
            <a:ext cx="1406790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endCxn id="80" idx="3"/>
          </p:cNvCxnSpPr>
          <p:nvPr/>
        </p:nvCxnSpPr>
        <p:spPr bwMode="auto">
          <a:xfrm rot="10800000" flipV="1">
            <a:off x="6149975" y="2028825"/>
            <a:ext cx="899452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 bwMode="auto">
          <a:xfrm>
            <a:off x="5738946" y="1884363"/>
            <a:ext cx="2636440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/>
          <p:cNvSpPr>
            <a:spLocks noChangeArrowheads="1"/>
          </p:cNvSpPr>
          <p:nvPr/>
        </p:nvSpPr>
        <p:spPr bwMode="auto">
          <a:xfrm>
            <a:off x="1229652" y="1266826"/>
            <a:ext cx="2149740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Tier 1 ISP</a:t>
            </a:r>
            <a:endParaRPr lang="en-US" altLang="en-US"/>
          </a:p>
        </p:txBody>
      </p:sp>
      <p:sp>
        <p:nvSpPr>
          <p:cNvPr id="89126" name="Oval 34"/>
          <p:cNvSpPr>
            <a:spLocks noChangeArrowheads="1"/>
          </p:cNvSpPr>
          <p:nvPr/>
        </p:nvSpPr>
        <p:spPr bwMode="auto">
          <a:xfrm>
            <a:off x="3778384" y="1266826"/>
            <a:ext cx="2148019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Tier 1 ISP</a:t>
            </a:r>
            <a:endParaRPr lang="en-US" altLang="en-US"/>
          </a:p>
        </p:txBody>
      </p:sp>
      <p:sp>
        <p:nvSpPr>
          <p:cNvPr id="89127" name="Oval 34"/>
          <p:cNvSpPr>
            <a:spLocks noChangeArrowheads="1"/>
          </p:cNvSpPr>
          <p:nvPr/>
        </p:nvSpPr>
        <p:spPr bwMode="auto">
          <a:xfrm>
            <a:off x="6414823" y="1266825"/>
            <a:ext cx="2283883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</a:rPr>
              <a:t>Google</a:t>
            </a:r>
            <a:endParaRPr lang="en-US" altLang="en-US"/>
          </a:p>
        </p:txBody>
      </p:sp>
      <p:sp>
        <p:nvSpPr>
          <p:cNvPr id="89128" name="Oval 33"/>
          <p:cNvSpPr>
            <a:spLocks noChangeArrowheads="1"/>
          </p:cNvSpPr>
          <p:nvPr/>
        </p:nvSpPr>
        <p:spPr bwMode="auto">
          <a:xfrm>
            <a:off x="2724150" y="3095625"/>
            <a:ext cx="2148020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89129" name="Oval 33"/>
          <p:cNvSpPr>
            <a:spLocks noChangeArrowheads="1"/>
          </p:cNvSpPr>
          <p:nvPr/>
        </p:nvSpPr>
        <p:spPr bwMode="auto">
          <a:xfrm>
            <a:off x="5448300" y="3095625"/>
            <a:ext cx="2148020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</a:rPr>
              <a:t>Regional ISP</a:t>
            </a:r>
          </a:p>
        </p:txBody>
      </p:sp>
      <p:sp>
        <p:nvSpPr>
          <p:cNvPr id="89130" name="Oval 76"/>
          <p:cNvSpPr>
            <a:spLocks noChangeArrowheads="1"/>
          </p:cNvSpPr>
          <p:nvPr/>
        </p:nvSpPr>
        <p:spPr bwMode="auto">
          <a:xfrm>
            <a:off x="2196175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1" name="Oval 76"/>
          <p:cNvSpPr>
            <a:spLocks noChangeArrowheads="1"/>
          </p:cNvSpPr>
          <p:nvPr/>
        </p:nvSpPr>
        <p:spPr bwMode="auto">
          <a:xfrm>
            <a:off x="1141942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2" name="Oval 76"/>
          <p:cNvSpPr>
            <a:spLocks noChangeArrowheads="1"/>
          </p:cNvSpPr>
          <p:nvPr/>
        </p:nvSpPr>
        <p:spPr bwMode="auto">
          <a:xfrm>
            <a:off x="6414823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3" name="Oval 76"/>
          <p:cNvSpPr>
            <a:spLocks noChangeArrowheads="1"/>
          </p:cNvSpPr>
          <p:nvPr/>
        </p:nvSpPr>
        <p:spPr bwMode="auto">
          <a:xfrm>
            <a:off x="5358871" y="4391026"/>
            <a:ext cx="9166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4" name="Oval 76"/>
          <p:cNvSpPr>
            <a:spLocks noChangeArrowheads="1"/>
          </p:cNvSpPr>
          <p:nvPr/>
        </p:nvSpPr>
        <p:spPr bwMode="auto">
          <a:xfrm>
            <a:off x="4304640" y="4391026"/>
            <a:ext cx="91664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5" name="Oval 76"/>
          <p:cNvSpPr>
            <a:spLocks noChangeArrowheads="1"/>
          </p:cNvSpPr>
          <p:nvPr/>
        </p:nvSpPr>
        <p:spPr bwMode="auto">
          <a:xfrm>
            <a:off x="3250406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6" name="Oval 76"/>
          <p:cNvSpPr>
            <a:spLocks noChangeArrowheads="1"/>
          </p:cNvSpPr>
          <p:nvPr/>
        </p:nvSpPr>
        <p:spPr bwMode="auto">
          <a:xfrm>
            <a:off x="7469056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  <p:sp>
        <p:nvSpPr>
          <p:cNvPr id="89137" name="Oval 76"/>
          <p:cNvSpPr>
            <a:spLocks noChangeArrowheads="1"/>
          </p:cNvSpPr>
          <p:nvPr/>
        </p:nvSpPr>
        <p:spPr bwMode="auto">
          <a:xfrm>
            <a:off x="8523288" y="4391026"/>
            <a:ext cx="914929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600"/>
              <a:t>access</a:t>
            </a:r>
          </a:p>
          <a:p>
            <a:pPr algn="ctr"/>
            <a:r>
              <a:rPr lang="en-US" altLang="en-US" sz="1600"/>
              <a:t>ISP</a:t>
            </a:r>
          </a:p>
        </p:txBody>
      </p:sp>
    </p:spTree>
    <p:extLst>
      <p:ext uri="{BB962C8B-B14F-4D97-AF65-F5344CB8AC3E}">
        <p14:creationId xmlns:p14="http://schemas.microsoft.com/office/powerpoint/2010/main" val="416475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30452" y="190501"/>
            <a:ext cx="9080500" cy="936625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What</a:t>
            </a:r>
            <a:r>
              <a:rPr lang="ja-JP" altLang="en-US" sz="3600" dirty="0">
                <a:ea typeface="ＭＳ Ｐゴシック" pitchFamily="34" charset="-128"/>
              </a:rPr>
              <a:t>’</a:t>
            </a:r>
            <a:r>
              <a:rPr lang="en-US" altLang="ja-JP" sz="3600" dirty="0">
                <a:ea typeface="ＭＳ Ｐゴシック" pitchFamily="34" charset="-128"/>
              </a:rPr>
              <a:t>s the Internet?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95462" y="1436689"/>
            <a:ext cx="4094825" cy="1271587"/>
          </a:xfrm>
        </p:spPr>
        <p:txBody>
          <a:bodyPr>
            <a:normAutofit fontScale="77500" lnSpcReduction="20000"/>
          </a:bodyPr>
          <a:lstStyle/>
          <a:p>
            <a:pPr marL="287338" indent="-287338" eaLnBrk="1" hangingPunct="1">
              <a:spcBef>
                <a:spcPct val="15000"/>
              </a:spcBef>
            </a:pPr>
            <a:r>
              <a:rPr lang="en-US" altLang="en-US" sz="2700" dirty="0">
                <a:ea typeface="ＭＳ Ｐゴシック" pitchFamily="34" charset="-128"/>
              </a:rPr>
              <a:t>billions of connected computing devices: </a:t>
            </a:r>
          </a:p>
          <a:p>
            <a:pPr marL="631825" lvl="1" indent="-231775" eaLnBrk="1" hangingPunct="1">
              <a:spcBef>
                <a:spcPct val="15000"/>
              </a:spcBef>
            </a:pP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hosts </a:t>
            </a:r>
            <a:r>
              <a:rPr lang="en-US" altLang="en-US" i="1" dirty="0">
                <a:ea typeface="ＭＳ Ｐゴシック" pitchFamily="34" charset="-128"/>
              </a:rPr>
              <a:t>=</a:t>
            </a: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 end systems</a:t>
            </a:r>
            <a:r>
              <a:rPr lang="en-US" altLang="en-US" i="1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marL="631825" lvl="1" indent="-231775" eaLnBrk="1" hangingPunct="1"/>
            <a:r>
              <a:rPr lang="en-US" altLang="en-US" dirty="0">
                <a:ea typeface="Arial" pitchFamily="34" charset="0"/>
              </a:rPr>
              <a:t>running </a:t>
            </a:r>
            <a:r>
              <a:rPr lang="en-US" altLang="en-US" i="1" dirty="0">
                <a:solidFill>
                  <a:srgbClr val="CC0000"/>
                </a:solidFill>
                <a:ea typeface="Arial" pitchFamily="34" charset="0"/>
              </a:rPr>
              <a:t>network apps</a:t>
            </a:r>
            <a:endParaRPr lang="en-US" altLang="en-US" dirty="0">
              <a:solidFill>
                <a:srgbClr val="CC0000"/>
              </a:solidFill>
              <a:ea typeface="Arial" pitchFamily="34" charset="0"/>
            </a:endParaRPr>
          </a:p>
        </p:txBody>
      </p:sp>
      <p:sp>
        <p:nvSpPr>
          <p:cNvPr id="4766" name="Rectangle 670"/>
          <p:cNvSpPr>
            <a:spLocks noChangeArrowheads="1"/>
          </p:cNvSpPr>
          <p:nvPr/>
        </p:nvSpPr>
        <p:spPr bwMode="auto">
          <a:xfrm>
            <a:off x="1807502" y="3152776"/>
            <a:ext cx="3649398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 dirty="0">
                <a:solidFill>
                  <a:srgbClr val="CC0000"/>
                </a:solidFill>
                <a:latin typeface="Gill Sans MT" pitchFamily="34" charset="0"/>
              </a:rPr>
              <a:t>communication links</a:t>
            </a:r>
            <a:endParaRPr lang="en-US" altLang="en-US" dirty="0">
              <a:solidFill>
                <a:srgbClr val="CC0000"/>
              </a:solidFill>
              <a:latin typeface="Gill Sans MT" pitchFamily="34" charset="0"/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dirty="0">
                <a:latin typeface="Gill Sans MT" pitchFamily="34" charset="0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itchFamily="34" charset="0"/>
              <a:buChar char="•"/>
            </a:pPr>
            <a:r>
              <a:rPr lang="en-US" altLang="en-US" dirty="0">
                <a:latin typeface="Gill Sans MT" pitchFamily="34" charset="0"/>
              </a:rPr>
              <a:t>transmission rate: </a:t>
            </a:r>
            <a:r>
              <a:rPr lang="en-US" altLang="en-US" i="1" dirty="0">
                <a:solidFill>
                  <a:srgbClr val="CC0000"/>
                </a:solidFill>
                <a:latin typeface="Gill Sans MT" pitchFamily="34" charset="0"/>
              </a:rPr>
              <a:t>bandwidth</a:t>
            </a:r>
            <a:endParaRPr lang="en-US" altLang="en-US" dirty="0">
              <a:solidFill>
                <a:srgbClr val="CC0000"/>
              </a:solidFill>
              <a:latin typeface="Gill Sans MT" pitchFamily="34" charset="0"/>
            </a:endParaRPr>
          </a:p>
        </p:txBody>
      </p:sp>
      <p:sp>
        <p:nvSpPr>
          <p:cNvPr id="4767" name="Rectangle 671"/>
          <p:cNvSpPr>
            <a:spLocks noChangeArrowheads="1"/>
          </p:cNvSpPr>
          <p:nvPr/>
        </p:nvSpPr>
        <p:spPr bwMode="auto">
          <a:xfrm>
            <a:off x="1798902" y="5143500"/>
            <a:ext cx="4094825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forward packets (chunks of data)</a:t>
            </a:r>
          </a:p>
          <a:p>
            <a:pPr marL="628650" lvl="1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/>
          <p:cNvGrpSpPr>
            <a:grpSpLocks/>
          </p:cNvGrpSpPr>
          <p:nvPr/>
        </p:nvGrpSpPr>
        <p:grpSpPr bwMode="auto">
          <a:xfrm>
            <a:off x="366316" y="3454400"/>
            <a:ext cx="1642401" cy="1063625"/>
            <a:chOff x="98" y="2320"/>
            <a:chExt cx="955" cy="670"/>
          </a:xfrm>
        </p:grpSpPr>
        <p:sp>
          <p:nvSpPr>
            <p:cNvPr id="22205" name="Text Box 666"/>
            <p:cNvSpPr txBox="1">
              <a:spLocks noChangeArrowheads="1"/>
            </p:cNvSpPr>
            <p:nvPr/>
          </p:nvSpPr>
          <p:spPr bwMode="auto">
            <a:xfrm>
              <a:off x="564" y="2728"/>
              <a:ext cx="35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sp>
          <p:nvSpPr>
            <p:cNvPr id="22206" name="Text Box 669"/>
            <p:cNvSpPr txBox="1">
              <a:spLocks noChangeArrowheads="1"/>
            </p:cNvSpPr>
            <p:nvPr/>
          </p:nvSpPr>
          <p:spPr bwMode="auto">
            <a:xfrm>
              <a:off x="569" y="2465"/>
              <a:ext cx="484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grpSp>
          <p:nvGrpSpPr>
            <p:cNvPr id="22207" name="Group 819"/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6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7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8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9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0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1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2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3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4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5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6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7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8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9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2213" name="Picture 836" descr="cell_tower_radiation cop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/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208" name="Group 838"/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/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/>
          <p:cNvGrpSpPr>
            <a:grpSpLocks/>
          </p:cNvGrpSpPr>
          <p:nvPr/>
        </p:nvGrpSpPr>
        <p:grpSpPr bwMode="auto">
          <a:xfrm>
            <a:off x="686197" y="5253039"/>
            <a:ext cx="651801" cy="481012"/>
            <a:chOff x="293" y="3440"/>
            <a:chExt cx="379" cy="303"/>
          </a:xfrm>
        </p:grpSpPr>
        <p:sp>
          <p:nvSpPr>
            <p:cNvPr id="22195" name="Text Box 662"/>
            <p:cNvSpPr txBox="1">
              <a:spLocks noChangeArrowheads="1"/>
            </p:cNvSpPr>
            <p:nvPr/>
          </p:nvSpPr>
          <p:spPr bwMode="auto">
            <a:xfrm>
              <a:off x="293" y="3549"/>
              <a:ext cx="37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router</a:t>
              </a:r>
            </a:p>
          </p:txBody>
        </p:sp>
        <p:grpSp>
          <p:nvGrpSpPr>
            <p:cNvPr id="22196" name="Group 843"/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9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9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200" name="Group 84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04" name="Freeform 84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201" name="Line 85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2" name="Line 85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1512" name="Picture 853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7" y="889000"/>
            <a:ext cx="8913681" cy="14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39" name="Group 1201"/>
          <p:cNvGrpSpPr>
            <a:grpSpLocks/>
          </p:cNvGrpSpPr>
          <p:nvPr/>
        </p:nvGrpSpPr>
        <p:grpSpPr bwMode="auto">
          <a:xfrm>
            <a:off x="361156" y="1322389"/>
            <a:ext cx="1590807" cy="1622425"/>
            <a:chOff x="210" y="833"/>
            <a:chExt cx="925" cy="1022"/>
          </a:xfrm>
        </p:grpSpPr>
        <p:sp>
          <p:nvSpPr>
            <p:cNvPr id="22128" name="Text Box 667"/>
            <p:cNvSpPr txBox="1">
              <a:spLocks noChangeArrowheads="1"/>
            </p:cNvSpPr>
            <p:nvPr/>
          </p:nvSpPr>
          <p:spPr bwMode="auto">
            <a:xfrm>
              <a:off x="479" y="1667"/>
              <a:ext cx="656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smartphone</a:t>
              </a:r>
            </a:p>
          </p:txBody>
        </p:sp>
        <p:sp>
          <p:nvSpPr>
            <p:cNvPr id="22129" name="Text Box 663"/>
            <p:cNvSpPr txBox="1">
              <a:spLocks noChangeArrowheads="1"/>
            </p:cNvSpPr>
            <p:nvPr/>
          </p:nvSpPr>
          <p:spPr bwMode="auto">
            <a:xfrm>
              <a:off x="487" y="872"/>
              <a:ext cx="253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PC</a:t>
              </a:r>
            </a:p>
          </p:txBody>
        </p:sp>
        <p:sp>
          <p:nvSpPr>
            <p:cNvPr id="22130" name="Text Box 664"/>
            <p:cNvSpPr txBox="1">
              <a:spLocks noChangeArrowheads="1"/>
            </p:cNvSpPr>
            <p:nvPr/>
          </p:nvSpPr>
          <p:spPr bwMode="auto">
            <a:xfrm>
              <a:off x="488" y="1096"/>
              <a:ext cx="396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400"/>
                <a:t>server</a:t>
              </a:r>
            </a:p>
          </p:txBody>
        </p:sp>
        <p:sp>
          <p:nvSpPr>
            <p:cNvPr id="22131" name="Text Box 665"/>
            <p:cNvSpPr txBox="1">
              <a:spLocks noChangeArrowheads="1"/>
            </p:cNvSpPr>
            <p:nvPr/>
          </p:nvSpPr>
          <p:spPr bwMode="auto">
            <a:xfrm>
              <a:off x="493" y="1390"/>
              <a:ext cx="484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laptop</a:t>
              </a:r>
            </a:p>
          </p:txBody>
        </p:sp>
        <p:grpSp>
          <p:nvGrpSpPr>
            <p:cNvPr id="22132" name="Group 805"/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133" name="Group 808"/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/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/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2171" name="Picture 1092" descr="screen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/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3" name="Freeform 1094"/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4" name="Freeform 1095"/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5" name="Freeform 1096"/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6" name="Freeform 1097"/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7" name="Freeform 1098"/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78" name="Group 1099"/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6" name="Freeform 1101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7" name="Freeform 1102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8" name="Freeform 1103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9" name="Freeform 1104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90" name="Freeform 1105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79" name="Freeform 1106"/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0" name="Freeform 1107"/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1" name="Freeform 1108"/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2" name="Freeform 1109"/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3" name="Freeform 1110"/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4" name="Freeform 1111"/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35" name="Group 1168"/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7" name="Rectangle 1170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38" name="Freeform 117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9" name="Freeform 117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0" name="Rectangle 1173"/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1" name="Group 117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/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7" name="AutoShape 1176"/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2" name="Rectangle 1177"/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3" name="Group 117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5" name="AutoShape 1180"/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4" name="Rectangle 1181"/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45" name="Rectangle 1182"/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6" name="Group 118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/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3" name="AutoShape 1185"/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7" name="Freeform 118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48" name="Group 118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/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1" name="AutoShape 118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9" name="Rectangle 1190"/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0" name="Freeform 119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1" name="Freeform 119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2" name="Oval 1193"/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3" name="Freeform 119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4" name="AutoShape 119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5" name="AutoShape 1196"/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6" name="Oval 1197"/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7" name="Oval 1198"/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158" name="Oval 1199"/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9" name="Rectangle 1200"/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2151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1BC29A7-0BB5-460E-A1AF-1365976BDB8F}" type="slidenum">
              <a:rPr lang="en-US" altLang="en-US" sz="1200">
                <a:latin typeface="Tahoma" pitchFamily="34" charset="0"/>
              </a:rPr>
              <a:pPr/>
              <a:t>6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21515" name="Group 2"/>
          <p:cNvGrpSpPr>
            <a:grpSpLocks/>
          </p:cNvGrpSpPr>
          <p:nvPr/>
        </p:nvGrpSpPr>
        <p:grpSpPr bwMode="auto">
          <a:xfrm>
            <a:off x="5635759" y="1384300"/>
            <a:ext cx="3847173" cy="4747137"/>
            <a:chOff x="5202238" y="1384300"/>
            <a:chExt cx="3551237" cy="4747137"/>
          </a:xfrm>
        </p:grpSpPr>
        <p:sp>
          <p:nvSpPr>
            <p:cNvPr id="21516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9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27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20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3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4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6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7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1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3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4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7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8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9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0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1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2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3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1554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1555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21556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5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8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9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1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1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119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23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20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1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0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1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111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15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12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3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01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102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103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07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04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5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62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63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93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94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095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9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96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7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85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86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087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1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8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9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77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78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079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83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0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1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69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2070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2071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75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72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3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7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3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4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5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6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7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8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9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0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1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2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3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4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5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6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7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68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70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1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2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3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74" name="Picture 933" descr="iphone_stylized_small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3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14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5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6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7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3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18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9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1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0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1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22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9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3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024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7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5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6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7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8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9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0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1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2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3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34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5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578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1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2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3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4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5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11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6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7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9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8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9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90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7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1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92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5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3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4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5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6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7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8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9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0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1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02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3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79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82" name="Picture 1008" descr="screen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4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5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6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7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8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89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5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6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7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8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9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90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1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2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3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4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5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96" name="Picture 1030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98" name="Picture 1032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0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1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2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3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4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05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9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0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1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2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06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7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8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9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0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1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12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948" name="Picture 1056" descr="screen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0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1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2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3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4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55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3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4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5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6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7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56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7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8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9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0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1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1613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1615" name="Picture 1081" descr="laptop_keyboard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617" name="Picture 1083" descr="screen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9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0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1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2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3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24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1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2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3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4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5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25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6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7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8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9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0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31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3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3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35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9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36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7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2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2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2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27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1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8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9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3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17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18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19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23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0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4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09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10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11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15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12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3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5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01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902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903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07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04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5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6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 descr="fridge2.png"/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 descr="light2.png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0" name="Rectangle 829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1" name="Oval 83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2" name="Freeform 831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Freeform 83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4" name="Freeform 83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5" name="Freeform 83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6" name="Straight Connector 835"/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1" name="Rectangle 820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2" name="Oval 82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3" name="Freeform 822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5" name="Freeform 82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6" name="Freeform 82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7" name="Straight Connector 826"/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2" name="Rectangle 811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3" name="Oval 81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4" name="Freeform 813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Freeform 81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6" name="Freeform 81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7" name="Freeform 81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8" name="Straight Connector 817"/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3" name="Rectangle 802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4" name="Oval 80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5" name="Freeform 804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Freeform 80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7" name="Freeform 80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8" name="Freeform 80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9" name="Straight Connector 808"/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4" name="Rectangle 793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5" name="Oval 79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6" name="Freeform 795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Freeform 79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8" name="Freeform 79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9" name="Freeform 79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0" name="Straight Connector 799"/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5" name="Rectangle 784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6" name="Oval 78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7" name="Freeform 786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8" name="Freeform 78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9" name="Freeform 78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0" name="Freeform 78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91" name="Straight Connector 790"/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6" name="Rectangle 775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7" name="Oval 776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8" name="Freeform 777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9" name="Freeform 778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0" name="Freeform 779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1" name="Freeform 780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82" name="Straight Connector 781"/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7" name="Rectangle 766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8" name="Oval 767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9" name="Freeform 768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0" name="Freeform 769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1" name="Freeform 770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2" name="Freeform 771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73" name="Straight Connector 772"/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8" name="Rectangle 757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9" name="Oval 758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0" name="Freeform 759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1" name="Freeform 760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2" name="Freeform 761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3" name="Freeform 762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64" name="Straight Connector 763"/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9" name="Rectangle 748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0" name="Oval 749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1" name="Freeform 750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2" name="Freeform 751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3" name="Freeform 752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4" name="Freeform 753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55" name="Straight Connector 754"/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0" name="Rectangle 739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1" name="Oval 74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2" name="Freeform 741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3" name="Freeform 74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4" name="Freeform 74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5" name="Freeform 74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46" name="Straight Connector 745"/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3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4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5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6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7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8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9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0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1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2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3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4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9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9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94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8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5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6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5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8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8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86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0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7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8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6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7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7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78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2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9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0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67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8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68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69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70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4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1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2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9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60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61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62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6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3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4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70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5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175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1754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8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55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71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4429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1672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0316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1673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003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1674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33364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1675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06248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1676" name="Picture 269" descr="cell_tower_radiation cop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3" name="Rectangle 682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4" name="Oval 68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5" name="Freeform 684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68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7" name="Freeform 68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8" name="Freeform 68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9" name="Straight Connector 688"/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4" name="Rectangle 673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Oval 67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" name="Freeform 675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67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8" name="Freeform 67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9" name="Freeform 67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0" name="Straight Connector 679"/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5" name="Rectangle 664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6" name="Oval 66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7" name="Freeform 666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66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9" name="Freeform 66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0" name="Freeform 66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1" name="Straight Connector 670"/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6" name="Rectangle 655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7" name="Oval 65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8" name="Freeform 657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65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0" name="Freeform 65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1" name="Freeform 66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2" name="Straight Connector 661"/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646" name="Oval 64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7" name="Rectangle 646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8" name="Oval 64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9" name="Freeform 648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64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1" name="Freeform 65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2" name="Freeform 65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3" name="Straight Connector 652"/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8" name="Rectangle 637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9" name="Oval 63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0" name="Freeform 639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64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2" name="Freeform 64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3" name="Freeform 64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4" name="Straight Connector 643"/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9" name="Rectangle 628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0" name="Oval 6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1" name="Freeform 630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6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3" name="Freeform 6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4" name="Freeform 6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5" name="Straight Connector 634"/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279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91138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68" y="970439"/>
            <a:ext cx="54465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2" y="1452563"/>
            <a:ext cx="9083940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2810" y="114300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Tier-1 ISP: e.g., Sprint</a:t>
            </a:r>
          </a:p>
        </p:txBody>
      </p:sp>
      <p:sp>
        <p:nvSpPr>
          <p:cNvPr id="9114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59F61281-BD87-4726-9D8E-43A655D3593A}" type="slidenum">
              <a:rPr lang="en-US" altLang="en-US" sz="1200">
                <a:latin typeface="Tahoma" pitchFamily="34" charset="0"/>
              </a:rPr>
              <a:pPr/>
              <a:t>60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485901" y="1725614"/>
            <a:ext cx="4185973" cy="3017837"/>
            <a:chOff x="1371600" y="1725614"/>
            <a:chExt cx="3863976" cy="3017838"/>
          </a:xfrm>
        </p:grpSpPr>
        <p:grpSp>
          <p:nvGrpSpPr>
            <p:cNvPr id="91143" name="Group 187"/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/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91195" name="Line 205"/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6" name="Line 206"/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7" name="Text Box 207"/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91198" name="Group 208"/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8" name="Line 210"/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9" name="Line 211"/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199" name="Line 212"/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0" name="Line 213"/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1" name="Line 214"/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2" name="Line 215"/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3" name="Text Box 272"/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065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to/from customers</a:t>
                </a:r>
              </a:p>
            </p:txBody>
          </p:sp>
          <p:sp>
            <p:nvSpPr>
              <p:cNvPr id="91204" name="Text Box 273"/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0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peering</a:t>
                </a:r>
              </a:p>
            </p:txBody>
          </p:sp>
          <p:sp>
            <p:nvSpPr>
              <p:cNvPr id="91205" name="Text Box 274"/>
              <p:cNvSpPr txBox="1">
                <a:spLocks noChangeArrowheads="1"/>
              </p:cNvSpPr>
              <p:nvPr/>
            </p:nvSpPr>
            <p:spPr bwMode="auto">
              <a:xfrm>
                <a:off x="1636" y="1367"/>
                <a:ext cx="106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 to/from backbone</a:t>
                </a:r>
              </a:p>
            </p:txBody>
          </p:sp>
          <p:sp>
            <p:nvSpPr>
              <p:cNvPr id="91206" name="Rectangle 275"/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91207" name="Line 290"/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8" name="Line 292"/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9" name="Line 293"/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0" name="Text Box 294"/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91211" name="Group 296"/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6" name="Line 29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2" name="Text Box 299"/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506"/>
                <a:ext cx="238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91213" name="Group 301"/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4" name="Line 30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4" name="Text Box 304"/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501"/>
                <a:ext cx="239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grpSp>
            <p:nvGrpSpPr>
              <p:cNvPr id="91215" name="Group 306"/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2" name="Line 308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6" name="Text Box 309"/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502"/>
                <a:ext cx="239" cy="2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r>
                  <a:rPr lang="en-US" altLang="en-US">
                    <a:latin typeface="Times New Roman" pitchFamily="18" charset="0"/>
                  </a:rPr>
                  <a:t>…</a:t>
                </a:r>
              </a:p>
            </p:txBody>
          </p:sp>
          <p:sp>
            <p:nvSpPr>
              <p:cNvPr id="91217" name="Text Box 310"/>
              <p:cNvSpPr txBox="1">
                <a:spLocks noChangeArrowheads="1"/>
              </p:cNvSpPr>
              <p:nvPr/>
            </p:nvSpPr>
            <p:spPr bwMode="auto">
              <a:xfrm>
                <a:off x="1437" y="1179"/>
                <a:ext cx="1195" cy="19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400">
                    <a:solidFill>
                      <a:srgbClr val="FF0000"/>
                    </a:solidFill>
                  </a:rPr>
                  <a:t>POP: point-of-presence</a:t>
                </a:r>
              </a:p>
            </p:txBody>
          </p:sp>
          <p:sp>
            <p:nvSpPr>
              <p:cNvPr id="91218" name="Line 148"/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9" name="Line 184"/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0" name="Freeform 186"/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144" name="Group 347"/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" name="Oval 8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Freeform 90"/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" name="Freeform 9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" name="Freeform 9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4" name="Freeform 9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" name="Straight Connector 94"/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/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1" name="Freeform 100"/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Freeform 1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3" name="Freeform 1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5" name="Straight Connector 104"/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/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1" name="Freeform 110"/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/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/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" name="Oval 1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" name="Freeform 120"/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Freeform 1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4" name="Freeform 1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5" name="Straight Connector 124"/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/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/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Oval 12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" name="Freeform 130"/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" name="Freeform 13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" name="Freeform 13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" name="Freeform 13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" name="Straight Connector 134"/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82273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692" y="274638"/>
            <a:ext cx="8124296" cy="1143000"/>
          </a:xfrm>
        </p:spPr>
        <p:txBody>
          <a:bodyPr/>
          <a:lstStyle/>
          <a:p>
            <a:pPr>
              <a:defRPr/>
            </a:pPr>
            <a:r>
              <a:rPr lang="en-GB" dirty="0"/>
              <a:t>Network Classification by role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sz="half" idx="1"/>
          </p:nvPr>
        </p:nvSpPr>
        <p:spPr>
          <a:xfrm>
            <a:off x="1554692" y="1524001"/>
            <a:ext cx="3962400" cy="4664075"/>
          </a:xfrm>
        </p:spPr>
        <p:txBody>
          <a:bodyPr/>
          <a:lstStyle/>
          <a:p>
            <a:r>
              <a:rPr lang="en-GB" altLang="en-US" dirty="0"/>
              <a:t>Peer-to-peer</a:t>
            </a:r>
          </a:p>
        </p:txBody>
      </p:sp>
      <p:sp>
        <p:nvSpPr>
          <p:cNvPr id="51204" name="Content Placeholder 3"/>
          <p:cNvSpPr>
            <a:spLocks noGrp="1"/>
          </p:cNvSpPr>
          <p:nvPr>
            <p:ph sz="half" idx="2"/>
          </p:nvPr>
        </p:nvSpPr>
        <p:spPr>
          <a:xfrm>
            <a:off x="5716588" y="1524001"/>
            <a:ext cx="3962400" cy="4664075"/>
          </a:xfrm>
        </p:spPr>
        <p:txBody>
          <a:bodyPr/>
          <a:lstStyle/>
          <a:p>
            <a:r>
              <a:rPr lang="en-GB" altLang="en-US" dirty="0"/>
              <a:t>Client – Server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568803B3-AB8D-4EE4-9D73-F73922ED2CBC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pic>
        <p:nvPicPr>
          <p:cNvPr id="51206" name="Picture 4" descr="Client–server model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092" y="3114676"/>
            <a:ext cx="3872971" cy="21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9" descr="Peer-To-Peer Network ~ INLIGHTING FA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317" y="2949576"/>
            <a:ext cx="2892690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688" y="1097916"/>
            <a:ext cx="54465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86439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2">
                    <a:satMod val="130000"/>
                  </a:schemeClr>
                </a:solidFill>
              </a:rPr>
              <a:t>Network classification by transmission technology</a:t>
            </a:r>
            <a:endParaRPr lang="en-GB" sz="3200" dirty="0"/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Point –to – point</a:t>
            </a:r>
          </a:p>
          <a:p>
            <a:r>
              <a:rPr lang="en-GB" altLang="en-US"/>
              <a:t>Broadcast</a:t>
            </a:r>
          </a:p>
          <a:p>
            <a:r>
              <a:rPr lang="en-GB" altLang="en-US"/>
              <a:t>Multicast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1-</a:t>
            </a:r>
            <a:fld id="{9A46BFF1-1DF5-4F78-8C1E-182376A6478A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pic>
        <p:nvPicPr>
          <p:cNvPr id="522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039" y="3048001"/>
            <a:ext cx="2715551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15" y="3786188"/>
            <a:ext cx="624285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1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255" y="3108325"/>
            <a:ext cx="2624402" cy="351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1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68" y="970439"/>
            <a:ext cx="54465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2013120" y="2432160"/>
              <a:ext cx="3213360" cy="2978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3760" y="2422800"/>
                <a:ext cx="3232080" cy="29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7904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705221" y="272415"/>
            <a:ext cx="9200779" cy="99218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3200" dirty="0">
                <a:solidFill>
                  <a:schemeClr val="tx2">
                    <a:satMod val="130000"/>
                  </a:schemeClr>
                </a:solidFill>
              </a:rPr>
              <a:t>Network classification by switching technology</a:t>
            </a:r>
          </a:p>
        </p:txBody>
      </p:sp>
      <p:sp>
        <p:nvSpPr>
          <p:cNvPr id="53251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400">
                <a:latin typeface="Arial" pitchFamily="34" charset="0"/>
              </a:rPr>
              <a:t>1-</a:t>
            </a:r>
            <a:fld id="{4DE46345-C197-4139-AC23-63EF35E4DC3B}" type="slidenum">
              <a:rPr lang="en-US" altLang="en-US" sz="1400" smtClean="0">
                <a:latin typeface="Arial" pitchFamily="34" charset="0"/>
              </a:rPr>
              <a:pPr/>
              <a:t>63</a:t>
            </a:fld>
            <a:endParaRPr lang="en-US" altLang="en-US" sz="1400">
              <a:latin typeface="Arial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49830" y="1949451"/>
            <a:ext cx="8736541" cy="3306762"/>
            <a:chOff x="749830" y="1190626"/>
            <a:chExt cx="8736541" cy="3306762"/>
          </a:xfrm>
        </p:grpSpPr>
        <p:sp>
          <p:nvSpPr>
            <p:cNvPr id="53252" name="Rectangle 4"/>
            <p:cNvSpPr>
              <a:spLocks noChangeArrowheads="1"/>
            </p:cNvSpPr>
            <p:nvPr/>
          </p:nvSpPr>
          <p:spPr bwMode="auto">
            <a:xfrm>
              <a:off x="3504936" y="1190626"/>
              <a:ext cx="2557331" cy="7588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ts val="600"/>
                </a:spcBef>
                <a:buClr>
                  <a:schemeClr val="accent1"/>
                </a:buClr>
                <a:buSzPct val="80000"/>
                <a:buFont typeface="Wingdings 2"/>
                <a:buChar char=""/>
                <a:defRPr sz="32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1pPr>
              <a:lvl2pPr marL="742950" indent="-285750">
                <a:spcBef>
                  <a:spcPts val="550"/>
                </a:spcBef>
                <a:buClr>
                  <a:schemeClr val="accent1"/>
                </a:buClr>
                <a:buFont typeface="Verdana" pitchFamily="34" charset="0"/>
                <a:buChar char="◦"/>
                <a:defRPr sz="28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/>
                <a:buChar char=""/>
                <a:defRPr sz="24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C32D2E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84AA33"/>
                </a:buClr>
                <a:buFont typeface="Wingdings 2"/>
                <a:buChar char=""/>
                <a:defRPr sz="2000">
                  <a:solidFill>
                    <a:schemeClr val="tx1"/>
                  </a:solidFill>
                  <a:latin typeface="Calibri" pitchFamily="34" charset="0"/>
                  <a:cs typeface="Calibri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FED46C"/>
                  </a:solidFill>
                  <a:latin typeface="Arial" pitchFamily="34" charset="0"/>
                </a:rPr>
                <a:t>Computer networks</a:t>
              </a:r>
            </a:p>
          </p:txBody>
        </p:sp>
        <p:grpSp>
          <p:nvGrpSpPr>
            <p:cNvPr id="53253" name="Group 30"/>
            <p:cNvGrpSpPr>
              <a:grpSpLocks/>
            </p:cNvGrpSpPr>
            <p:nvPr/>
          </p:nvGrpSpPr>
          <p:grpSpPr bwMode="auto">
            <a:xfrm>
              <a:off x="749830" y="2520950"/>
              <a:ext cx="3719910" cy="1957388"/>
              <a:chOff x="446" y="1472"/>
              <a:chExt cx="2163" cy="1233"/>
            </a:xfrm>
          </p:grpSpPr>
          <p:sp>
            <p:nvSpPr>
              <p:cNvPr id="53270" name="Rectangle 6"/>
              <p:cNvSpPr>
                <a:spLocks noChangeArrowheads="1"/>
              </p:cNvSpPr>
              <p:nvPr/>
            </p:nvSpPr>
            <p:spPr bwMode="auto">
              <a:xfrm>
                <a:off x="860" y="1472"/>
                <a:ext cx="1487" cy="47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Circuit switching</a:t>
                </a:r>
              </a:p>
            </p:txBody>
          </p:sp>
          <p:sp>
            <p:nvSpPr>
              <p:cNvPr id="40984" name="Rectangle 8"/>
              <p:cNvSpPr>
                <a:spLocks noChangeArrowheads="1"/>
              </p:cNvSpPr>
              <p:nvPr/>
            </p:nvSpPr>
            <p:spPr bwMode="auto">
              <a:xfrm>
                <a:off x="446" y="2290"/>
                <a:ext cx="803" cy="3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sz="180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 pitchFamily="34" charset="0"/>
                  </a:rPr>
                  <a:t>FDM</a:t>
                </a:r>
              </a:p>
            </p:txBody>
          </p:sp>
          <p:sp>
            <p:nvSpPr>
              <p:cNvPr id="40985" name="Rectangle 9"/>
              <p:cNvSpPr>
                <a:spLocks noChangeArrowheads="1"/>
              </p:cNvSpPr>
              <p:nvPr/>
            </p:nvSpPr>
            <p:spPr bwMode="auto">
              <a:xfrm>
                <a:off x="1806" y="2306"/>
                <a:ext cx="803" cy="3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Gill Sans MT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Gill Sans MT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Gill Sans MT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Gill Sans MT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  <a:defRPr/>
                </a:pPr>
                <a:r>
                  <a:rPr lang="en-US" altLang="en-US" sz="180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Arial" pitchFamily="34" charset="0"/>
                  </a:rPr>
                  <a:t>TDM</a:t>
                </a:r>
              </a:p>
            </p:txBody>
          </p:sp>
          <p:grpSp>
            <p:nvGrpSpPr>
              <p:cNvPr id="53273" name="Group 17"/>
              <p:cNvGrpSpPr>
                <a:grpSpLocks/>
              </p:cNvGrpSpPr>
              <p:nvPr/>
            </p:nvGrpSpPr>
            <p:grpSpPr bwMode="auto">
              <a:xfrm>
                <a:off x="1009" y="1954"/>
                <a:ext cx="1184" cy="361"/>
                <a:chOff x="1009" y="1954"/>
                <a:chExt cx="1184" cy="361"/>
              </a:xfrm>
            </p:grpSpPr>
            <p:grpSp>
              <p:nvGrpSpPr>
                <p:cNvPr id="53274" name="Group 15"/>
                <p:cNvGrpSpPr>
                  <a:grpSpLocks/>
                </p:cNvGrpSpPr>
                <p:nvPr/>
              </p:nvGrpSpPr>
              <p:grpSpPr bwMode="auto">
                <a:xfrm>
                  <a:off x="1009" y="2114"/>
                  <a:ext cx="1184" cy="201"/>
                  <a:chOff x="1009" y="2114"/>
                  <a:chExt cx="1184" cy="201"/>
                </a:xfrm>
              </p:grpSpPr>
              <p:sp>
                <p:nvSpPr>
                  <p:cNvPr id="4098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009" y="2118"/>
                    <a:ext cx="1179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0990" name="Line 13"/>
                  <p:cNvSpPr>
                    <a:spLocks noChangeShapeType="1"/>
                  </p:cNvSpPr>
                  <p:nvPr/>
                </p:nvSpPr>
                <p:spPr bwMode="auto">
                  <a:xfrm>
                    <a:off x="2193" y="2129"/>
                    <a:ext cx="0" cy="18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0991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1010" y="2114"/>
                    <a:ext cx="0" cy="18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0988" name="Line 16"/>
                <p:cNvSpPr>
                  <a:spLocks noChangeShapeType="1"/>
                </p:cNvSpPr>
                <p:nvPr/>
              </p:nvSpPr>
              <p:spPr bwMode="auto">
                <a:xfrm>
                  <a:off x="1588" y="1954"/>
                  <a:ext cx="0" cy="1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GB" sz="180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3254" name="Group 31"/>
            <p:cNvGrpSpPr>
              <a:grpSpLocks/>
            </p:cNvGrpSpPr>
            <p:nvPr/>
          </p:nvGrpSpPr>
          <p:grpSpPr bwMode="auto">
            <a:xfrm>
              <a:off x="5499894" y="2516188"/>
              <a:ext cx="3986477" cy="1981200"/>
              <a:chOff x="3012" y="1468"/>
              <a:chExt cx="2318" cy="1248"/>
            </a:xfrm>
          </p:grpSpPr>
          <p:sp>
            <p:nvSpPr>
              <p:cNvPr id="53261" name="Rectangle 7"/>
              <p:cNvSpPr>
                <a:spLocks noChangeArrowheads="1"/>
              </p:cNvSpPr>
              <p:nvPr/>
            </p:nvSpPr>
            <p:spPr bwMode="auto">
              <a:xfrm>
                <a:off x="3383" y="1468"/>
                <a:ext cx="1487" cy="47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Packet switching</a:t>
                </a:r>
              </a:p>
            </p:txBody>
          </p:sp>
          <p:sp>
            <p:nvSpPr>
              <p:cNvPr id="53262" name="Rectangle 10"/>
              <p:cNvSpPr>
                <a:spLocks noChangeArrowheads="1"/>
              </p:cNvSpPr>
              <p:nvPr/>
            </p:nvSpPr>
            <p:spPr bwMode="auto">
              <a:xfrm>
                <a:off x="3012" y="2317"/>
                <a:ext cx="1005" cy="3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VC networks</a:t>
                </a:r>
              </a:p>
            </p:txBody>
          </p:sp>
          <p:sp>
            <p:nvSpPr>
              <p:cNvPr id="53263" name="Rectangle 11"/>
              <p:cNvSpPr>
                <a:spLocks noChangeArrowheads="1"/>
              </p:cNvSpPr>
              <p:nvPr/>
            </p:nvSpPr>
            <p:spPr bwMode="auto">
              <a:xfrm>
                <a:off x="4325" y="2312"/>
                <a:ext cx="1005" cy="39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ts val="600"/>
                  </a:spcBef>
                  <a:buClr>
                    <a:schemeClr val="accent1"/>
                  </a:buClr>
                  <a:buSzPct val="80000"/>
                  <a:buFont typeface="Wingdings 2"/>
                  <a:buChar char=""/>
                  <a:defRPr sz="32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1pPr>
                <a:lvl2pPr marL="742950" indent="-285750">
                  <a:spcBef>
                    <a:spcPts val="550"/>
                  </a:spcBef>
                  <a:buClr>
                    <a:schemeClr val="accent1"/>
                  </a:buClr>
                  <a:buFont typeface="Verdana" pitchFamily="34" charset="0"/>
                  <a:buChar char="◦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/>
                  <a:buChar char="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C32D2E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84AA33"/>
                  </a:buClr>
                  <a:buFont typeface="Wingdings 2"/>
                  <a:buChar char="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Datagram 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800" dirty="0">
                    <a:solidFill>
                      <a:srgbClr val="FED46C"/>
                    </a:solidFill>
                    <a:latin typeface="Arial" pitchFamily="34" charset="0"/>
                  </a:rPr>
                  <a:t>networks</a:t>
                </a:r>
              </a:p>
            </p:txBody>
          </p:sp>
          <p:grpSp>
            <p:nvGrpSpPr>
              <p:cNvPr id="53264" name="Group 18"/>
              <p:cNvGrpSpPr>
                <a:grpSpLocks/>
              </p:cNvGrpSpPr>
              <p:nvPr/>
            </p:nvGrpSpPr>
            <p:grpSpPr bwMode="auto">
              <a:xfrm>
                <a:off x="3574" y="1955"/>
                <a:ext cx="1184" cy="361"/>
                <a:chOff x="1009" y="1954"/>
                <a:chExt cx="1184" cy="361"/>
              </a:xfrm>
            </p:grpSpPr>
            <p:grpSp>
              <p:nvGrpSpPr>
                <p:cNvPr id="53265" name="Group 19"/>
                <p:cNvGrpSpPr>
                  <a:grpSpLocks/>
                </p:cNvGrpSpPr>
                <p:nvPr/>
              </p:nvGrpSpPr>
              <p:grpSpPr bwMode="auto">
                <a:xfrm>
                  <a:off x="1009" y="2114"/>
                  <a:ext cx="1184" cy="201"/>
                  <a:chOff x="1009" y="2114"/>
                  <a:chExt cx="1184" cy="201"/>
                </a:xfrm>
              </p:grpSpPr>
              <p:sp>
                <p:nvSpPr>
                  <p:cNvPr id="40980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009" y="2118"/>
                    <a:ext cx="1179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0981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2193" y="2129"/>
                    <a:ext cx="0" cy="18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  <p:sp>
                <p:nvSpPr>
                  <p:cNvPr id="40982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010" y="2114"/>
                    <a:ext cx="0" cy="186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GB" sz="1800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40979" name="Line 23"/>
                <p:cNvSpPr>
                  <a:spLocks noChangeShapeType="1"/>
                </p:cNvSpPr>
                <p:nvPr/>
              </p:nvSpPr>
              <p:spPr bwMode="auto">
                <a:xfrm>
                  <a:off x="1588" y="1954"/>
                  <a:ext cx="0" cy="16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GB" sz="1800">
                    <a:solidFill>
                      <a:schemeClr val="accent2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53255" name="Group 24"/>
            <p:cNvGrpSpPr>
              <a:grpSpLocks/>
            </p:cNvGrpSpPr>
            <p:nvPr/>
          </p:nvGrpSpPr>
          <p:grpSpPr bwMode="auto">
            <a:xfrm>
              <a:off x="2804981" y="1947864"/>
              <a:ext cx="4134379" cy="573087"/>
              <a:chOff x="1009" y="1954"/>
              <a:chExt cx="1184" cy="361"/>
            </a:xfrm>
          </p:grpSpPr>
          <p:grpSp>
            <p:nvGrpSpPr>
              <p:cNvPr id="53256" name="Group 25"/>
              <p:cNvGrpSpPr>
                <a:grpSpLocks/>
              </p:cNvGrpSpPr>
              <p:nvPr/>
            </p:nvGrpSpPr>
            <p:grpSpPr bwMode="auto">
              <a:xfrm>
                <a:off x="1009" y="2114"/>
                <a:ext cx="1184" cy="201"/>
                <a:chOff x="1009" y="2114"/>
                <a:chExt cx="1184" cy="201"/>
              </a:xfrm>
            </p:grpSpPr>
            <p:sp>
              <p:nvSpPr>
                <p:cNvPr id="53258" name="Line 26"/>
                <p:cNvSpPr>
                  <a:spLocks noChangeShapeType="1"/>
                </p:cNvSpPr>
                <p:nvPr/>
              </p:nvSpPr>
              <p:spPr bwMode="auto">
                <a:xfrm>
                  <a:off x="1009" y="2118"/>
                  <a:ext cx="1179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259" name="Line 27"/>
                <p:cNvSpPr>
                  <a:spLocks noChangeShapeType="1"/>
                </p:cNvSpPr>
                <p:nvPr/>
              </p:nvSpPr>
              <p:spPr bwMode="auto">
                <a:xfrm>
                  <a:off x="2193" y="2129"/>
                  <a:ext cx="0" cy="1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260" name="Line 28"/>
                <p:cNvSpPr>
                  <a:spLocks noChangeShapeType="1"/>
                </p:cNvSpPr>
                <p:nvPr/>
              </p:nvSpPr>
              <p:spPr bwMode="auto">
                <a:xfrm>
                  <a:off x="1010" y="2114"/>
                  <a:ext cx="0" cy="1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53257" name="Line 29"/>
              <p:cNvSpPr>
                <a:spLocks noChangeShapeType="1"/>
              </p:cNvSpPr>
              <p:nvPr/>
            </p:nvSpPr>
            <p:spPr bwMode="auto">
              <a:xfrm>
                <a:off x="1588" y="1954"/>
                <a:ext cx="0" cy="1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31" name="Picture 12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68" y="970439"/>
            <a:ext cx="54465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10199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6562" name="Picture 10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760" y="760414"/>
            <a:ext cx="79230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7524" y="71439"/>
            <a:ext cx="9334156" cy="947737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Circuit switching: FDM </a:t>
            </a:r>
            <a:r>
              <a:rPr lang="en-US" altLang="en-US" sz="3600" dirty="0">
                <a:ea typeface="ＭＳ Ｐゴシック" pitchFamily="34" charset="-128"/>
              </a:rPr>
              <a:t>versus</a:t>
            </a:r>
            <a:r>
              <a:rPr lang="en-US" altLang="en-US" sz="4000" dirty="0">
                <a:ea typeface="ＭＳ Ｐゴシック" pitchFamily="34" charset="-128"/>
              </a:rPr>
              <a:t> TDM</a:t>
            </a:r>
            <a:endParaRPr lang="fr-FR" altLang="en-US" sz="4000" dirty="0">
              <a:ea typeface="ＭＳ Ｐゴシック" pitchFamily="34" charset="-128"/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26508" y="1585913"/>
            <a:ext cx="7842250" cy="2443163"/>
            <a:chOff x="288" y="1007"/>
            <a:chExt cx="4560" cy="1539"/>
          </a:xfrm>
        </p:grpSpPr>
        <p:sp>
          <p:nvSpPr>
            <p:cNvPr id="66659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4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FDM</a:t>
              </a:r>
              <a:endParaRPr lang="fr-FR" altLang="en-US"/>
            </a:p>
          </p:txBody>
        </p:sp>
        <p:grpSp>
          <p:nvGrpSpPr>
            <p:cNvPr id="66660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66661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2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894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frequency</a:t>
                </a:r>
                <a:endParaRPr lang="fr-FR" altLang="en-US"/>
              </a:p>
            </p:txBody>
          </p:sp>
          <p:sp>
            <p:nvSpPr>
              <p:cNvPr id="66663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64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4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time</a:t>
                </a:r>
                <a:endParaRPr lang="fr-FR" altLang="en-US"/>
              </a:p>
            </p:txBody>
          </p:sp>
          <p:sp>
            <p:nvSpPr>
              <p:cNvPr id="66665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2971800" y="2514600"/>
            <a:ext cx="4953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2971800" y="2743200"/>
            <a:ext cx="4953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2971800" y="2971800"/>
            <a:ext cx="4953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2971800" y="3200400"/>
            <a:ext cx="4953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412750" y="3748088"/>
            <a:ext cx="7842250" cy="2520949"/>
            <a:chOff x="288" y="2543"/>
            <a:chExt cx="4560" cy="1588"/>
          </a:xfrm>
        </p:grpSpPr>
        <p:sp>
          <p:nvSpPr>
            <p:cNvPr id="66653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49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TDM</a:t>
              </a:r>
              <a:endParaRPr lang="fr-FR" altLang="en-US"/>
            </a:p>
          </p:txBody>
        </p:sp>
        <p:sp>
          <p:nvSpPr>
            <p:cNvPr id="66654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5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89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frequency</a:t>
              </a:r>
              <a:endParaRPr lang="fr-FR" altLang="en-US"/>
            </a:p>
          </p:txBody>
        </p:sp>
        <p:sp>
          <p:nvSpPr>
            <p:cNvPr id="66656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57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4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time</a:t>
              </a:r>
              <a:endParaRPr lang="fr-FR" altLang="en-US"/>
            </a:p>
          </p:txBody>
        </p:sp>
        <p:sp>
          <p:nvSpPr>
            <p:cNvPr id="66658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971800" y="4740275"/>
            <a:ext cx="4210050" cy="914400"/>
            <a:chOff x="1776" y="3168"/>
            <a:chExt cx="2448" cy="576"/>
          </a:xfrm>
        </p:grpSpPr>
        <p:sp>
          <p:nvSpPr>
            <p:cNvPr id="66648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9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50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51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52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3219450" y="4740275"/>
            <a:ext cx="4210050" cy="914400"/>
            <a:chOff x="1920" y="3168"/>
            <a:chExt cx="2448" cy="576"/>
          </a:xfrm>
        </p:grpSpPr>
        <p:sp>
          <p:nvSpPr>
            <p:cNvPr id="66643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4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5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6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7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3467100" y="4740275"/>
            <a:ext cx="4210050" cy="914400"/>
            <a:chOff x="2064" y="3168"/>
            <a:chExt cx="2448" cy="576"/>
          </a:xfrm>
        </p:grpSpPr>
        <p:sp>
          <p:nvSpPr>
            <p:cNvPr id="66638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9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0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1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42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3714750" y="4740275"/>
            <a:ext cx="4210050" cy="914400"/>
            <a:chOff x="2208" y="3168"/>
            <a:chExt cx="2448" cy="576"/>
          </a:xfrm>
        </p:grpSpPr>
        <p:sp>
          <p:nvSpPr>
            <p:cNvPr id="666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666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2971800" y="2743200"/>
            <a:ext cx="4953000" cy="457200"/>
            <a:chOff x="1776" y="1728"/>
            <a:chExt cx="2880" cy="288"/>
          </a:xfrm>
        </p:grpSpPr>
        <p:sp>
          <p:nvSpPr>
            <p:cNvPr id="66630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1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32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3219450" y="4740275"/>
            <a:ext cx="4457700" cy="914400"/>
            <a:chOff x="1920" y="3168"/>
            <a:chExt cx="2592" cy="576"/>
          </a:xfrm>
        </p:grpSpPr>
        <p:sp>
          <p:nvSpPr>
            <p:cNvPr id="66611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2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3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4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5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6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7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8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9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0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1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2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3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4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5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6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7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8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29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2971800" y="2628900"/>
            <a:ext cx="4953000" cy="685800"/>
            <a:chOff x="1776" y="1656"/>
            <a:chExt cx="2880" cy="432"/>
          </a:xfrm>
        </p:grpSpPr>
        <p:sp>
          <p:nvSpPr>
            <p:cNvPr id="66607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8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9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10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3095625" y="4740275"/>
            <a:ext cx="4705350" cy="914400"/>
            <a:chOff x="1848" y="3168"/>
            <a:chExt cx="2736" cy="576"/>
          </a:xfrm>
        </p:grpSpPr>
        <p:sp>
          <p:nvSpPr>
            <p:cNvPr id="66587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0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1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2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3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4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5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6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7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8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99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0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1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2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3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4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5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06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5816336" y="1257300"/>
            <a:ext cx="2935685" cy="957263"/>
            <a:chOff x="3477" y="216"/>
            <a:chExt cx="1707" cy="603"/>
          </a:xfrm>
        </p:grpSpPr>
        <p:grpSp>
          <p:nvGrpSpPr>
            <p:cNvPr id="66580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66582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69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/>
                  <a:t>4 users</a:t>
                </a:r>
                <a:endParaRPr lang="fr-FR" altLang="en-US"/>
              </a:p>
            </p:txBody>
          </p:sp>
          <p:sp>
            <p:nvSpPr>
              <p:cNvPr id="66583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66584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66585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66586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</p:grpSp>
        <p:sp>
          <p:nvSpPr>
            <p:cNvPr id="66581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8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en-US"/>
                <a:t>Example:</a:t>
              </a:r>
              <a:endParaRPr lang="fr-FR" altLang="en-US"/>
            </a:p>
          </p:txBody>
        </p:sp>
      </p:grpSp>
      <p:sp>
        <p:nvSpPr>
          <p:cNvPr id="665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A786DAE0-C269-43A1-B0CA-958ED612D561}" type="slidenum">
              <a:rPr lang="en-US" altLang="en-US" sz="1200">
                <a:latin typeface="Tahoma" pitchFamily="34" charset="0"/>
              </a:rPr>
              <a:pPr/>
              <a:t>64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86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347"/>
          <p:cNvGrpSpPr>
            <a:grpSpLocks/>
          </p:cNvGrpSpPr>
          <p:nvPr/>
        </p:nvGrpSpPr>
        <p:grpSpPr bwMode="auto">
          <a:xfrm>
            <a:off x="6855089" y="2809876"/>
            <a:ext cx="1258888" cy="714375"/>
            <a:chOff x="1871277" y="1576300"/>
            <a:chExt cx="1128371" cy="437861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1871277" y="1739768"/>
              <a:ext cx="1128371" cy="11579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44"/>
            <p:cNvSpPr/>
            <p:nvPr/>
          </p:nvSpPr>
          <p:spPr bwMode="auto">
            <a:xfrm>
              <a:off x="2159536" y="1673602"/>
              <a:ext cx="548771" cy="160549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" name="Straight Connector 48"/>
            <p:cNvCxnSpPr>
              <a:cxnSpLocks noChangeShapeType="1"/>
              <a:endCxn id="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Connector 49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8611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40" y="789146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3582" y="209074"/>
            <a:ext cx="9290314" cy="76835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Packet switching versus circuit switching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981200"/>
            <a:ext cx="4127500" cy="4648200"/>
          </a:xfrm>
        </p:spPr>
        <p:txBody>
          <a:bodyPr>
            <a:normAutofit lnSpcReduction="10000"/>
          </a:bodyPr>
          <a:lstStyle/>
          <a:p>
            <a:pPr marL="231775" indent="-231775" eaLnBrk="1" hangingPunct="1">
              <a:buSzPct val="75000"/>
              <a:buFont typeface="Wingdings" pitchFamily="2" charset="2"/>
              <a:buNone/>
              <a:tabLst>
                <a:tab pos="566738" algn="l"/>
              </a:tabLst>
            </a:pPr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example: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 dirty="0">
                <a:ea typeface="ＭＳ Ｐゴシック" pitchFamily="34" charset="-128"/>
              </a:rPr>
              <a:t>1 Mb/s link</a:t>
            </a:r>
          </a:p>
          <a:p>
            <a:pPr marL="231775" indent="-231775" eaLnBrk="1" hangingPunct="1">
              <a:buSzTx/>
              <a:tabLst>
                <a:tab pos="566738" algn="l"/>
              </a:tabLst>
            </a:pPr>
            <a:r>
              <a:rPr lang="en-US" altLang="en-US" sz="2400" dirty="0">
                <a:ea typeface="ＭＳ Ｐゴシック" pitchFamily="34" charset="-128"/>
              </a:rPr>
              <a:t>each user: </a:t>
            </a: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100 kb/s when </a:t>
            </a:r>
            <a:r>
              <a:rPr lang="ja-JP" altLang="en-US" sz="2000" dirty="0">
                <a:ea typeface="ＭＳ Ｐゴシック" pitchFamily="34" charset="-128"/>
              </a:rPr>
              <a:t>“</a:t>
            </a:r>
            <a:r>
              <a:rPr lang="en-US" altLang="ja-JP" sz="2000" dirty="0">
                <a:ea typeface="ＭＳ Ｐゴシック" pitchFamily="34" charset="-128"/>
              </a:rPr>
              <a:t>active</a:t>
            </a:r>
            <a:r>
              <a:rPr lang="ja-JP" altLang="en-US" sz="2000" dirty="0">
                <a:ea typeface="ＭＳ Ｐゴシック" pitchFamily="34" charset="-128"/>
              </a:rPr>
              <a:t>”</a:t>
            </a:r>
            <a:endParaRPr lang="en-US" altLang="ja-JP" sz="2000" dirty="0">
              <a:ea typeface="ＭＳ Ｐゴシック" pitchFamily="34" charset="-128"/>
            </a:endParaRPr>
          </a:p>
          <a:p>
            <a:pPr marL="566738" lvl="1" indent="-219075" eaLnBrk="1" hangingPunct="1">
              <a:buClr>
                <a:schemeClr val="tx1"/>
              </a:buClr>
              <a:buFontTx/>
              <a:buChar char="•"/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active 10% of time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endParaRPr lang="en-US" altLang="en-US" sz="2000" dirty="0">
              <a:ea typeface="Arial" pitchFamily="34" charset="0"/>
            </a:endParaRP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circuit-switching: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10 users</a:t>
            </a:r>
          </a:p>
          <a:p>
            <a:pPr marL="231775" indent="-231775" eaLnBrk="1" hangingPunct="1">
              <a:tabLst>
                <a:tab pos="566738" algn="l"/>
              </a:tabLst>
            </a:pPr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packet switching: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566738" lvl="1" indent="-219075" eaLnBrk="1" hangingPunct="1">
              <a:tabLst>
                <a:tab pos="566738" algn="l"/>
              </a:tabLst>
            </a:pPr>
            <a:r>
              <a:rPr lang="en-US" altLang="en-US" sz="2000" dirty="0">
                <a:ea typeface="Arial" pitchFamily="34" charset="0"/>
              </a:rPr>
              <a:t>with 35 users, probability &gt; 10 active at same time is less than .0004 *</a:t>
            </a:r>
          </a:p>
          <a:p>
            <a:pPr marL="231775" indent="-231775" eaLnBrk="1" hangingPunct="1">
              <a:tabLst>
                <a:tab pos="566738" algn="l"/>
              </a:tabLst>
            </a:pPr>
            <a:endParaRPr lang="en-US" altLang="en-US" sz="2400" dirty="0">
              <a:ea typeface="ＭＳ Ｐゴシック" pitchFamily="34" charset="-128"/>
            </a:endParaRPr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98992" y="1122363"/>
            <a:ext cx="9441656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packet switching allows more users to use network!</a:t>
            </a:r>
          </a:p>
        </p:txBody>
      </p:sp>
      <p:sp>
        <p:nvSpPr>
          <p:cNvPr id="68615" name="Line 15"/>
          <p:cNvSpPr>
            <a:spLocks noChangeShapeType="1"/>
          </p:cNvSpPr>
          <p:nvPr/>
        </p:nvSpPr>
        <p:spPr bwMode="auto">
          <a:xfrm>
            <a:off x="5828375" y="2562225"/>
            <a:ext cx="908050" cy="4572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6" name="Line 16"/>
          <p:cNvSpPr>
            <a:spLocks noChangeShapeType="1"/>
          </p:cNvSpPr>
          <p:nvPr/>
        </p:nvSpPr>
        <p:spPr bwMode="auto">
          <a:xfrm>
            <a:off x="6736424" y="3019425"/>
            <a:ext cx="2208213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Line 17"/>
          <p:cNvSpPr>
            <a:spLocks noChangeShapeType="1"/>
          </p:cNvSpPr>
          <p:nvPr/>
        </p:nvSpPr>
        <p:spPr bwMode="auto">
          <a:xfrm>
            <a:off x="6736424" y="3171825"/>
            <a:ext cx="2208213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Line 18"/>
          <p:cNvSpPr>
            <a:spLocks noChangeShapeType="1"/>
          </p:cNvSpPr>
          <p:nvPr/>
        </p:nvSpPr>
        <p:spPr bwMode="auto">
          <a:xfrm flipV="1">
            <a:off x="5910924" y="3171825"/>
            <a:ext cx="825500" cy="60960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Text Box 19"/>
          <p:cNvSpPr txBox="1">
            <a:spLocks noChangeArrowheads="1"/>
          </p:cNvSpPr>
          <p:nvPr/>
        </p:nvSpPr>
        <p:spPr bwMode="auto">
          <a:xfrm>
            <a:off x="5601347" y="2740026"/>
            <a:ext cx="7360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2000" i="1">
                <a:solidFill>
                  <a:srgbClr val="000099"/>
                </a:solidFill>
                <a:latin typeface="Gill Sans MT" pitchFamily="34" charset="0"/>
              </a:rPr>
              <a:t>N</a:t>
            </a:r>
            <a:r>
              <a:rPr lang="en-US" altLang="en-US" sz="2000">
                <a:solidFill>
                  <a:srgbClr val="000099"/>
                </a:solidFill>
                <a:latin typeface="Gill Sans MT" pitchFamily="34" charset="0"/>
              </a:rPr>
              <a:t> </a:t>
            </a:r>
          </a:p>
          <a:p>
            <a:pPr algn="ctr">
              <a:lnSpc>
                <a:spcPct val="80000"/>
              </a:lnSpc>
            </a:pPr>
            <a:r>
              <a:rPr lang="en-US" altLang="en-US" sz="2000">
                <a:solidFill>
                  <a:srgbClr val="000099"/>
                </a:solidFill>
                <a:latin typeface="Gill Sans MT" pitchFamily="34" charset="0"/>
              </a:rPr>
              <a:t>users</a:t>
            </a:r>
          </a:p>
        </p:txBody>
      </p:sp>
      <p:sp>
        <p:nvSpPr>
          <p:cNvPr id="68620" name="Text Box 20"/>
          <p:cNvSpPr txBox="1">
            <a:spLocks noChangeArrowheads="1"/>
          </p:cNvSpPr>
          <p:nvPr/>
        </p:nvSpPr>
        <p:spPr bwMode="auto">
          <a:xfrm>
            <a:off x="8170731" y="3303589"/>
            <a:ext cx="14814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/>
              <a:t>1 Mbps link</a:t>
            </a:r>
          </a:p>
        </p:txBody>
      </p:sp>
      <p:sp>
        <p:nvSpPr>
          <p:cNvPr id="68621" name="Line 47"/>
          <p:cNvSpPr>
            <a:spLocks noChangeShapeType="1"/>
          </p:cNvSpPr>
          <p:nvPr/>
        </p:nvSpPr>
        <p:spPr bwMode="auto">
          <a:xfrm>
            <a:off x="8115697" y="3100388"/>
            <a:ext cx="15271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8622" name="Group 35"/>
          <p:cNvGrpSpPr>
            <a:grpSpLocks/>
          </p:cNvGrpSpPr>
          <p:nvPr/>
        </p:nvGrpSpPr>
        <p:grpSpPr bwMode="auto">
          <a:xfrm>
            <a:off x="5112942" y="4767262"/>
            <a:ext cx="4199731" cy="990599"/>
            <a:chOff x="3016" y="3097"/>
            <a:chExt cx="2442" cy="624"/>
          </a:xfrm>
        </p:grpSpPr>
        <p:sp>
          <p:nvSpPr>
            <p:cNvPr id="68632" name="Text Box 48"/>
            <p:cNvSpPr txBox="1">
              <a:spLocks noChangeArrowheads="1"/>
            </p:cNvSpPr>
            <p:nvPr/>
          </p:nvSpPr>
          <p:spPr bwMode="auto">
            <a:xfrm>
              <a:off x="3016" y="3097"/>
              <a:ext cx="244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en-US">
                  <a:latin typeface="Gill Sans MT" pitchFamily="34" charset="0"/>
                </a:rPr>
                <a:t> how did we get value 0.0004?</a:t>
              </a:r>
            </a:p>
          </p:txBody>
        </p:sp>
        <p:sp>
          <p:nvSpPr>
            <p:cNvPr id="68633" name="Text Box 48"/>
            <p:cNvSpPr txBox="1">
              <a:spLocks noChangeArrowheads="1"/>
            </p:cNvSpPr>
            <p:nvPr/>
          </p:nvSpPr>
          <p:spPr bwMode="auto">
            <a:xfrm>
              <a:off x="3031" y="3430"/>
              <a:ext cx="235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  <a:latin typeface="Gill Sans MT" pitchFamily="34" charset="0"/>
                </a:rPr>
                <a:t>Q:</a:t>
              </a:r>
              <a:r>
                <a:rPr lang="en-US" altLang="en-US">
                  <a:latin typeface="Gill Sans MT" pitchFamily="34" charset="0"/>
                </a:rPr>
                <a:t> what happens if &gt; 35 users ?</a:t>
              </a:r>
            </a:p>
          </p:txBody>
        </p:sp>
      </p:grpSp>
      <p:sp>
        <p:nvSpPr>
          <p:cNvPr id="68623" name="Text Box 34"/>
          <p:cNvSpPr txBox="1">
            <a:spLocks noChangeArrowheads="1"/>
          </p:cNvSpPr>
          <p:nvPr/>
        </p:nvSpPr>
        <p:spPr bwMode="auto">
          <a:xfrm rot="5273514">
            <a:off x="5218928" y="2778453"/>
            <a:ext cx="7425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800" b="1"/>
              <a:t>…..</a:t>
            </a:r>
          </a:p>
        </p:txBody>
      </p:sp>
      <p:grpSp>
        <p:nvGrpSpPr>
          <p:cNvPr id="68624" name="Group 37"/>
          <p:cNvGrpSpPr>
            <a:grpSpLocks/>
          </p:cNvGrpSpPr>
          <p:nvPr/>
        </p:nvGrpSpPr>
        <p:grpSpPr bwMode="auto">
          <a:xfrm>
            <a:off x="5033831" y="2066925"/>
            <a:ext cx="844417" cy="679450"/>
            <a:chOff x="-44" y="1473"/>
            <a:chExt cx="981" cy="1105"/>
          </a:xfrm>
        </p:grpSpPr>
        <p:pic>
          <p:nvPicPr>
            <p:cNvPr id="68630" name="Picture 3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31" name="Freeform 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8625" name="Group 40"/>
          <p:cNvGrpSpPr>
            <a:grpSpLocks/>
          </p:cNvGrpSpPr>
          <p:nvPr/>
        </p:nvGrpSpPr>
        <p:grpSpPr bwMode="auto">
          <a:xfrm>
            <a:off x="5038990" y="3392488"/>
            <a:ext cx="844418" cy="679450"/>
            <a:chOff x="-44" y="1473"/>
            <a:chExt cx="981" cy="1105"/>
          </a:xfrm>
        </p:grpSpPr>
        <p:pic>
          <p:nvPicPr>
            <p:cNvPr id="68628" name="Picture 4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629" name="Freeform 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862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5E74D8E2-9319-4D25-9D22-2668F5D6F869}" type="slidenum">
              <a:rPr lang="en-US" altLang="en-US" sz="1200">
                <a:latin typeface="Tahoma" pitchFamily="34" charset="0"/>
              </a:rPr>
              <a:pPr/>
              <a:t>65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68627" name="TextBox 1"/>
          <p:cNvSpPr txBox="1">
            <a:spLocks noChangeArrowheads="1"/>
          </p:cNvSpPr>
          <p:nvPr/>
        </p:nvSpPr>
        <p:spPr bwMode="auto">
          <a:xfrm>
            <a:off x="457465" y="6127751"/>
            <a:ext cx="990944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4132112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7784" y="1720850"/>
            <a:ext cx="8879285" cy="4648200"/>
          </a:xfrm>
        </p:spPr>
        <p:txBody>
          <a:bodyPr>
            <a:normAutofit/>
          </a:bodyPr>
          <a:lstStyle/>
          <a:p>
            <a:pPr marL="287338" indent="-287338" eaLnBrk="1" hangingPunct="1"/>
            <a:r>
              <a:rPr lang="en-US" altLang="en-US" sz="2000" dirty="0">
                <a:ea typeface="ＭＳ Ｐゴシック" pitchFamily="34" charset="-128"/>
              </a:rPr>
              <a:t>great for </a:t>
            </a:r>
            <a:r>
              <a:rPr lang="en-US" altLang="en-US" sz="2000" dirty="0" err="1">
                <a:ea typeface="ＭＳ Ｐゴシック" pitchFamily="34" charset="-128"/>
              </a:rPr>
              <a:t>bursty</a:t>
            </a:r>
            <a:r>
              <a:rPr lang="en-US" altLang="en-US" sz="2000" dirty="0">
                <a:ea typeface="ＭＳ Ｐゴシック" pitchFamily="34" charset="-128"/>
              </a:rPr>
              <a:t> data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resource sharing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simpler, no call setup</a:t>
            </a:r>
            <a:endParaRPr lang="en-US" altLang="en-US" sz="1800" dirty="0">
              <a:ea typeface="Arial" pitchFamily="34" charset="0"/>
            </a:endParaRPr>
          </a:p>
          <a:p>
            <a:pPr marL="287338" indent="-287338" eaLnBrk="1" hangingPunct="1"/>
            <a:r>
              <a:rPr lang="en-US" altLang="en-US" sz="2000" dirty="0">
                <a:solidFill>
                  <a:srgbClr val="CC0000"/>
                </a:solidFill>
                <a:ea typeface="ＭＳ Ｐゴシック" pitchFamily="34" charset="-128"/>
              </a:rPr>
              <a:t>excessive congestion possible:</a:t>
            </a:r>
            <a:r>
              <a:rPr lang="en-US" altLang="en-US" sz="2000" dirty="0">
                <a:ea typeface="ＭＳ Ｐゴシック" pitchFamily="34" charset="-128"/>
              </a:rPr>
              <a:t> packet delay and loss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protocols needed for reliable data transfer, congestion control</a:t>
            </a:r>
            <a:endParaRPr lang="en-US" altLang="en-US" sz="1800" dirty="0">
              <a:ea typeface="Arial" pitchFamily="34" charset="0"/>
            </a:endParaRPr>
          </a:p>
          <a:p>
            <a:pPr marL="287338" indent="-287338" eaLnBrk="1" hangingPunct="1"/>
            <a:r>
              <a:rPr lang="en-US" altLang="en-US" sz="2000" i="1" dirty="0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en-US" sz="2000" dirty="0">
                <a:solidFill>
                  <a:srgbClr val="CC0000"/>
                </a:solidFill>
                <a:ea typeface="ＭＳ Ｐゴシック" pitchFamily="34" charset="-128"/>
              </a:rPr>
              <a:t> How to provide circuit-like behavior?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bandwidth guarantees needed for audio/video apps</a:t>
            </a:r>
          </a:p>
          <a:p>
            <a:pPr marL="682625" lvl="1" indent="-225425" eaLnBrk="1" hangingPunct="1"/>
            <a:r>
              <a:rPr lang="en-US" altLang="en-US" sz="2400" dirty="0">
                <a:ea typeface="Arial" pitchFamily="34" charset="0"/>
              </a:rPr>
              <a:t>still an unsolved problem (chapter 7)</a:t>
            </a:r>
            <a:endParaRPr lang="en-US" altLang="en-US" sz="1800" dirty="0">
              <a:ea typeface="Arial" pitchFamily="34" charset="0"/>
            </a:endParaRPr>
          </a:p>
        </p:txBody>
      </p:sp>
      <p:sp>
        <p:nvSpPr>
          <p:cNvPr id="7065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7525" y="1196975"/>
            <a:ext cx="8255000" cy="60960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>
                <a:solidFill>
                  <a:srgbClr val="CC0000"/>
                </a:solidFill>
                <a:ea typeface="ＭＳ Ｐゴシック" pitchFamily="34" charset="-128"/>
              </a:rPr>
              <a:t>is packet switching a 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>
                <a:solidFill>
                  <a:srgbClr val="CC0000"/>
                </a:solidFill>
                <a:ea typeface="ＭＳ Ｐゴシック" pitchFamily="34" charset="-128"/>
              </a:rPr>
              <a:t>slam dunk winner?</a:t>
            </a:r>
            <a:r>
              <a:rPr lang="ja-JP" altLang="en-US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 altLang="en-US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0660" name="Text Box 20"/>
          <p:cNvSpPr txBox="1">
            <a:spLocks noChangeArrowheads="1"/>
          </p:cNvSpPr>
          <p:nvPr/>
        </p:nvSpPr>
        <p:spPr bwMode="auto">
          <a:xfrm>
            <a:off x="381794" y="5472114"/>
            <a:ext cx="892056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i="1">
                <a:solidFill>
                  <a:srgbClr val="CC0000"/>
                </a:solidFill>
                <a:latin typeface="Gill Sans MT" pitchFamily="34" charset="0"/>
              </a:rPr>
              <a:t>Q:</a:t>
            </a:r>
            <a:r>
              <a:rPr lang="en-US" altLang="en-US">
                <a:latin typeface="Gill Sans MT" pitchFamily="34" charset="0"/>
              </a:rPr>
              <a:t>  human analogies of reserved resources (circuit switching) versus on-demand allocation (packet-switching)?</a:t>
            </a:r>
          </a:p>
        </p:txBody>
      </p:sp>
      <p:pic>
        <p:nvPicPr>
          <p:cNvPr id="70661" name="Picture 1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23" y="874712"/>
            <a:ext cx="841666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Rectangle 2"/>
          <p:cNvSpPr>
            <a:spLocks noChangeArrowheads="1"/>
          </p:cNvSpPr>
          <p:nvPr/>
        </p:nvSpPr>
        <p:spPr bwMode="auto">
          <a:xfrm>
            <a:off x="1033278" y="279400"/>
            <a:ext cx="866775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3600" dirty="0">
                <a:solidFill>
                  <a:srgbClr val="000099"/>
                </a:solidFill>
                <a:latin typeface="Gill Sans MT" pitchFamily="34" charset="0"/>
              </a:rPr>
              <a:t>Packet switching versus circuit switching</a:t>
            </a:r>
            <a:endParaRPr lang="en-US" altLang="en-US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7066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3C070FE7-1EDB-4F9B-BC72-4813C8CBE262}" type="slidenum">
              <a:rPr lang="en-US" altLang="en-US" sz="1200">
                <a:latin typeface="Tahoma" pitchFamily="34" charset="0"/>
              </a:rPr>
              <a:pPr/>
              <a:t>66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697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93186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91" y="106695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Internet?</a:t>
            </a:r>
            <a:endParaRPr lang="en-US" altLang="en-US" sz="2800" dirty="0">
              <a:solidFill>
                <a:srgbClr val="000099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1.5 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9318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C2234C55-87E9-412E-9431-1E012ED5CA37}" type="slidenum">
              <a:rPr lang="en-US" altLang="en-US" sz="1200">
                <a:latin typeface="Tahoma" pitchFamily="34" charset="0"/>
              </a:rPr>
              <a:pPr/>
              <a:t>67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0737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/>
          <p:cNvSpPr>
            <a:spLocks noChangeShapeType="1"/>
          </p:cNvSpPr>
          <p:nvPr/>
        </p:nvSpPr>
        <p:spPr bwMode="auto">
          <a:xfrm>
            <a:off x="1779985" y="4237038"/>
            <a:ext cx="80314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5234" name="Group 347"/>
          <p:cNvGrpSpPr>
            <a:grpSpLocks/>
          </p:cNvGrpSpPr>
          <p:nvPr/>
        </p:nvGrpSpPr>
        <p:grpSpPr bwMode="auto">
          <a:xfrm>
            <a:off x="2555610" y="4284663"/>
            <a:ext cx="1258888" cy="715962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/>
          <p:cNvSpPr>
            <a:spLocks noChangeShapeType="1"/>
          </p:cNvSpPr>
          <p:nvPr/>
        </p:nvSpPr>
        <p:spPr bwMode="auto">
          <a:xfrm>
            <a:off x="3864373" y="4656139"/>
            <a:ext cx="2094706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36" name="Rectangle 30"/>
          <p:cNvSpPr>
            <a:spLocks noChangeArrowheads="1"/>
          </p:cNvSpPr>
          <p:nvPr/>
        </p:nvSpPr>
        <p:spPr bwMode="auto">
          <a:xfrm>
            <a:off x="3503217" y="4527551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7" name="Rectangle 31"/>
          <p:cNvSpPr>
            <a:spLocks noChangeArrowheads="1"/>
          </p:cNvSpPr>
          <p:nvPr/>
        </p:nvSpPr>
        <p:spPr bwMode="auto">
          <a:xfrm>
            <a:off x="3671756" y="4527551"/>
            <a:ext cx="159940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8" name="Rectangle 38"/>
          <p:cNvSpPr>
            <a:spLocks noChangeArrowheads="1"/>
          </p:cNvSpPr>
          <p:nvPr/>
        </p:nvSpPr>
        <p:spPr bwMode="auto">
          <a:xfrm>
            <a:off x="3817938" y="4465639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39" name="Line 25"/>
          <p:cNvSpPr>
            <a:spLocks noChangeShapeType="1"/>
          </p:cNvSpPr>
          <p:nvPr/>
        </p:nvSpPr>
        <p:spPr bwMode="auto">
          <a:xfrm flipV="1">
            <a:off x="1778265" y="4776788"/>
            <a:ext cx="796264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0" name="Rectangle 32"/>
          <p:cNvSpPr>
            <a:spLocks noChangeArrowheads="1"/>
          </p:cNvSpPr>
          <p:nvPr/>
        </p:nvSpPr>
        <p:spPr bwMode="auto">
          <a:xfrm>
            <a:off x="2362994" y="4427539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41" name="Line 33"/>
          <p:cNvSpPr>
            <a:spLocks noChangeShapeType="1"/>
          </p:cNvSpPr>
          <p:nvPr/>
        </p:nvSpPr>
        <p:spPr bwMode="auto">
          <a:xfrm>
            <a:off x="2309681" y="4364038"/>
            <a:ext cx="2287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2" name="Text Box 36"/>
          <p:cNvSpPr txBox="1">
            <a:spLocks noChangeArrowheads="1"/>
          </p:cNvSpPr>
          <p:nvPr/>
        </p:nvSpPr>
        <p:spPr bwMode="auto">
          <a:xfrm>
            <a:off x="828940" y="3921126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5243" name="Text Box 37"/>
          <p:cNvSpPr txBox="1">
            <a:spLocks noChangeArrowheads="1"/>
          </p:cNvSpPr>
          <p:nvPr/>
        </p:nvSpPr>
        <p:spPr bwMode="auto">
          <a:xfrm>
            <a:off x="1019837" y="4873625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5244" name="Group 66"/>
          <p:cNvGrpSpPr>
            <a:grpSpLocks/>
          </p:cNvGrpSpPr>
          <p:nvPr/>
        </p:nvGrpSpPr>
        <p:grpSpPr bwMode="auto">
          <a:xfrm>
            <a:off x="992320" y="3921125"/>
            <a:ext cx="844417" cy="679450"/>
            <a:chOff x="-44" y="1473"/>
            <a:chExt cx="981" cy="1105"/>
          </a:xfrm>
        </p:grpSpPr>
        <p:pic>
          <p:nvPicPr>
            <p:cNvPr id="952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45" name="Group 69"/>
          <p:cNvGrpSpPr>
            <a:grpSpLocks/>
          </p:cNvGrpSpPr>
          <p:nvPr/>
        </p:nvGrpSpPr>
        <p:grpSpPr bwMode="auto">
          <a:xfrm>
            <a:off x="1047354" y="4927600"/>
            <a:ext cx="844417" cy="679450"/>
            <a:chOff x="-44" y="1473"/>
            <a:chExt cx="981" cy="1105"/>
          </a:xfrm>
        </p:grpSpPr>
        <p:pic>
          <p:nvPicPr>
            <p:cNvPr id="952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5246" name="Group 347"/>
          <p:cNvGrpSpPr>
            <a:grpSpLocks/>
          </p:cNvGrpSpPr>
          <p:nvPr/>
        </p:nvGrpSpPr>
        <p:grpSpPr bwMode="auto">
          <a:xfrm>
            <a:off x="5955639" y="4329113"/>
            <a:ext cx="1258888" cy="715962"/>
            <a:chOff x="1871277" y="1576300"/>
            <a:chExt cx="1128371" cy="437861"/>
          </a:xfrm>
        </p:grpSpPr>
        <p:sp>
          <p:nvSpPr>
            <p:cNvPr id="93" name="Oval 92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" name="Oval 9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Freeform 95"/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Freeform 96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8" name="Freeform 97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9" name="Freeform 98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0" name="Straight Connector 99"/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/>
          <p:cNvSpPr>
            <a:spLocks noChangeArrowheads="1"/>
          </p:cNvSpPr>
          <p:nvPr/>
        </p:nvSpPr>
        <p:spPr bwMode="auto">
          <a:xfrm>
            <a:off x="1890051" y="5083175"/>
            <a:ext cx="151342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48" name="Line 33"/>
          <p:cNvSpPr>
            <a:spLocks noChangeShapeType="1"/>
          </p:cNvSpPr>
          <p:nvPr/>
        </p:nvSpPr>
        <p:spPr bwMode="auto">
          <a:xfrm flipV="1">
            <a:off x="2079228" y="5053014"/>
            <a:ext cx="239051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249" name="Rectangle 89"/>
          <p:cNvSpPr>
            <a:spLocks noChangeArrowheads="1"/>
          </p:cNvSpPr>
          <p:nvPr/>
        </p:nvSpPr>
        <p:spPr bwMode="auto">
          <a:xfrm>
            <a:off x="3338117" y="4529139"/>
            <a:ext cx="159940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0" name="Rectangle 89"/>
          <p:cNvSpPr>
            <a:spLocks noChangeArrowheads="1"/>
          </p:cNvSpPr>
          <p:nvPr/>
        </p:nvSpPr>
        <p:spPr bwMode="auto">
          <a:xfrm>
            <a:off x="3176456" y="4527551"/>
            <a:ext cx="159940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1" name="Rectangle 89"/>
          <p:cNvSpPr>
            <a:spLocks noChangeArrowheads="1"/>
          </p:cNvSpPr>
          <p:nvPr/>
        </p:nvSpPr>
        <p:spPr bwMode="auto">
          <a:xfrm>
            <a:off x="3011356" y="4530726"/>
            <a:ext cx="159940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525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Introduction</a:t>
            </a:r>
          </a:p>
        </p:txBody>
      </p:sp>
      <p:pic>
        <p:nvPicPr>
          <p:cNvPr id="95253" name="Picture 6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920" y="882176"/>
            <a:ext cx="74277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6634" y="80963"/>
            <a:ext cx="9458245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How do loss and delay occur?</a:t>
            </a:r>
            <a:endParaRPr lang="en-US" altLang="en-US" sz="4800" dirty="0">
              <a:ea typeface="ＭＳ Ｐゴシック" pitchFamily="34" charset="-128"/>
            </a:endParaRPr>
          </a:p>
        </p:txBody>
      </p:sp>
      <p:sp>
        <p:nvSpPr>
          <p:cNvPr id="108548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27724" y="1371600"/>
            <a:ext cx="9278276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/>
              <a:t>packets </a:t>
            </a:r>
            <a:r>
              <a:rPr lang="en-US" i="1" dirty="0"/>
              <a:t>queue</a:t>
            </a:r>
            <a:r>
              <a:rPr lang="en-US" dirty="0"/>
              <a:t> in router buffers</a:t>
            </a:r>
            <a:r>
              <a:rPr lang="en-US" sz="2400" dirty="0"/>
              <a:t>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</a:rPr>
              <a:t>packet arrival rate to link (temporarily) exceeds output link capacity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packets queue, wait for turn</a:t>
            </a:r>
          </a:p>
        </p:txBody>
      </p: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3922845" y="2982913"/>
            <a:ext cx="4056988" cy="1454150"/>
            <a:chOff x="2259" y="2090"/>
            <a:chExt cx="2359" cy="916"/>
          </a:xfrm>
        </p:grpSpPr>
        <p:sp>
          <p:nvSpPr>
            <p:cNvPr id="95264" name="Text Box 66"/>
            <p:cNvSpPr txBox="1">
              <a:spLocks noChangeArrowheads="1"/>
            </p:cNvSpPr>
            <p:nvPr/>
          </p:nvSpPr>
          <p:spPr bwMode="auto">
            <a:xfrm>
              <a:off x="2602" y="2090"/>
              <a:ext cx="20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 being transmitted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5265" name="Line 67"/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94"/>
          <p:cNvGrpSpPr>
            <a:grpSpLocks/>
          </p:cNvGrpSpPr>
          <p:nvPr/>
        </p:nvGrpSpPr>
        <p:grpSpPr bwMode="auto">
          <a:xfrm>
            <a:off x="3616723" y="4802188"/>
            <a:ext cx="3496336" cy="808037"/>
            <a:chOff x="2103" y="3214"/>
            <a:chExt cx="2033" cy="509"/>
          </a:xfrm>
        </p:grpSpPr>
        <p:sp>
          <p:nvSpPr>
            <p:cNvPr id="95262" name="Text Box 72"/>
            <p:cNvSpPr txBox="1">
              <a:spLocks noChangeArrowheads="1"/>
            </p:cNvSpPr>
            <p:nvPr/>
          </p:nvSpPr>
          <p:spPr bwMode="auto">
            <a:xfrm>
              <a:off x="2530" y="3490"/>
              <a:ext cx="160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packets queueing</a:t>
              </a:r>
              <a:r>
                <a:rPr lang="en-US" altLang="en-US" sz="1800">
                  <a:solidFill>
                    <a:srgbClr val="FF0000"/>
                  </a:solidFill>
                </a:rPr>
                <a:t> </a:t>
              </a:r>
              <a:r>
                <a:rPr lang="en-US" altLang="en-US" sz="1800">
                  <a:solidFill>
                    <a:srgbClr val="CC0000"/>
                  </a:solidFill>
                </a:rPr>
                <a:t>(delay)</a:t>
              </a:r>
            </a:p>
          </p:txBody>
        </p:sp>
        <p:sp>
          <p:nvSpPr>
            <p:cNvPr id="95263" name="Line 73"/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" name="Group 95"/>
          <p:cNvGrpSpPr>
            <a:grpSpLocks/>
          </p:cNvGrpSpPr>
          <p:nvPr/>
        </p:nvGrpSpPr>
        <p:grpSpPr bwMode="auto">
          <a:xfrm>
            <a:off x="2727589" y="4764090"/>
            <a:ext cx="4284002" cy="1516063"/>
            <a:chOff x="1586" y="3190"/>
            <a:chExt cx="2491" cy="955"/>
          </a:xfrm>
        </p:grpSpPr>
        <p:sp>
          <p:nvSpPr>
            <p:cNvPr id="95260" name="Line 91"/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5261" name="Text Box 92"/>
            <p:cNvSpPr txBox="1">
              <a:spLocks noChangeArrowheads="1"/>
            </p:cNvSpPr>
            <p:nvPr/>
          </p:nvSpPr>
          <p:spPr bwMode="auto">
            <a:xfrm>
              <a:off x="1586" y="3738"/>
              <a:ext cx="249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</a:rPr>
                <a:t>free (available) buffers: arriving packets </a:t>
              </a:r>
            </a:p>
            <a:p>
              <a:r>
                <a:rPr lang="en-US" altLang="en-US" sz="1800">
                  <a:solidFill>
                    <a:srgbClr val="000000"/>
                  </a:solidFill>
                </a:rPr>
                <a:t>dropped (</a:t>
              </a:r>
              <a:r>
                <a:rPr lang="en-US" altLang="en-US" sz="1800">
                  <a:solidFill>
                    <a:srgbClr val="CC0000"/>
                  </a:solidFill>
                </a:rPr>
                <a:t>loss</a:t>
              </a:r>
              <a:r>
                <a:rPr lang="en-US" altLang="en-US" sz="1800">
                  <a:solidFill>
                    <a:srgbClr val="000000"/>
                  </a:solidFill>
                </a:rPr>
                <a:t>) if no free buffers</a:t>
              </a:r>
            </a:p>
          </p:txBody>
        </p:sp>
      </p:grpSp>
      <p:sp>
        <p:nvSpPr>
          <p:cNvPr id="952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06FBD90C-B3DB-4BCF-B672-0DCB1A4FEA02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68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5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Introduction</a:t>
            </a:r>
          </a:p>
        </p:txBody>
      </p:sp>
      <p:pic>
        <p:nvPicPr>
          <p:cNvPr id="97282" name="Picture 6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577" y="885508"/>
            <a:ext cx="74277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0141" y="200026"/>
            <a:ext cx="8420100" cy="811213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Four sources of packet delay</a:t>
            </a:r>
            <a:endParaRPr lang="en-US" altLang="en-US" sz="4800">
              <a:ea typeface="ＭＳ Ｐゴシック" pitchFamily="34" charset="-128"/>
            </a:endParaRP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33847" y="4491038"/>
            <a:ext cx="4127500" cy="1636712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d</a:t>
            </a:r>
            <a:r>
              <a:rPr lang="en-US" baseline="-25000" dirty="0">
                <a:solidFill>
                  <a:srgbClr val="CC0000"/>
                </a:solidFill>
              </a:rPr>
              <a:t>proc</a:t>
            </a:r>
            <a:r>
              <a:rPr lang="en-US" dirty="0">
                <a:solidFill>
                  <a:srgbClr val="CC0000"/>
                </a:solidFill>
              </a:rPr>
              <a:t>: nodal processing</a:t>
            </a:r>
            <a:r>
              <a:rPr lang="en-US" dirty="0"/>
              <a:t> 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check bit errors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determine output link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/>
              <a:t>typically &lt; msec</a:t>
            </a:r>
          </a:p>
        </p:txBody>
      </p:sp>
      <p:sp>
        <p:nvSpPr>
          <p:cNvPr id="110627" name="Rectangle 58"/>
          <p:cNvSpPr>
            <a:spLocks noChangeArrowheads="1"/>
          </p:cNvSpPr>
          <p:nvPr/>
        </p:nvSpPr>
        <p:spPr bwMode="auto">
          <a:xfrm>
            <a:off x="5202370" y="4492626"/>
            <a:ext cx="41275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sp>
        <p:nvSpPr>
          <p:cNvPr id="972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2642C33A-1D3A-4CCC-956C-D26AEE98A56D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69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grpSp>
        <p:nvGrpSpPr>
          <p:cNvPr id="97287" name="Group 70"/>
          <p:cNvGrpSpPr>
            <a:grpSpLocks/>
          </p:cNvGrpSpPr>
          <p:nvPr/>
        </p:nvGrpSpPr>
        <p:grpSpPr bwMode="auto">
          <a:xfrm>
            <a:off x="1888331" y="1249364"/>
            <a:ext cx="6385587" cy="2935287"/>
            <a:chOff x="1743075" y="1249363"/>
            <a:chExt cx="5894066" cy="2935287"/>
          </a:xfrm>
        </p:grpSpPr>
        <p:sp>
          <p:nvSpPr>
            <p:cNvPr id="97288" name="Line 24"/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289" name="Group 347"/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" name="Oval 11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" name="Freeform 115"/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" name="Freeform 11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" name="Freeform 11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" name="Freeform 11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" name="Straight Connector 119"/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/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1" name="Rectangle 29"/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2" name="Rectangle 30"/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3" name="Rectangle 31"/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4" name="Line 35"/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5" name="Rectangle 38"/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296" name="Text Box 39"/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2949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propagation</a:t>
              </a:r>
            </a:p>
          </p:txBody>
        </p:sp>
        <p:sp>
          <p:nvSpPr>
            <p:cNvPr id="97297" name="Line 40"/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98" name="Text Box 43"/>
            <p:cNvSpPr txBox="1">
              <a:spLocks noChangeArrowheads="1"/>
            </p:cNvSpPr>
            <p:nvPr/>
          </p:nvSpPr>
          <p:spPr bwMode="auto">
            <a:xfrm>
              <a:off x="3171768" y="2803525"/>
              <a:ext cx="120026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nodal</a:t>
              </a:r>
            </a:p>
            <a:p>
              <a:pPr algn="ctr"/>
              <a:r>
                <a:rPr lang="en-US" altLang="en-US" sz="1800">
                  <a:solidFill>
                    <a:srgbClr val="CC0000"/>
                  </a:solidFill>
                </a:rPr>
                <a:t>processing</a:t>
              </a:r>
            </a:p>
          </p:txBody>
        </p:sp>
        <p:sp>
          <p:nvSpPr>
            <p:cNvPr id="97299" name="Line 44"/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0" name="Line 45"/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1" name="Text Box 46"/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04638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queueing</a:t>
              </a:r>
            </a:p>
          </p:txBody>
        </p:sp>
        <p:sp>
          <p:nvSpPr>
            <p:cNvPr id="97302" name="Line 47"/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3" name="Rectangle 3"/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itchFamily="2" charset="2"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nodal</a:t>
              </a:r>
              <a:r>
                <a:rPr lang="en-US" altLang="en-US">
                  <a:solidFill>
                    <a:srgbClr val="000000"/>
                  </a:solidFill>
                  <a:latin typeface="Gill Sans MT" pitchFamily="34" charset="0"/>
                </a:rPr>
                <a:t> = </a:t>
              </a: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proc</a:t>
              </a:r>
              <a:r>
                <a:rPr lang="en-US" altLang="en-US">
                  <a:solidFill>
                    <a:srgbClr val="000000"/>
                  </a:solidFill>
                  <a:latin typeface="Gill Sans MT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queue</a:t>
              </a:r>
              <a:r>
                <a:rPr lang="en-US" altLang="en-US">
                  <a:solidFill>
                    <a:srgbClr val="000000"/>
                  </a:solidFill>
                  <a:latin typeface="Gill Sans MT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trans</a:t>
              </a:r>
              <a:r>
                <a:rPr lang="en-US" altLang="en-US">
                  <a:solidFill>
                    <a:srgbClr val="000000"/>
                  </a:solidFill>
                  <a:latin typeface="Gill Sans MT" pitchFamily="34" charset="0"/>
                </a:rPr>
                <a:t> +  </a:t>
              </a:r>
              <a:r>
                <a:rPr lang="en-US" altLang="en-US" i="1">
                  <a:solidFill>
                    <a:srgbClr val="000000"/>
                  </a:solidFill>
                  <a:latin typeface="Gill Sans MT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itchFamily="34" charset="0"/>
                </a:rPr>
                <a:t>prop</a:t>
              </a:r>
              <a:endParaRPr lang="en-US" altLang="en-US">
                <a:solidFill>
                  <a:srgbClr val="000000"/>
                </a:solidFill>
                <a:latin typeface="Gill Sans MT" pitchFamily="34" charset="0"/>
              </a:endParaRPr>
            </a:p>
          </p:txBody>
        </p:sp>
        <p:sp>
          <p:nvSpPr>
            <p:cNvPr id="97304" name="Line 25"/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5" name="Rectangle 32"/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306" name="Line 33"/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307" name="Text Box 36"/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3598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97308" name="Text Box 37"/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5984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/>
                <a:t>B</a:t>
              </a:r>
            </a:p>
          </p:txBody>
        </p:sp>
        <p:grpSp>
          <p:nvGrpSpPr>
            <p:cNvPr id="97309" name="Group 66"/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97310" name="Group 69"/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97311" name="Text Box 41"/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3659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</a:rPr>
                <a:t>transmission</a:t>
              </a:r>
            </a:p>
          </p:txBody>
        </p:sp>
        <p:sp>
          <p:nvSpPr>
            <p:cNvPr id="97312" name="Line 42"/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313" name="Group 347"/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Oval 10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3" name="Freeform 102"/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4" name="Freeform 10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5" name="Freeform 10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6" name="Freeform 10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7" name="Straight Connector 106"/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/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97315" name="Line 33"/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568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23554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79" y="1004889"/>
            <a:ext cx="81930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77850" y="220664"/>
            <a:ext cx="8750300" cy="1006475"/>
          </a:xfrm>
        </p:spPr>
        <p:txBody>
          <a:bodyPr/>
          <a:lstStyle/>
          <a:p>
            <a:pPr eaLnBrk="1" hangingPunct="1"/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Fun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Internet-connected devices</a:t>
            </a:r>
            <a:endParaRPr lang="en-US" altLang="en-US" dirty="0">
              <a:ea typeface="ＭＳ Ｐゴシック" pitchFamily="34" charset="-128"/>
            </a:endParaRPr>
          </a:p>
        </p:txBody>
      </p:sp>
      <p:pic>
        <p:nvPicPr>
          <p:cNvPr id="23556" name="Picture 3" descr="toas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004" y="1460500"/>
            <a:ext cx="2703513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whis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54" y="1425576"/>
            <a:ext cx="2053431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 Box 7"/>
          <p:cNvSpPr txBox="1">
            <a:spLocks noChangeArrowheads="1"/>
          </p:cNvSpPr>
          <p:nvPr/>
        </p:nvSpPr>
        <p:spPr bwMode="auto">
          <a:xfrm>
            <a:off x="969963" y="2789239"/>
            <a:ext cx="217065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IP picture frame</a:t>
            </a:r>
          </a:p>
          <a:p>
            <a:r>
              <a:rPr lang="en-US" altLang="en-US" sz="1600"/>
              <a:t>http://www.ceiva.com/</a:t>
            </a:r>
          </a:p>
        </p:txBody>
      </p:sp>
      <p:sp>
        <p:nvSpPr>
          <p:cNvPr id="23559" name="Text Box 8"/>
          <p:cNvSpPr txBox="1">
            <a:spLocks noChangeArrowheads="1"/>
          </p:cNvSpPr>
          <p:nvPr/>
        </p:nvSpPr>
        <p:spPr bwMode="auto">
          <a:xfrm>
            <a:off x="6094942" y="1989139"/>
            <a:ext cx="22632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Web-enabled toaster +</a:t>
            </a:r>
          </a:p>
          <a:p>
            <a:r>
              <a:rPr lang="en-US" altLang="en-US" sz="1600"/>
              <a:t>weather forecaster</a:t>
            </a:r>
          </a:p>
        </p:txBody>
      </p:sp>
      <p:pic>
        <p:nvPicPr>
          <p:cNvPr id="23560" name="Picture 9" descr="cisc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148" y="4387850"/>
            <a:ext cx="2595165" cy="191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6707188" y="5951538"/>
            <a:ext cx="16113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Internet phones</a:t>
            </a:r>
          </a:p>
        </p:txBody>
      </p:sp>
      <p:graphicFrame>
        <p:nvGraphicFramePr>
          <p:cNvPr id="23562" name="Object 14"/>
          <p:cNvGraphicFramePr>
            <a:graphicFrameLocks noChangeAspect="1"/>
          </p:cNvGraphicFramePr>
          <p:nvPr/>
        </p:nvGraphicFramePr>
        <p:xfrm>
          <a:off x="995760" y="3581401"/>
          <a:ext cx="870215" cy="216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434415" imgH="3873016" progId="">
                  <p:embed/>
                </p:oleObj>
              </mc:Choice>
              <mc:Fallback>
                <p:oleObj r:id="rId7" imgW="1434415" imgH="387301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760" y="3581401"/>
                        <a:ext cx="870215" cy="216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3" name="Text Box 8"/>
          <p:cNvSpPr txBox="1">
            <a:spLocks noChangeArrowheads="1"/>
          </p:cNvSpPr>
          <p:nvPr/>
        </p:nvSpPr>
        <p:spPr bwMode="auto">
          <a:xfrm>
            <a:off x="1062832" y="5789614"/>
            <a:ext cx="118974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Internet </a:t>
            </a:r>
          </a:p>
          <a:p>
            <a:r>
              <a:rPr lang="en-US" altLang="en-US" sz="1600"/>
              <a:t>refrigerator</a:t>
            </a:r>
          </a:p>
        </p:txBody>
      </p:sp>
      <p:pic>
        <p:nvPicPr>
          <p:cNvPr id="23564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78" y="3508375"/>
            <a:ext cx="1681956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Text Box 8"/>
          <p:cNvSpPr txBox="1">
            <a:spLocks noChangeArrowheads="1"/>
          </p:cNvSpPr>
          <p:nvPr/>
        </p:nvSpPr>
        <p:spPr bwMode="auto">
          <a:xfrm>
            <a:off x="2173817" y="4148139"/>
            <a:ext cx="25069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Slingbox: watch,</a:t>
            </a:r>
          </a:p>
          <a:p>
            <a:r>
              <a:rPr lang="en-US" altLang="en-US" sz="1600"/>
              <a:t>control cable TV remotely</a:t>
            </a:r>
          </a:p>
        </p:txBody>
      </p:sp>
      <p:sp>
        <p:nvSpPr>
          <p:cNvPr id="2356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DD4E5B91-69E1-4EFF-ACD4-60677133DBB5}" type="slidenum">
              <a:rPr lang="en-US" altLang="en-US" sz="1200">
                <a:latin typeface="Tahoma" pitchFamily="34" charset="0"/>
              </a:rPr>
              <a:pPr/>
              <a:t>7</a:t>
            </a:fld>
            <a:endParaRPr lang="en-US" altLang="en-US" sz="1200">
              <a:latin typeface="Tahoma" pitchFamily="34" charset="0"/>
            </a:endParaRPr>
          </a:p>
        </p:txBody>
      </p:sp>
      <p:pic>
        <p:nvPicPr>
          <p:cNvPr id="23567" name="Picture 2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617" y="2754313"/>
            <a:ext cx="753269" cy="1096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8" name="Text Box 10"/>
          <p:cNvSpPr txBox="1">
            <a:spLocks noChangeArrowheads="1"/>
          </p:cNvSpPr>
          <p:nvPr/>
        </p:nvSpPr>
        <p:spPr bwMode="auto">
          <a:xfrm>
            <a:off x="7315994" y="3841750"/>
            <a:ext cx="194155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Tweet-a-watt: </a:t>
            </a:r>
          </a:p>
          <a:p>
            <a:r>
              <a:rPr lang="en-US" altLang="en-US" sz="1600"/>
              <a:t>monitor energy use</a:t>
            </a:r>
          </a:p>
        </p:txBody>
      </p:sp>
      <p:pic>
        <p:nvPicPr>
          <p:cNvPr id="23569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464" y="4972050"/>
            <a:ext cx="1396471" cy="154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70" name="Text Box 8"/>
          <p:cNvSpPr txBox="1">
            <a:spLocks noChangeArrowheads="1"/>
          </p:cNvSpPr>
          <p:nvPr/>
        </p:nvSpPr>
        <p:spPr bwMode="auto">
          <a:xfrm>
            <a:off x="4268523" y="5151438"/>
            <a:ext cx="12330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600"/>
              <a:t>sensorized,</a:t>
            </a:r>
          </a:p>
          <a:p>
            <a:r>
              <a:rPr lang="en-US" altLang="en-US" sz="1600"/>
              <a:t>bed</a:t>
            </a:r>
          </a:p>
          <a:p>
            <a:r>
              <a:rPr lang="en-US" altLang="en-US" sz="1600"/>
              <a:t>mattress</a:t>
            </a:r>
          </a:p>
        </p:txBody>
      </p:sp>
    </p:spTree>
    <p:extLst>
      <p:ext uri="{BB962C8B-B14F-4D97-AF65-F5344CB8AC3E}">
        <p14:creationId xmlns:p14="http://schemas.microsoft.com/office/powerpoint/2010/main" val="994600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3"/>
          <p:cNvSpPr>
            <a:spLocks noChangeArrowheads="1"/>
          </p:cNvSpPr>
          <p:nvPr/>
        </p:nvSpPr>
        <p:spPr bwMode="auto">
          <a:xfrm>
            <a:off x="679318" y="4459289"/>
            <a:ext cx="41275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/>
          <p:cNvSpPr>
            <a:spLocks noChangeArrowheads="1"/>
          </p:cNvSpPr>
          <p:nvPr/>
        </p:nvSpPr>
        <p:spPr bwMode="auto">
          <a:xfrm>
            <a:off x="5130139" y="4467225"/>
            <a:ext cx="44989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=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095" y="855664"/>
            <a:ext cx="7298796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/>
          <p:cNvSpPr>
            <a:spLocks noChangeArrowheads="1"/>
          </p:cNvSpPr>
          <p:nvPr/>
        </p:nvSpPr>
        <p:spPr bwMode="auto">
          <a:xfrm>
            <a:off x="490140" y="200026"/>
            <a:ext cx="9243139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en-US" sz="4400" dirty="0">
                <a:solidFill>
                  <a:srgbClr val="000099"/>
                </a:solidFill>
                <a:latin typeface="Gill Sans MT" pitchFamily="34" charset="0"/>
              </a:rPr>
              <a:t>Four sources of packet delay</a:t>
            </a:r>
            <a:endParaRPr lang="en-US" altLang="en-US" sz="48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sp>
        <p:nvSpPr>
          <p:cNvPr id="993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t>1-</a:t>
            </a:r>
            <a:fld id="{8E77CB76-C769-4134-936F-6AFE1B6C83F4}" type="slidenum">
              <a:rPr lang="en-US" altLang="en-US" sz="1200">
                <a:solidFill>
                  <a:srgbClr val="000000"/>
                </a:solidFill>
                <a:latin typeface="Tahoma" pitchFamily="34" charset="0"/>
              </a:rPr>
              <a:pPr/>
              <a:t>70</a:t>
            </a:fld>
            <a:endParaRPr lang="en-US" altLang="en-US" sz="1200">
              <a:solidFill>
                <a:srgbClr val="000000"/>
              </a:solidFill>
              <a:latin typeface="Tahoma" pitchFamily="34" charset="0"/>
            </a:endParaRPr>
          </a:p>
        </p:txBody>
      </p:sp>
      <p:sp>
        <p:nvSpPr>
          <p:cNvPr id="99335" name="TextBox 1"/>
          <p:cNvSpPr txBox="1">
            <a:spLocks noChangeArrowheads="1"/>
          </p:cNvSpPr>
          <p:nvPr/>
        </p:nvSpPr>
        <p:spPr bwMode="auto">
          <a:xfrm>
            <a:off x="553773" y="6406350"/>
            <a:ext cx="64315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 dirty="0"/>
              <a:t>* Check out the Java applet for an interactive animation on trans vs. prop delay</a:t>
            </a:r>
          </a:p>
        </p:txBody>
      </p: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247768" y="5413376"/>
            <a:ext cx="2916767" cy="701675"/>
            <a:chOff x="2271473" y="5377200"/>
            <a:chExt cx="2692148" cy="701675"/>
          </a:xfrm>
        </p:grpSpPr>
        <p:sp>
          <p:nvSpPr>
            <p:cNvPr id="99388" name="Text Box 62"/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altLang="en-US" sz="2000">
                  <a:solidFill>
                    <a:srgbClr val="CC0000"/>
                  </a:solidFill>
                </a:rPr>
                <a:t>and </a:t>
              </a:r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very </a:t>
              </a:r>
              <a:r>
                <a:rPr lang="en-US" alt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  <p:cxnSp>
          <p:nvCxnSpPr>
            <p:cNvPr id="99389" name="Straight Arrow Connector 3"/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/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/>
          <p:cNvSpPr txBox="1">
            <a:spLocks noChangeArrowheads="1"/>
          </p:cNvSpPr>
          <p:nvPr/>
        </p:nvSpPr>
        <p:spPr bwMode="auto">
          <a:xfrm>
            <a:off x="553773" y="6145214"/>
            <a:ext cx="990944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  <p:sp>
        <p:nvSpPr>
          <p:cNvPr id="99338" name="Line 24"/>
          <p:cNvSpPr>
            <a:spLocks noChangeShapeType="1"/>
          </p:cNvSpPr>
          <p:nvPr/>
        </p:nvSpPr>
        <p:spPr bwMode="auto">
          <a:xfrm>
            <a:off x="2839377" y="1857375"/>
            <a:ext cx="80314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39" name="Group 347"/>
          <p:cNvGrpSpPr>
            <a:grpSpLocks/>
          </p:cNvGrpSpPr>
          <p:nvPr/>
        </p:nvGrpSpPr>
        <p:grpSpPr bwMode="auto">
          <a:xfrm>
            <a:off x="3615002" y="1905001"/>
            <a:ext cx="1258888" cy="715963"/>
            <a:chOff x="1871277" y="1576300"/>
            <a:chExt cx="1128371" cy="437861"/>
          </a:xfrm>
        </p:grpSpPr>
        <p:sp>
          <p:nvSpPr>
            <p:cNvPr id="87" name="Oval 86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Oval 8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89"/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4" name="Straight Connector 93"/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/>
          <p:cNvSpPr>
            <a:spLocks noChangeShapeType="1"/>
          </p:cNvSpPr>
          <p:nvPr/>
        </p:nvSpPr>
        <p:spPr bwMode="auto">
          <a:xfrm>
            <a:off x="4923765" y="2276476"/>
            <a:ext cx="2094706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1" name="Rectangle 29"/>
          <p:cNvSpPr>
            <a:spLocks noChangeArrowheads="1"/>
          </p:cNvSpPr>
          <p:nvPr/>
        </p:nvSpPr>
        <p:spPr bwMode="auto">
          <a:xfrm>
            <a:off x="5919523" y="2076451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2" name="Rectangle 30"/>
          <p:cNvSpPr>
            <a:spLocks noChangeArrowheads="1"/>
          </p:cNvSpPr>
          <p:nvPr/>
        </p:nvSpPr>
        <p:spPr bwMode="auto">
          <a:xfrm>
            <a:off x="4562608" y="2147889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3" name="Rectangle 31"/>
          <p:cNvSpPr>
            <a:spLocks noChangeArrowheads="1"/>
          </p:cNvSpPr>
          <p:nvPr/>
        </p:nvSpPr>
        <p:spPr bwMode="auto">
          <a:xfrm>
            <a:off x="4738027" y="2147889"/>
            <a:ext cx="159940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4" name="Line 35"/>
          <p:cNvSpPr>
            <a:spLocks noChangeShapeType="1"/>
          </p:cNvSpPr>
          <p:nvPr/>
        </p:nvSpPr>
        <p:spPr bwMode="auto">
          <a:xfrm flipV="1">
            <a:off x="6755342" y="1876425"/>
            <a:ext cx="39727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5" name="Rectangle 38"/>
          <p:cNvSpPr>
            <a:spLocks noChangeArrowheads="1"/>
          </p:cNvSpPr>
          <p:nvPr/>
        </p:nvSpPr>
        <p:spPr bwMode="auto">
          <a:xfrm>
            <a:off x="4877329" y="2085976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6" name="Text Box 39"/>
          <p:cNvSpPr txBox="1">
            <a:spLocks noChangeArrowheads="1"/>
          </p:cNvSpPr>
          <p:nvPr/>
        </p:nvSpPr>
        <p:spPr bwMode="auto">
          <a:xfrm>
            <a:off x="5298678" y="1689101"/>
            <a:ext cx="14029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99347" name="Line 40"/>
          <p:cNvSpPr>
            <a:spLocks noChangeShapeType="1"/>
          </p:cNvSpPr>
          <p:nvPr/>
        </p:nvSpPr>
        <p:spPr bwMode="auto">
          <a:xfrm rot="10800000">
            <a:off x="5032110" y="1876425"/>
            <a:ext cx="34567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8" name="Text Box 43"/>
          <p:cNvSpPr txBox="1">
            <a:spLocks noChangeArrowheads="1"/>
          </p:cNvSpPr>
          <p:nvPr/>
        </p:nvSpPr>
        <p:spPr bwMode="auto">
          <a:xfrm>
            <a:off x="3436047" y="2803525"/>
            <a:ext cx="1300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99349" name="Line 44"/>
          <p:cNvSpPr>
            <a:spLocks noChangeShapeType="1"/>
          </p:cNvSpPr>
          <p:nvPr/>
        </p:nvSpPr>
        <p:spPr bwMode="auto">
          <a:xfrm rot="10800000">
            <a:off x="3659717" y="2847975"/>
            <a:ext cx="90289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0" name="Line 45"/>
          <p:cNvSpPr>
            <a:spLocks noChangeShapeType="1"/>
          </p:cNvSpPr>
          <p:nvPr/>
        </p:nvSpPr>
        <p:spPr bwMode="auto">
          <a:xfrm rot="10800000" flipV="1">
            <a:off x="4536811" y="2609850"/>
            <a:ext cx="41791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1" name="Text Box 46"/>
          <p:cNvSpPr txBox="1">
            <a:spLocks noChangeArrowheads="1"/>
          </p:cNvSpPr>
          <p:nvPr/>
        </p:nvSpPr>
        <p:spPr bwMode="auto">
          <a:xfrm>
            <a:off x="4978797" y="3060701"/>
            <a:ext cx="11336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99352" name="Line 47"/>
          <p:cNvSpPr>
            <a:spLocks noChangeShapeType="1"/>
          </p:cNvSpPr>
          <p:nvPr/>
        </p:nvSpPr>
        <p:spPr bwMode="auto">
          <a:xfrm rot="10800000">
            <a:off x="4712230" y="2609850"/>
            <a:ext cx="644922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3" name="Rectangle 3"/>
          <p:cNvSpPr>
            <a:spLocks noChangeArrowheads="1"/>
          </p:cNvSpPr>
          <p:nvPr/>
        </p:nvSpPr>
        <p:spPr bwMode="auto">
          <a:xfrm>
            <a:off x="2292484" y="3630613"/>
            <a:ext cx="5355431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None/>
            </a:pP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nodal</a:t>
            </a:r>
            <a:r>
              <a:rPr lang="en-US" altLang="en-US">
                <a:solidFill>
                  <a:srgbClr val="000000"/>
                </a:solidFill>
                <a:latin typeface="Gill Sans MT" pitchFamily="34" charset="0"/>
              </a:rPr>
              <a:t> = </a:t>
            </a: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proc</a:t>
            </a:r>
            <a:r>
              <a:rPr lang="en-US" alt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queue</a:t>
            </a:r>
            <a:r>
              <a:rPr lang="en-US" altLang="en-US">
                <a:solidFill>
                  <a:srgbClr val="000000"/>
                </a:solidFill>
                <a:latin typeface="Gill Sans MT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trans</a:t>
            </a:r>
            <a:r>
              <a:rPr lang="en-US" altLang="en-US">
                <a:solidFill>
                  <a:srgbClr val="000000"/>
                </a:solidFill>
                <a:latin typeface="Gill Sans MT" pitchFamily="34" charset="0"/>
              </a:rPr>
              <a:t> +  </a:t>
            </a:r>
            <a:r>
              <a:rPr lang="en-US" altLang="en-US" i="1">
                <a:solidFill>
                  <a:srgbClr val="000000"/>
                </a:solidFill>
                <a:latin typeface="Gill Sans MT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itchFamily="34" charset="0"/>
              </a:rPr>
              <a:t>prop</a:t>
            </a:r>
            <a:endParaRPr lang="en-US" altLang="en-US">
              <a:solidFill>
                <a:srgbClr val="000000"/>
              </a:solidFill>
              <a:latin typeface="Gill Sans MT" pitchFamily="34" charset="0"/>
            </a:endParaRPr>
          </a:p>
        </p:txBody>
      </p:sp>
      <p:sp>
        <p:nvSpPr>
          <p:cNvPr id="99354" name="Line 25"/>
          <p:cNvSpPr>
            <a:spLocks noChangeShapeType="1"/>
          </p:cNvSpPr>
          <p:nvPr/>
        </p:nvSpPr>
        <p:spPr bwMode="auto">
          <a:xfrm flipV="1">
            <a:off x="2837657" y="2397126"/>
            <a:ext cx="796264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5" name="Rectangle 32"/>
          <p:cNvSpPr>
            <a:spLocks noChangeArrowheads="1"/>
          </p:cNvSpPr>
          <p:nvPr/>
        </p:nvSpPr>
        <p:spPr bwMode="auto">
          <a:xfrm>
            <a:off x="3422386" y="2047876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56" name="Line 33"/>
          <p:cNvSpPr>
            <a:spLocks noChangeShapeType="1"/>
          </p:cNvSpPr>
          <p:nvPr/>
        </p:nvSpPr>
        <p:spPr bwMode="auto">
          <a:xfrm>
            <a:off x="3369073" y="1984375"/>
            <a:ext cx="2287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7" name="Text Box 36"/>
          <p:cNvSpPr txBox="1">
            <a:spLocks noChangeArrowheads="1"/>
          </p:cNvSpPr>
          <p:nvPr/>
        </p:nvSpPr>
        <p:spPr bwMode="auto">
          <a:xfrm>
            <a:off x="1888332" y="1541463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9358" name="Text Box 37"/>
          <p:cNvSpPr txBox="1">
            <a:spLocks noChangeArrowheads="1"/>
          </p:cNvSpPr>
          <p:nvPr/>
        </p:nvSpPr>
        <p:spPr bwMode="auto">
          <a:xfrm>
            <a:off x="2079229" y="2493963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9359" name="Group 66"/>
          <p:cNvGrpSpPr>
            <a:grpSpLocks/>
          </p:cNvGrpSpPr>
          <p:nvPr/>
        </p:nvGrpSpPr>
        <p:grpSpPr bwMode="auto">
          <a:xfrm>
            <a:off x="2051712" y="1541463"/>
            <a:ext cx="844417" cy="679450"/>
            <a:chOff x="-44" y="1473"/>
            <a:chExt cx="981" cy="1105"/>
          </a:xfrm>
        </p:grpSpPr>
        <p:pic>
          <p:nvPicPr>
            <p:cNvPr id="99377" name="Picture 67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9360" name="Group 69"/>
          <p:cNvGrpSpPr>
            <a:grpSpLocks/>
          </p:cNvGrpSpPr>
          <p:nvPr/>
        </p:nvGrpSpPr>
        <p:grpSpPr bwMode="auto">
          <a:xfrm>
            <a:off x="2105026" y="2547938"/>
            <a:ext cx="844418" cy="679450"/>
            <a:chOff x="-44" y="1473"/>
            <a:chExt cx="981" cy="1105"/>
          </a:xfrm>
        </p:grpSpPr>
        <p:pic>
          <p:nvPicPr>
            <p:cNvPr id="99375" name="Picture 70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9361" name="Text Box 41"/>
          <p:cNvSpPr txBox="1">
            <a:spLocks noChangeArrowheads="1"/>
          </p:cNvSpPr>
          <p:nvPr/>
        </p:nvSpPr>
        <p:spPr bwMode="auto">
          <a:xfrm>
            <a:off x="3236648" y="1249363"/>
            <a:ext cx="1479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99362" name="Line 42"/>
          <p:cNvSpPr>
            <a:spLocks noChangeShapeType="1"/>
          </p:cNvSpPr>
          <p:nvPr/>
        </p:nvSpPr>
        <p:spPr bwMode="auto">
          <a:xfrm rot="10800000" flipH="1" flipV="1">
            <a:off x="4375150" y="1517650"/>
            <a:ext cx="572691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63" name="Group 347"/>
          <p:cNvGrpSpPr>
            <a:grpSpLocks/>
          </p:cNvGrpSpPr>
          <p:nvPr/>
        </p:nvGrpSpPr>
        <p:grpSpPr bwMode="auto">
          <a:xfrm>
            <a:off x="7013310" y="1949451"/>
            <a:ext cx="1260608" cy="715963"/>
            <a:chOff x="1871277" y="1576300"/>
            <a:chExt cx="1128371" cy="437860"/>
          </a:xfrm>
        </p:grpSpPr>
        <p:sp>
          <p:nvSpPr>
            <p:cNvPr id="77" name="Oval 76"/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9" name="Oval 78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79"/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3" name="Freeform 82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4" name="Straight Connector 83"/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/>
          <p:cNvSpPr>
            <a:spLocks noChangeArrowheads="1"/>
          </p:cNvSpPr>
          <p:nvPr/>
        </p:nvSpPr>
        <p:spPr bwMode="auto">
          <a:xfrm>
            <a:off x="2949443" y="2703514"/>
            <a:ext cx="151342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65" name="Line 33"/>
          <p:cNvSpPr>
            <a:spLocks noChangeShapeType="1"/>
          </p:cNvSpPr>
          <p:nvPr/>
        </p:nvSpPr>
        <p:spPr bwMode="auto">
          <a:xfrm flipV="1">
            <a:off x="3138620" y="2673351"/>
            <a:ext cx="239051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101378" name="Picture 3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018" y="811214"/>
            <a:ext cx="4318396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7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52" y="0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Caravan analogy</a:t>
            </a:r>
          </a:p>
        </p:txBody>
      </p:sp>
      <p:sp>
        <p:nvSpPr>
          <p:cNvPr id="11469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86449" y="2927351"/>
            <a:ext cx="4567767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cars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propagate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at </a:t>
            </a:r>
            <a:br>
              <a:rPr lang="en-US" altLang="ja-JP" sz="2400">
                <a:ea typeface="ＭＳ Ｐゴシック" pitchFamily="34" charset="-128"/>
              </a:rPr>
            </a:br>
            <a:r>
              <a:rPr lang="en-US" altLang="ja-JP" sz="2400">
                <a:ea typeface="ＭＳ Ｐゴシック" pitchFamily="34" charset="-128"/>
              </a:rPr>
              <a:t>100 km/hr</a:t>
            </a:r>
          </a:p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toll booth takes 12 sec to service car (bit transmission time)</a:t>
            </a:r>
          </a:p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car ~ bit; caravan ~ packet</a:t>
            </a:r>
          </a:p>
          <a:p>
            <a:pPr marL="287338" indent="-287338" eaLnBrk="1" hangingPunct="1"/>
            <a:r>
              <a:rPr lang="en-US" altLang="en-US" sz="2400" i="1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 How long until caravan is lined up before 2nd toll booth?</a:t>
            </a:r>
          </a:p>
          <a:p>
            <a:pPr marL="287338" indent="-287338" eaLnBrk="1" hangingPunct="1">
              <a:buFont typeface="Wingdings" pitchFamily="2" charset="2"/>
              <a:buNone/>
            </a:pPr>
            <a:endParaRPr lang="en-US" altLang="en-US" sz="240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373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663275" y="2941638"/>
            <a:ext cx="3814498" cy="3365500"/>
          </a:xfrm>
        </p:spPr>
        <p:txBody>
          <a:bodyPr>
            <a:normAutofit lnSpcReduction="10000"/>
          </a:bodyPr>
          <a:lstStyle/>
          <a:p>
            <a:pPr marL="287338" indent="-287338" eaLnBrk="1" hangingPunct="1">
              <a:buSzTx/>
            </a:pPr>
            <a:r>
              <a:rPr lang="en-US" altLang="en-US" sz="2400">
                <a:ea typeface="ＭＳ Ｐゴシック" pitchFamily="34" charset="-128"/>
              </a:rPr>
              <a:t>time to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push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entire caravan through toll booth onto highway = 12*10 = 120 sec</a:t>
            </a:r>
          </a:p>
          <a:p>
            <a:pPr marL="287338" indent="-287338" eaLnBrk="1" hangingPunct="1">
              <a:buSzTx/>
            </a:pPr>
            <a:r>
              <a:rPr lang="en-US" altLang="en-US" sz="2400">
                <a:ea typeface="ＭＳ Ｐゴシック" pitchFamily="34" charset="-128"/>
              </a:rPr>
              <a:t>time for last car to propagate from 1st to 2nd toll both: 100km/(100km/hr)= 1 hr</a:t>
            </a:r>
          </a:p>
          <a:p>
            <a:pPr marL="287338" indent="-287338" eaLnBrk="1" hangingPunct="1">
              <a:buSzTx/>
            </a:pPr>
            <a:r>
              <a:rPr lang="en-US" altLang="en-US" sz="2400" i="1">
                <a:solidFill>
                  <a:srgbClr val="CC0000"/>
                </a:solidFill>
                <a:ea typeface="ＭＳ Ｐゴシック" pitchFamily="34" charset="-128"/>
              </a:rPr>
              <a:t>A:</a:t>
            </a:r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 62 minutes</a:t>
            </a:r>
          </a:p>
        </p:txBody>
      </p:sp>
      <p:grpSp>
        <p:nvGrpSpPr>
          <p:cNvPr id="101382" name="Group 42"/>
          <p:cNvGrpSpPr>
            <a:grpSpLocks/>
          </p:cNvGrpSpPr>
          <p:nvPr/>
        </p:nvGrpSpPr>
        <p:grpSpPr bwMode="auto">
          <a:xfrm>
            <a:off x="440267" y="1195389"/>
            <a:ext cx="8714185" cy="1487487"/>
            <a:chOff x="165" y="725"/>
            <a:chExt cx="5067" cy="937"/>
          </a:xfrm>
        </p:grpSpPr>
        <p:grpSp>
          <p:nvGrpSpPr>
            <p:cNvPr id="101384" name="Group 43"/>
            <p:cNvGrpSpPr>
              <a:grpSpLocks/>
            </p:cNvGrpSpPr>
            <p:nvPr/>
          </p:nvGrpSpPr>
          <p:grpSpPr bwMode="auto">
            <a:xfrm>
              <a:off x="3553" y="781"/>
              <a:ext cx="480" cy="881"/>
              <a:chOff x="1375" y="938"/>
              <a:chExt cx="480" cy="881"/>
            </a:xfrm>
          </p:grpSpPr>
          <p:sp>
            <p:nvSpPr>
              <p:cNvPr id="101408" name="Rectangle 44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9" name="Text Box 45"/>
              <p:cNvSpPr txBox="1">
                <a:spLocks noChangeArrowheads="1"/>
              </p:cNvSpPr>
              <p:nvPr/>
            </p:nvSpPr>
            <p:spPr bwMode="auto">
              <a:xfrm>
                <a:off x="1375" y="1373"/>
                <a:ext cx="48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101385" name="Group 46"/>
            <p:cNvGrpSpPr>
              <a:grpSpLocks/>
            </p:cNvGrpSpPr>
            <p:nvPr/>
          </p:nvGrpSpPr>
          <p:grpSpPr bwMode="auto">
            <a:xfrm>
              <a:off x="1756" y="781"/>
              <a:ext cx="480" cy="881"/>
              <a:chOff x="1375" y="938"/>
              <a:chExt cx="480" cy="881"/>
            </a:xfrm>
          </p:grpSpPr>
          <p:sp>
            <p:nvSpPr>
              <p:cNvPr id="101406" name="Rectangle 47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1407" name="Text Box 48"/>
              <p:cNvSpPr txBox="1">
                <a:spLocks noChangeArrowheads="1"/>
              </p:cNvSpPr>
              <p:nvPr/>
            </p:nvSpPr>
            <p:spPr bwMode="auto">
              <a:xfrm>
                <a:off x="1375" y="1373"/>
                <a:ext cx="48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101386" name="AutoShape 4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87" name="Text Box 50"/>
            <p:cNvSpPr txBox="1">
              <a:spLocks noChangeArrowheads="1"/>
            </p:cNvSpPr>
            <p:nvPr/>
          </p:nvSpPr>
          <p:spPr bwMode="auto">
            <a:xfrm>
              <a:off x="726" y="1139"/>
              <a:ext cx="63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101388" name="Line 5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89" name="Text Box 52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0" name="Line 53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1" name="Text Box 54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1392" name="Line 55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3" name="Oval 56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4" name="Oval 57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1395" name="Oval 58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1396" name="Picture 59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397" name="Picture 6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398" name="Group 61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1404" name="Picture 6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5" name="Rectangle 63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101399" name="Picture 64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1400" name="Group 65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1402" name="Picture 66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403" name="Rectangle 67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01401" name="Line 68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3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477DD9F6-8FF4-48F1-B477-EF0A9659B44F}" type="slidenum">
              <a:rPr lang="en-US" altLang="en-US" sz="1200">
                <a:latin typeface="Tahoma" pitchFamily="34" charset="0"/>
              </a:rPr>
              <a:pPr/>
              <a:t>71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78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37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7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103426" name="Picture 3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647" y="900907"/>
            <a:ext cx="59418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52" y="141289"/>
            <a:ext cx="8420100" cy="846137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Caravan analogy (more)</a:t>
            </a:r>
          </a:p>
        </p:txBody>
      </p:sp>
      <p:sp>
        <p:nvSpPr>
          <p:cNvPr id="11674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136" y="2862264"/>
            <a:ext cx="9016868" cy="3317875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suppose cars now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propagate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at 1000 km/hr</a:t>
            </a:r>
          </a:p>
          <a:p>
            <a:pPr marL="287338" indent="-287338" eaLnBrk="1" hangingPunct="1"/>
            <a:r>
              <a:rPr lang="en-US" altLang="en-US" sz="2400">
                <a:ea typeface="ＭＳ Ｐゴシック" pitchFamily="34" charset="-128"/>
              </a:rPr>
              <a:t>and suppose toll booth now takes one min to service a car</a:t>
            </a:r>
            <a:endParaRPr lang="en-US" altLang="en-US" sz="2400">
              <a:solidFill>
                <a:schemeClr val="accent2"/>
              </a:solidFill>
              <a:ea typeface="ＭＳ Ｐゴシック" pitchFamily="34" charset="-128"/>
            </a:endParaRPr>
          </a:p>
          <a:p>
            <a:pPr marL="287338" indent="-287338" eaLnBrk="1" hangingPunct="1"/>
            <a:r>
              <a:rPr lang="en-US" altLang="en-US" sz="2400" i="1" u="sng">
                <a:solidFill>
                  <a:srgbClr val="CC0000"/>
                </a:solidFill>
                <a:ea typeface="ＭＳ Ｐゴシック" pitchFamily="34" charset="-128"/>
              </a:rPr>
              <a:t>Q:</a:t>
            </a:r>
            <a:r>
              <a:rPr lang="en-US" altLang="en-US" sz="2400">
                <a:solidFill>
                  <a:srgbClr val="CC0000"/>
                </a:solidFill>
                <a:ea typeface="ＭＳ Ｐゴシック" pitchFamily="34" charset="-128"/>
              </a:rPr>
              <a:t> Will cars arrive to 2nd booth before all cars serviced at first booth?</a:t>
            </a:r>
          </a:p>
          <a:p>
            <a:pPr marL="287338" indent="-287338" eaLnBrk="1" hangingPunct="1">
              <a:buFont typeface="Wingdings" pitchFamily="2" charset="2"/>
              <a:buNone/>
            </a:pPr>
            <a:endParaRPr lang="en-US" altLang="en-US" sz="240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103429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021556" y="4524376"/>
            <a:ext cx="8655712" cy="1751013"/>
          </a:xfrm>
        </p:spPr>
        <p:txBody>
          <a:bodyPr/>
          <a:lstStyle/>
          <a:p>
            <a:pPr marL="231775" indent="-231775" eaLnBrk="1" hangingPunct="1">
              <a:buSzTx/>
              <a:buFont typeface="Arial" pitchFamily="34" charset="0"/>
              <a:buChar char="•"/>
            </a:pPr>
            <a:r>
              <a:rPr lang="en-US" altLang="en-US" sz="2400" i="1" u="sng">
                <a:solidFill>
                  <a:srgbClr val="CC0000"/>
                </a:solidFill>
                <a:ea typeface="ＭＳ Ｐゴシック" pitchFamily="34" charset="-128"/>
              </a:rPr>
              <a:t>A: Yes!</a:t>
            </a:r>
            <a:r>
              <a:rPr lang="en-US" altLang="en-US" sz="2400">
                <a:ea typeface="ＭＳ Ｐゴシック" pitchFamily="34" charset="-128"/>
              </a:rPr>
              <a:t>  after 7 min, first car arrives at second booth; three cars still at first booth</a:t>
            </a:r>
          </a:p>
        </p:txBody>
      </p:sp>
      <p:grpSp>
        <p:nvGrpSpPr>
          <p:cNvPr id="103430" name="Group 49"/>
          <p:cNvGrpSpPr>
            <a:grpSpLocks/>
          </p:cNvGrpSpPr>
          <p:nvPr/>
        </p:nvGrpSpPr>
        <p:grpSpPr bwMode="auto">
          <a:xfrm>
            <a:off x="741231" y="1150939"/>
            <a:ext cx="8714184" cy="1487487"/>
            <a:chOff x="165" y="725"/>
            <a:chExt cx="5067" cy="937"/>
          </a:xfrm>
        </p:grpSpPr>
        <p:grpSp>
          <p:nvGrpSpPr>
            <p:cNvPr id="103432" name="Group 5"/>
            <p:cNvGrpSpPr>
              <a:grpSpLocks/>
            </p:cNvGrpSpPr>
            <p:nvPr/>
          </p:nvGrpSpPr>
          <p:grpSpPr bwMode="auto">
            <a:xfrm>
              <a:off x="3553" y="781"/>
              <a:ext cx="480" cy="881"/>
              <a:chOff x="1375" y="938"/>
              <a:chExt cx="480" cy="881"/>
            </a:xfrm>
          </p:grpSpPr>
          <p:sp>
            <p:nvSpPr>
              <p:cNvPr id="103456" name="Rectangle 6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457" name="Text Box 7"/>
              <p:cNvSpPr txBox="1">
                <a:spLocks noChangeArrowheads="1"/>
              </p:cNvSpPr>
              <p:nvPr/>
            </p:nvSpPr>
            <p:spPr bwMode="auto">
              <a:xfrm>
                <a:off x="1375" y="1373"/>
                <a:ext cx="48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grpSp>
          <p:nvGrpSpPr>
            <p:cNvPr id="103433" name="Group 8"/>
            <p:cNvGrpSpPr>
              <a:grpSpLocks/>
            </p:cNvGrpSpPr>
            <p:nvPr/>
          </p:nvGrpSpPr>
          <p:grpSpPr bwMode="auto">
            <a:xfrm>
              <a:off x="1756" y="781"/>
              <a:ext cx="480" cy="881"/>
              <a:chOff x="1375" y="938"/>
              <a:chExt cx="480" cy="881"/>
            </a:xfrm>
          </p:grpSpPr>
          <p:sp>
            <p:nvSpPr>
              <p:cNvPr id="103454" name="Rectangle 9"/>
              <p:cNvSpPr>
                <a:spLocks noChangeArrowheads="1"/>
              </p:cNvSpPr>
              <p:nvPr/>
            </p:nvSpPr>
            <p:spPr bwMode="auto">
              <a:xfrm>
                <a:off x="1568" y="938"/>
                <a:ext cx="47" cy="42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455" name="Text Box 10"/>
              <p:cNvSpPr txBox="1">
                <a:spLocks noChangeArrowheads="1"/>
              </p:cNvSpPr>
              <p:nvPr/>
            </p:nvSpPr>
            <p:spPr bwMode="auto">
              <a:xfrm>
                <a:off x="1375" y="1373"/>
                <a:ext cx="480" cy="4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2000"/>
                  <a:t>toll </a:t>
                </a:r>
              </a:p>
              <a:p>
                <a:pPr algn="ctr"/>
                <a:r>
                  <a:rPr lang="en-US" altLang="en-US" sz="2000"/>
                  <a:t>booth</a:t>
                </a:r>
              </a:p>
            </p:txBody>
          </p:sp>
        </p:grpSp>
        <p:sp>
          <p:nvSpPr>
            <p:cNvPr id="103434" name="AutoShape 29"/>
            <p:cNvSpPr>
              <a:spLocks/>
            </p:cNvSpPr>
            <p:nvPr/>
          </p:nvSpPr>
          <p:spPr bwMode="auto">
            <a:xfrm rot="-5400000">
              <a:off x="1012" y="307"/>
              <a:ext cx="50" cy="1743"/>
            </a:xfrm>
            <a:prstGeom prst="leftBrace">
              <a:avLst>
                <a:gd name="adj1" fmla="val 290500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35" name="Text Box 30"/>
            <p:cNvSpPr txBox="1">
              <a:spLocks noChangeArrowheads="1"/>
            </p:cNvSpPr>
            <p:nvPr/>
          </p:nvSpPr>
          <p:spPr bwMode="auto">
            <a:xfrm>
              <a:off x="726" y="1139"/>
              <a:ext cx="638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ten-car </a:t>
              </a:r>
            </a:p>
            <a:p>
              <a:r>
                <a:rPr lang="en-US" altLang="en-US" sz="2000"/>
                <a:t>caravan</a:t>
              </a:r>
            </a:p>
          </p:txBody>
        </p:sp>
        <p:sp>
          <p:nvSpPr>
            <p:cNvPr id="103436" name="Line 31"/>
            <p:cNvSpPr>
              <a:spLocks noChangeShapeType="1"/>
            </p:cNvSpPr>
            <p:nvPr/>
          </p:nvSpPr>
          <p:spPr bwMode="auto">
            <a:xfrm flipH="1">
              <a:off x="2100" y="976"/>
              <a:ext cx="4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7" name="Text Box 33"/>
            <p:cNvSpPr txBox="1">
              <a:spLocks noChangeArrowheads="1"/>
            </p:cNvSpPr>
            <p:nvPr/>
          </p:nvSpPr>
          <p:spPr bwMode="auto">
            <a:xfrm>
              <a:off x="2515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3438" name="Line 34"/>
            <p:cNvSpPr>
              <a:spLocks noChangeShapeType="1"/>
            </p:cNvSpPr>
            <p:nvPr/>
          </p:nvSpPr>
          <p:spPr bwMode="auto">
            <a:xfrm flipH="1" flipV="1">
              <a:off x="3985" y="975"/>
              <a:ext cx="39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39" name="Text Box 35"/>
            <p:cNvSpPr txBox="1">
              <a:spLocks noChangeArrowheads="1"/>
            </p:cNvSpPr>
            <p:nvPr/>
          </p:nvSpPr>
          <p:spPr bwMode="auto">
            <a:xfrm>
              <a:off x="4377" y="850"/>
              <a:ext cx="6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000"/>
                <a:t>100 km</a:t>
              </a:r>
            </a:p>
          </p:txBody>
        </p:sp>
        <p:sp>
          <p:nvSpPr>
            <p:cNvPr id="103440" name="Line 36"/>
            <p:cNvSpPr>
              <a:spLocks noChangeShapeType="1"/>
            </p:cNvSpPr>
            <p:nvPr/>
          </p:nvSpPr>
          <p:spPr bwMode="auto">
            <a:xfrm>
              <a:off x="5057" y="976"/>
              <a:ext cx="1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441" name="Oval 37"/>
            <p:cNvSpPr>
              <a:spLocks noChangeArrowheads="1"/>
            </p:cNvSpPr>
            <p:nvPr/>
          </p:nvSpPr>
          <p:spPr bwMode="auto">
            <a:xfrm>
              <a:off x="679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42" name="Oval 38"/>
            <p:cNvSpPr>
              <a:spLocks noChangeArrowheads="1"/>
            </p:cNvSpPr>
            <p:nvPr/>
          </p:nvSpPr>
          <p:spPr bwMode="auto">
            <a:xfrm>
              <a:off x="775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443" name="Oval 39"/>
            <p:cNvSpPr>
              <a:spLocks noChangeArrowheads="1"/>
            </p:cNvSpPr>
            <p:nvPr/>
          </p:nvSpPr>
          <p:spPr bwMode="auto">
            <a:xfrm>
              <a:off x="916" y="976"/>
              <a:ext cx="47" cy="4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pic>
          <p:nvPicPr>
            <p:cNvPr id="103444" name="Picture 41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84" y="920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45" name="Picture 42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6" y="917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6" name="Group 45"/>
            <p:cNvGrpSpPr>
              <a:grpSpLocks/>
            </p:cNvGrpSpPr>
            <p:nvPr/>
          </p:nvGrpSpPr>
          <p:grpSpPr bwMode="auto">
            <a:xfrm>
              <a:off x="1815" y="725"/>
              <a:ext cx="289" cy="490"/>
              <a:chOff x="2365" y="1352"/>
              <a:chExt cx="1022" cy="1616"/>
            </a:xfrm>
          </p:grpSpPr>
          <p:pic>
            <p:nvPicPr>
              <p:cNvPr id="103452" name="Picture 4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3" name="Rectangle 44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103447" name="Picture 40" descr="MCj0398517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465" y="933"/>
              <a:ext cx="472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3448" name="Group 46"/>
            <p:cNvGrpSpPr>
              <a:grpSpLocks/>
            </p:cNvGrpSpPr>
            <p:nvPr/>
          </p:nvGrpSpPr>
          <p:grpSpPr bwMode="auto">
            <a:xfrm>
              <a:off x="3656" y="743"/>
              <a:ext cx="289" cy="490"/>
              <a:chOff x="2365" y="1352"/>
              <a:chExt cx="1022" cy="1616"/>
            </a:xfrm>
          </p:grpSpPr>
          <p:pic>
            <p:nvPicPr>
              <p:cNvPr id="103450" name="Picture 47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3" y="1352"/>
                <a:ext cx="1014" cy="16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3451" name="Rectangle 48"/>
              <p:cNvSpPr>
                <a:spLocks noChangeArrowheads="1"/>
              </p:cNvSpPr>
              <p:nvPr/>
            </p:nvSpPr>
            <p:spPr bwMode="auto">
              <a:xfrm>
                <a:off x="2365" y="2129"/>
                <a:ext cx="367" cy="2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03449" name="Line 32"/>
            <p:cNvSpPr>
              <a:spLocks noChangeShapeType="1"/>
            </p:cNvSpPr>
            <p:nvPr/>
          </p:nvSpPr>
          <p:spPr bwMode="auto">
            <a:xfrm>
              <a:off x="3195" y="976"/>
              <a:ext cx="5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343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635D915A-4440-4CFE-937F-F9554DFDFE32}" type="slidenum">
              <a:rPr lang="en-US" altLang="en-US" sz="1200">
                <a:latin typeface="Tahoma" pitchFamily="34" charset="0"/>
              </a:rPr>
              <a:pPr/>
              <a:t>72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94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105474" name="Picture 60" descr="queueDe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634" y="852489"/>
            <a:ext cx="5382948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52054" y="1806576"/>
            <a:ext cx="4127500" cy="1781175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>
                <a:ea typeface="ＭＳ Ｐゴシック" pitchFamily="34" charset="-128"/>
              </a:rPr>
              <a:t>R:</a:t>
            </a:r>
            <a:r>
              <a:rPr lang="en-US" altLang="en-US" sz="2400">
                <a:ea typeface="ＭＳ Ｐゴシック" pitchFamily="34" charset="-128"/>
              </a:rPr>
              <a:t> link bandwidth (bps)</a:t>
            </a:r>
          </a:p>
          <a:p>
            <a:pPr marL="231775" indent="-231775" eaLnBrk="1" hangingPunct="1"/>
            <a:r>
              <a:rPr lang="en-US" altLang="en-US" sz="2400" i="1">
                <a:ea typeface="ＭＳ Ｐゴシック" pitchFamily="34" charset="-128"/>
              </a:rPr>
              <a:t>L:</a:t>
            </a:r>
            <a:r>
              <a:rPr lang="en-US" altLang="en-US" sz="2400">
                <a:ea typeface="ＭＳ Ｐゴシック" pitchFamily="34" charset="-128"/>
              </a:rPr>
              <a:t> packet length (bits)</a:t>
            </a:r>
          </a:p>
          <a:p>
            <a:pPr marL="231775" indent="-231775" eaLnBrk="1" hangingPunct="1"/>
            <a:r>
              <a:rPr lang="en-US" altLang="en-US" sz="2400">
                <a:ea typeface="ＭＳ Ｐゴシック" pitchFamily="34" charset="-128"/>
              </a:rPr>
              <a:t>a: average packet arrival rate</a:t>
            </a:r>
          </a:p>
        </p:txBody>
      </p:sp>
      <p:sp>
        <p:nvSpPr>
          <p:cNvPr id="105476" name="Rectangle 61"/>
          <p:cNvSpPr>
            <a:spLocks noChangeArrowheads="1"/>
          </p:cNvSpPr>
          <p:nvPr/>
        </p:nvSpPr>
        <p:spPr bwMode="auto">
          <a:xfrm>
            <a:off x="4536810" y="3451226"/>
            <a:ext cx="41275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99"/>
                </a:solidFill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000" dirty="0">
                <a:solidFill>
                  <a:srgbClr val="000099"/>
                </a:solidFill>
              </a:rPr>
              <a:t>= </a:t>
            </a:r>
            <a:r>
              <a:rPr lang="en-US" altLang="en-US" sz="2000" i="1" dirty="0">
                <a:solidFill>
                  <a:srgbClr val="000099"/>
                </a:solidFill>
              </a:rPr>
              <a:t>La/R</a:t>
            </a:r>
          </a:p>
        </p:txBody>
      </p:sp>
      <p:sp>
        <p:nvSpPr>
          <p:cNvPr id="118790" name="Rectangle 62"/>
          <p:cNvSpPr>
            <a:spLocks noChangeArrowheads="1"/>
          </p:cNvSpPr>
          <p:nvPr/>
        </p:nvSpPr>
        <p:spPr bwMode="auto">
          <a:xfrm>
            <a:off x="553773" y="4113214"/>
            <a:ext cx="75533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>
                <a:latin typeface="Gill Sans MT" pitchFamily="34" charset="0"/>
              </a:rPr>
              <a:t>La/R</a:t>
            </a:r>
            <a:r>
              <a:rPr lang="en-US" altLang="en-US">
                <a:latin typeface="Gill Sans MT" pitchFamily="34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>
                <a:latin typeface="Gill Sans MT" pitchFamily="34" charset="0"/>
              </a:rPr>
              <a:t>La/R </a:t>
            </a:r>
            <a:r>
              <a:rPr lang="en-US" altLang="en-US">
                <a:latin typeface="Gill Sans MT" pitchFamily="34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i="1">
                <a:latin typeface="Gill Sans MT" pitchFamily="34" charset="0"/>
              </a:rPr>
              <a:t>La/R </a:t>
            </a:r>
            <a:r>
              <a:rPr lang="en-US" altLang="en-US">
                <a:latin typeface="Gill Sans MT" pitchFamily="34" charset="0"/>
              </a:rPr>
              <a:t>&gt; 1: more </a:t>
            </a:r>
            <a:r>
              <a:rPr lang="ja-JP" altLang="en-US">
                <a:latin typeface="Gill Sans MT" pitchFamily="34" charset="0"/>
              </a:rPr>
              <a:t>“</a:t>
            </a:r>
            <a:r>
              <a:rPr lang="en-US" altLang="ja-JP">
                <a:latin typeface="Gill Sans MT" pitchFamily="34" charset="0"/>
              </a:rPr>
              <a:t>work</a:t>
            </a:r>
            <a:r>
              <a:rPr lang="ja-JP" altLang="en-US">
                <a:latin typeface="Gill Sans MT" pitchFamily="34" charset="0"/>
              </a:rPr>
              <a:t>”</a:t>
            </a:r>
            <a:r>
              <a:rPr lang="en-US" altLang="ja-JP">
                <a:latin typeface="Gill Sans MT" pitchFamily="34" charset="0"/>
              </a:rPr>
              <a:t>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>
                <a:latin typeface="Gill Sans MT" pitchFamily="34" charset="0"/>
              </a:rPr>
              <a:t>   than can be serviced, average delay infinite!</a:t>
            </a:r>
          </a:p>
        </p:txBody>
      </p:sp>
      <p:sp>
        <p:nvSpPr>
          <p:cNvPr id="105478" name="Rectangle 61"/>
          <p:cNvSpPr>
            <a:spLocks noChangeArrowheads="1"/>
          </p:cNvSpPr>
          <p:nvPr/>
        </p:nvSpPr>
        <p:spPr bwMode="auto">
          <a:xfrm rot="-5400000">
            <a:off x="3997590" y="2159397"/>
            <a:ext cx="2433638" cy="546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 altLang="en-US" sz="2000">
                <a:solidFill>
                  <a:srgbClr val="000099"/>
                </a:solidFill>
              </a:rPr>
              <a:t>average  queueing delay</a:t>
            </a:r>
          </a:p>
        </p:txBody>
      </p:sp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52" y="4935539"/>
            <a:ext cx="1675077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33" y="4197350"/>
            <a:ext cx="1604566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/>
          <p:cNvSpPr txBox="1">
            <a:spLocks noChangeArrowheads="1"/>
          </p:cNvSpPr>
          <p:nvPr/>
        </p:nvSpPr>
        <p:spPr bwMode="auto">
          <a:xfrm>
            <a:off x="8184490" y="4141789"/>
            <a:ext cx="10631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La/R </a:t>
            </a:r>
            <a:r>
              <a:rPr lang="en-US" altLang="en-US" sz="1800"/>
              <a:t>~ 0</a:t>
            </a:r>
          </a:p>
        </p:txBody>
      </p:sp>
      <p:sp>
        <p:nvSpPr>
          <p:cNvPr id="105482" name="Text Box 16"/>
          <p:cNvSpPr txBox="1">
            <a:spLocks noChangeArrowheads="1"/>
          </p:cNvSpPr>
          <p:nvPr/>
        </p:nvSpPr>
        <p:spPr bwMode="auto">
          <a:xfrm>
            <a:off x="8542206" y="6110289"/>
            <a:ext cx="11400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 i="1"/>
              <a:t>La/R -&gt; 1</a:t>
            </a:r>
          </a:p>
        </p:txBody>
      </p:sp>
      <p:sp>
        <p:nvSpPr>
          <p:cNvPr id="1054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27FF28B7-7C62-4E4A-A949-27A3881C6508}" type="slidenum">
              <a:rPr lang="en-US" altLang="en-US" sz="1200">
                <a:latin typeface="Tahoma" pitchFamily="34" charset="0"/>
              </a:rPr>
              <a:pPr/>
              <a:t>73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105484" name="TextBox 1"/>
          <p:cNvSpPr txBox="1">
            <a:spLocks noChangeArrowheads="1"/>
          </p:cNvSpPr>
          <p:nvPr/>
        </p:nvSpPr>
        <p:spPr bwMode="auto">
          <a:xfrm>
            <a:off x="534856" y="6348414"/>
            <a:ext cx="46826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/>
              <a:t>* Check online interactive animation on queuing and loss</a:t>
            </a:r>
          </a:p>
        </p:txBody>
      </p:sp>
      <p:sp>
        <p:nvSpPr>
          <p:cNvPr id="105485" name="Rectangle 11"/>
          <p:cNvSpPr>
            <a:spLocks noChangeArrowheads="1"/>
          </p:cNvSpPr>
          <p:nvPr/>
        </p:nvSpPr>
        <p:spPr bwMode="auto">
          <a:xfrm>
            <a:off x="4875610" y="868364"/>
            <a:ext cx="1377553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105486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13" y="925989"/>
            <a:ext cx="59418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156" y="123825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Queueing delay (revisited)</a:t>
            </a:r>
            <a:endParaRPr lang="en-US" altLang="en-US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95383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107522" name="Picture 9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17" y="872649"/>
            <a:ext cx="74277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244" y="128588"/>
            <a:ext cx="9606756" cy="1143000"/>
          </a:xfrm>
        </p:spPr>
        <p:txBody>
          <a:bodyPr/>
          <a:lstStyle/>
          <a:p>
            <a:pPr eaLnBrk="1" hangingPunct="1"/>
            <a:r>
              <a:rPr lang="ja-JP" altLang="en-US" sz="4000" dirty="0">
                <a:ea typeface="ＭＳ Ｐゴシック" pitchFamily="34" charset="-128"/>
              </a:rPr>
              <a:t>“</a:t>
            </a:r>
            <a:r>
              <a:rPr lang="en-US" altLang="ja-JP" sz="4000" dirty="0">
                <a:ea typeface="ＭＳ Ｐゴシック" pitchFamily="34" charset="-128"/>
              </a:rPr>
              <a:t>Real</a:t>
            </a:r>
            <a:r>
              <a:rPr lang="ja-JP" altLang="en-US" sz="4000" dirty="0">
                <a:ea typeface="ＭＳ Ｐゴシック" pitchFamily="34" charset="-128"/>
              </a:rPr>
              <a:t>”</a:t>
            </a:r>
            <a:r>
              <a:rPr lang="en-US" altLang="ja-JP" sz="4000" dirty="0">
                <a:ea typeface="ＭＳ Ｐゴシック" pitchFamily="34" charset="-128"/>
              </a:rPr>
              <a:t> Internet delays and routes</a:t>
            </a:r>
            <a:endParaRPr lang="en-US" altLang="en-US" sz="4000" dirty="0">
              <a:ea typeface="ＭＳ Ｐゴシック" pitchFamily="34" charset="-128"/>
            </a:endParaRPr>
          </a:p>
        </p:txBody>
      </p:sp>
      <p:sp>
        <p:nvSpPr>
          <p:cNvPr id="107524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541735" y="1270000"/>
            <a:ext cx="8420100" cy="3098800"/>
          </a:xfrm>
        </p:spPr>
        <p:txBody>
          <a:bodyPr>
            <a:normAutofit fontScale="85000" lnSpcReduction="20000"/>
          </a:bodyPr>
          <a:lstStyle/>
          <a:p>
            <a:pPr marL="287338" indent="-287338" eaLnBrk="1" hangingPunct="1"/>
            <a:r>
              <a:rPr lang="en-US" altLang="en-US">
                <a:ea typeface="ＭＳ Ｐゴシック" pitchFamily="34" charset="-128"/>
              </a:rPr>
              <a:t>what do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real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Internet delay &amp; loss look like? </a:t>
            </a:r>
          </a:p>
          <a:p>
            <a:pPr marL="287338" indent="-287338" eaLnBrk="1" hangingPunct="1"/>
            <a:r>
              <a:rPr lang="en-US" altLang="en-US" sz="2400" b="1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traceroute</a:t>
            </a:r>
            <a:r>
              <a:rPr lang="en-US" altLang="en-US">
                <a:solidFill>
                  <a:srgbClr val="FF0000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US" altLang="en-US">
                <a:ea typeface="ＭＳ Ｐゴシック" pitchFamily="34" charset="-128"/>
                <a:cs typeface="Courier New" pitchFamily="49" charset="0"/>
              </a:rPr>
              <a:t>program: </a:t>
            </a:r>
            <a:r>
              <a:rPr lang="en-US" altLang="en-US">
                <a:ea typeface="ＭＳ Ｐゴシック" pitchFamily="34" charset="-128"/>
              </a:rPr>
              <a:t>provides delay measurement from source to router along end-end Internet path towards destination.  For all </a:t>
            </a:r>
            <a:r>
              <a:rPr lang="en-US" altLang="en-US" i="1">
                <a:ea typeface="ＭＳ Ｐゴシック" pitchFamily="34" charset="-128"/>
              </a:rPr>
              <a:t>i: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sends three packets that will reach router </a:t>
            </a:r>
            <a:r>
              <a:rPr lang="en-US" altLang="en-US" i="1">
                <a:ea typeface="Arial" pitchFamily="34" charset="0"/>
              </a:rPr>
              <a:t>i</a:t>
            </a:r>
            <a:r>
              <a:rPr lang="en-US" altLang="en-US">
                <a:ea typeface="Arial" pitchFamily="34" charset="0"/>
              </a:rPr>
              <a:t> on path towards destination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router </a:t>
            </a:r>
            <a:r>
              <a:rPr lang="en-US" altLang="en-US" i="1">
                <a:ea typeface="Arial" pitchFamily="34" charset="0"/>
              </a:rPr>
              <a:t>i</a:t>
            </a:r>
            <a:r>
              <a:rPr lang="en-US" altLang="en-US">
                <a:ea typeface="Arial" pitchFamily="34" charset="0"/>
              </a:rPr>
              <a:t> will return packets to sender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sender times interval between transmission and reply.</a:t>
            </a:r>
            <a:endParaRPr lang="en-US" altLang="en-US" sz="2800">
              <a:ea typeface="Arial" pitchFamily="34" charset="0"/>
            </a:endParaRPr>
          </a:p>
        </p:txBody>
      </p:sp>
      <p:sp>
        <p:nvSpPr>
          <p:cNvPr id="107525" name="Line 38"/>
          <p:cNvSpPr>
            <a:spLocks noChangeShapeType="1"/>
          </p:cNvSpPr>
          <p:nvPr/>
        </p:nvSpPr>
        <p:spPr bwMode="auto">
          <a:xfrm>
            <a:off x="1393032" y="5319713"/>
            <a:ext cx="313002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6" name="Line 105"/>
          <p:cNvSpPr>
            <a:spLocks noChangeShapeType="1"/>
          </p:cNvSpPr>
          <p:nvPr/>
        </p:nvSpPr>
        <p:spPr bwMode="auto">
          <a:xfrm flipV="1">
            <a:off x="2252927" y="5370513"/>
            <a:ext cx="497020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7" name="Line 106"/>
          <p:cNvSpPr>
            <a:spLocks noChangeShapeType="1"/>
          </p:cNvSpPr>
          <p:nvPr/>
        </p:nvSpPr>
        <p:spPr bwMode="auto">
          <a:xfrm>
            <a:off x="3265886" y="5354638"/>
            <a:ext cx="526256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8" name="Line 108"/>
          <p:cNvSpPr>
            <a:spLocks noChangeShapeType="1"/>
          </p:cNvSpPr>
          <p:nvPr/>
        </p:nvSpPr>
        <p:spPr bwMode="auto">
          <a:xfrm flipH="1">
            <a:off x="3007916" y="5086350"/>
            <a:ext cx="378354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29" name="Line 113"/>
          <p:cNvSpPr>
            <a:spLocks noChangeShapeType="1"/>
          </p:cNvSpPr>
          <p:nvPr/>
        </p:nvSpPr>
        <p:spPr bwMode="auto">
          <a:xfrm flipH="1">
            <a:off x="4323557" y="5414963"/>
            <a:ext cx="672439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0" name="Line 260"/>
          <p:cNvSpPr>
            <a:spLocks noChangeShapeType="1"/>
          </p:cNvSpPr>
          <p:nvPr/>
        </p:nvSpPr>
        <p:spPr bwMode="auto">
          <a:xfrm>
            <a:off x="5536011" y="5380038"/>
            <a:ext cx="526256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1" name="Line 261"/>
          <p:cNvSpPr>
            <a:spLocks noChangeShapeType="1"/>
          </p:cNvSpPr>
          <p:nvPr/>
        </p:nvSpPr>
        <p:spPr bwMode="auto">
          <a:xfrm flipH="1">
            <a:off x="6552407" y="5326063"/>
            <a:ext cx="603647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2" name="Line 291"/>
          <p:cNvSpPr>
            <a:spLocks noChangeShapeType="1"/>
          </p:cNvSpPr>
          <p:nvPr/>
        </p:nvSpPr>
        <p:spPr bwMode="auto">
          <a:xfrm>
            <a:off x="2973520" y="5486400"/>
            <a:ext cx="24765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3" name="Line 292"/>
          <p:cNvSpPr>
            <a:spLocks noChangeShapeType="1"/>
          </p:cNvSpPr>
          <p:nvPr/>
        </p:nvSpPr>
        <p:spPr bwMode="auto">
          <a:xfrm>
            <a:off x="5057908" y="5073650"/>
            <a:ext cx="24765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4" name="Line 294"/>
          <p:cNvSpPr>
            <a:spLocks noChangeShapeType="1"/>
          </p:cNvSpPr>
          <p:nvPr/>
        </p:nvSpPr>
        <p:spPr bwMode="auto">
          <a:xfrm flipH="1">
            <a:off x="3668316" y="5676900"/>
            <a:ext cx="378354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535" name="Line 295"/>
          <p:cNvSpPr>
            <a:spLocks noChangeShapeType="1"/>
          </p:cNvSpPr>
          <p:nvPr/>
        </p:nvSpPr>
        <p:spPr bwMode="auto">
          <a:xfrm>
            <a:off x="4053550" y="5181600"/>
            <a:ext cx="6879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244" name="Text Box 300"/>
          <p:cNvSpPr txBox="1">
            <a:spLocks noChangeArrowheads="1"/>
          </p:cNvSpPr>
          <p:nvPr/>
        </p:nvSpPr>
        <p:spPr bwMode="auto">
          <a:xfrm>
            <a:off x="1503098" y="5038726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6" name="Text Box 302"/>
          <p:cNvSpPr txBox="1">
            <a:spLocks noChangeArrowheads="1"/>
          </p:cNvSpPr>
          <p:nvPr/>
        </p:nvSpPr>
        <p:spPr bwMode="auto">
          <a:xfrm>
            <a:off x="2168658" y="5599113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sp>
        <p:nvSpPr>
          <p:cNvPr id="83248" name="Text Box 304"/>
          <p:cNvSpPr txBox="1">
            <a:spLocks noChangeArrowheads="1"/>
          </p:cNvSpPr>
          <p:nvPr/>
        </p:nvSpPr>
        <p:spPr bwMode="auto">
          <a:xfrm>
            <a:off x="3277923" y="5013326"/>
            <a:ext cx="10823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3 probes</a:t>
            </a:r>
          </a:p>
        </p:txBody>
      </p:sp>
      <p:grpSp>
        <p:nvGrpSpPr>
          <p:cNvPr id="107539" name="Group 100"/>
          <p:cNvGrpSpPr>
            <a:grpSpLocks/>
          </p:cNvGrpSpPr>
          <p:nvPr/>
        </p:nvGrpSpPr>
        <p:grpSpPr bwMode="auto">
          <a:xfrm>
            <a:off x="560652" y="4975226"/>
            <a:ext cx="889133" cy="688975"/>
            <a:chOff x="-44" y="1473"/>
            <a:chExt cx="981" cy="1105"/>
          </a:xfrm>
        </p:grpSpPr>
        <p:pic>
          <p:nvPicPr>
            <p:cNvPr id="107642" name="Picture 10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40" name="Group 103"/>
          <p:cNvGrpSpPr>
            <a:grpSpLocks/>
          </p:cNvGrpSpPr>
          <p:nvPr/>
        </p:nvGrpSpPr>
        <p:grpSpPr bwMode="auto">
          <a:xfrm flipH="1">
            <a:off x="7113059" y="5013326"/>
            <a:ext cx="816902" cy="669925"/>
            <a:chOff x="-44" y="1473"/>
            <a:chExt cx="981" cy="1105"/>
          </a:xfrm>
        </p:grpSpPr>
        <p:pic>
          <p:nvPicPr>
            <p:cNvPr id="107640" name="Picture 104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07541" name="Group 124"/>
          <p:cNvGrpSpPr>
            <a:grpSpLocks/>
          </p:cNvGrpSpPr>
          <p:nvPr/>
        </p:nvGrpSpPr>
        <p:grpSpPr bwMode="auto">
          <a:xfrm>
            <a:off x="5972838" y="5513389"/>
            <a:ext cx="668998" cy="250825"/>
            <a:chOff x="2356" y="1300"/>
            <a:chExt cx="555" cy="194"/>
          </a:xfrm>
        </p:grpSpPr>
        <p:sp>
          <p:nvSpPr>
            <p:cNvPr id="1076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35" name="Group 128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9" name="Freeform 130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36" name="Line 131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37" name="Line 132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2" name="Group 133"/>
          <p:cNvGrpSpPr>
            <a:grpSpLocks/>
          </p:cNvGrpSpPr>
          <p:nvPr/>
        </p:nvGrpSpPr>
        <p:grpSpPr bwMode="auto">
          <a:xfrm>
            <a:off x="4923765" y="5241926"/>
            <a:ext cx="668998" cy="250825"/>
            <a:chOff x="2356" y="1300"/>
            <a:chExt cx="555" cy="194"/>
          </a:xfrm>
        </p:grpSpPr>
        <p:sp>
          <p:nvSpPr>
            <p:cNvPr id="107624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25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26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27" name="Group 137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31" name="Freeform 139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28" name="Line 140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29" name="Line 141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3" name="Group 142"/>
          <p:cNvGrpSpPr>
            <a:grpSpLocks/>
          </p:cNvGrpSpPr>
          <p:nvPr/>
        </p:nvGrpSpPr>
        <p:grpSpPr bwMode="auto">
          <a:xfrm>
            <a:off x="3676914" y="5451476"/>
            <a:ext cx="669000" cy="250825"/>
            <a:chOff x="2356" y="1300"/>
            <a:chExt cx="555" cy="194"/>
          </a:xfrm>
        </p:grpSpPr>
        <p:sp>
          <p:nvSpPr>
            <p:cNvPr id="107616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17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18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19" name="Group 14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23" name="Freeform 14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20" name="Line 149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21" name="Line 150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4" name="Group 151"/>
          <p:cNvGrpSpPr>
            <a:grpSpLocks/>
          </p:cNvGrpSpPr>
          <p:nvPr/>
        </p:nvGrpSpPr>
        <p:grpSpPr bwMode="auto">
          <a:xfrm>
            <a:off x="2591727" y="5205414"/>
            <a:ext cx="668998" cy="250825"/>
            <a:chOff x="2356" y="1300"/>
            <a:chExt cx="555" cy="194"/>
          </a:xfrm>
        </p:grpSpPr>
        <p:sp>
          <p:nvSpPr>
            <p:cNvPr id="107608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09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10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11" name="Group 155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15" name="Freeform 157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12" name="Line 158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13" name="Line 159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7545" name="Group 160"/>
          <p:cNvGrpSpPr>
            <a:grpSpLocks/>
          </p:cNvGrpSpPr>
          <p:nvPr/>
        </p:nvGrpSpPr>
        <p:grpSpPr bwMode="auto">
          <a:xfrm>
            <a:off x="1644121" y="5472114"/>
            <a:ext cx="669000" cy="250825"/>
            <a:chOff x="2356" y="1300"/>
            <a:chExt cx="555" cy="194"/>
          </a:xfrm>
        </p:grpSpPr>
        <p:sp>
          <p:nvSpPr>
            <p:cNvPr id="107600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01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07602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07603" name="Group 164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07" name="Freeform 166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7604" name="Line 167"/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7605" name="Line 168"/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754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9DCAFCE5-D33A-49F2-A224-86383ACC5817}" type="slidenum">
              <a:rPr lang="en-US" altLang="en-US" sz="1200">
                <a:latin typeface="Tahoma" pitchFamily="34" charset="0"/>
              </a:rPr>
              <a:pPr/>
              <a:t>74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107547" name="Group 347"/>
          <p:cNvGrpSpPr>
            <a:grpSpLocks/>
          </p:cNvGrpSpPr>
          <p:nvPr/>
        </p:nvGrpSpPr>
        <p:grpSpPr bwMode="auto">
          <a:xfrm>
            <a:off x="1630363" y="5454651"/>
            <a:ext cx="703395" cy="303213"/>
            <a:chOff x="1871277" y="1576300"/>
            <a:chExt cx="1128371" cy="437861"/>
          </a:xfrm>
        </p:grpSpPr>
        <p:sp>
          <p:nvSpPr>
            <p:cNvPr id="76" name="Oval 7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8" name="Oval 7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9" name="Freeform 78"/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0" name="Freeform 7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1" name="Freeform 8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3" name="Straight Connector 82"/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/>
          <p:cNvGrpSpPr>
            <a:grpSpLocks/>
          </p:cNvGrpSpPr>
          <p:nvPr/>
        </p:nvGrpSpPr>
        <p:grpSpPr bwMode="auto">
          <a:xfrm>
            <a:off x="2581409" y="5189539"/>
            <a:ext cx="703394" cy="301625"/>
            <a:chOff x="1871277" y="1576300"/>
            <a:chExt cx="1128371" cy="437861"/>
          </a:xfrm>
        </p:grpSpPr>
        <p:sp>
          <p:nvSpPr>
            <p:cNvPr id="86" name="Oval 8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8" name="Oval 8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Freeform 88"/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Freeform 8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3" name="Straight Connector 92"/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/>
          <p:cNvGrpSpPr>
            <a:grpSpLocks/>
          </p:cNvGrpSpPr>
          <p:nvPr/>
        </p:nvGrpSpPr>
        <p:grpSpPr bwMode="auto">
          <a:xfrm>
            <a:off x="3652838" y="5438776"/>
            <a:ext cx="705115" cy="303213"/>
            <a:chOff x="1871277" y="1576300"/>
            <a:chExt cx="1128371" cy="437861"/>
          </a:xfrm>
        </p:grpSpPr>
        <p:sp>
          <p:nvSpPr>
            <p:cNvPr id="96" name="Oval 9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" name="Oval 9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9" name="Freeform 98"/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" name="Freeform 9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2" name="Freeform 10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3" name="Straight Connector 102"/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/>
          <p:cNvGrpSpPr>
            <a:grpSpLocks/>
          </p:cNvGrpSpPr>
          <p:nvPr/>
        </p:nvGrpSpPr>
        <p:grpSpPr bwMode="auto">
          <a:xfrm>
            <a:off x="4906567" y="5214939"/>
            <a:ext cx="705115" cy="301625"/>
            <a:chOff x="1871277" y="1576300"/>
            <a:chExt cx="1128371" cy="437861"/>
          </a:xfrm>
        </p:grpSpPr>
        <p:sp>
          <p:nvSpPr>
            <p:cNvPr id="106" name="Oval 10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8" name="Oval 10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9" name="Freeform 108"/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0" name="Freeform 10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2" name="Freeform 11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3" name="Straight Connector 112"/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/>
          <p:cNvGrpSpPr>
            <a:grpSpLocks/>
          </p:cNvGrpSpPr>
          <p:nvPr/>
        </p:nvGrpSpPr>
        <p:grpSpPr bwMode="auto">
          <a:xfrm>
            <a:off x="5955640" y="5486401"/>
            <a:ext cx="703394" cy="303213"/>
            <a:chOff x="1871277" y="1576300"/>
            <a:chExt cx="1128371" cy="437861"/>
          </a:xfrm>
        </p:grpSpPr>
        <p:sp>
          <p:nvSpPr>
            <p:cNvPr id="116" name="Oval 115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18"/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/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/>
          <p:cNvSpPr>
            <a:spLocks/>
          </p:cNvSpPr>
          <p:nvPr/>
        </p:nvSpPr>
        <p:spPr bwMode="auto">
          <a:xfrm>
            <a:off x="1362075" y="5259389"/>
            <a:ext cx="2435225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3" name="Freeform 299"/>
          <p:cNvSpPr>
            <a:spLocks/>
          </p:cNvSpPr>
          <p:nvPr/>
        </p:nvSpPr>
        <p:spPr bwMode="auto">
          <a:xfrm>
            <a:off x="1396471" y="5295900"/>
            <a:ext cx="454025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245" name="Freeform 301"/>
          <p:cNvSpPr>
            <a:spLocks/>
          </p:cNvSpPr>
          <p:nvPr/>
        </p:nvSpPr>
        <p:spPr bwMode="auto">
          <a:xfrm>
            <a:off x="1389592" y="5210176"/>
            <a:ext cx="1458383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19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  <p:bldP spid="83247" grpId="0" animBg="1"/>
      <p:bldP spid="83243" grpId="0" animBg="1"/>
      <p:bldP spid="8324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1095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9756" y="166689"/>
            <a:ext cx="8420100" cy="892175"/>
          </a:xfrm>
        </p:spPr>
        <p:txBody>
          <a:bodyPr/>
          <a:lstStyle/>
          <a:p>
            <a:pPr eaLnBrk="1" hangingPunct="1"/>
            <a:r>
              <a:rPr lang="ja-JP" altLang="en-US" sz="4000">
                <a:ea typeface="ＭＳ Ｐゴシック" pitchFamily="34" charset="-128"/>
              </a:rPr>
              <a:t>“</a:t>
            </a:r>
            <a:r>
              <a:rPr lang="en-US" altLang="ja-JP" sz="4000">
                <a:ea typeface="ＭＳ Ｐゴシック" pitchFamily="34" charset="-128"/>
              </a:rPr>
              <a:t>Real</a:t>
            </a:r>
            <a:r>
              <a:rPr lang="ja-JP" altLang="en-US" sz="4000">
                <a:ea typeface="ＭＳ Ｐゴシック" pitchFamily="34" charset="-128"/>
              </a:rPr>
              <a:t>”</a:t>
            </a:r>
            <a:r>
              <a:rPr lang="en-US" altLang="ja-JP" sz="4000">
                <a:ea typeface="ＭＳ Ｐゴシック" pitchFamily="34" charset="-128"/>
              </a:rPr>
              <a:t> Internet delays, routes</a:t>
            </a:r>
            <a:endParaRPr lang="en-US" altLang="en-US" sz="4000">
              <a:ea typeface="ＭＳ Ｐゴシック" pitchFamily="34" charset="-128"/>
            </a:endParaRPr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763588" y="2338389"/>
            <a:ext cx="89154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600"/>
              <a:t>1  cs-gw (128.119.240.254)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2  border1-rt-fa5-1-0.gw.umass.edu (128.119.3.145)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3  cht-vbns.gw.umass.edu (128.119.3.130)  6 ms 5 ms 5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4  jn1-at1-0-0-19.wor.vbns.net (204.147.132.129)  16 ms 11 ms 13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5  jn1-so7-0-0-0.wae.vbns.net (204.147.136.136)  21 ms 18 ms 18 ms 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6  abilene-vbns.abilene.ucaid.edu (198.32.11.9)  22 ms  18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7  nycm-wash.abilene.ucaid.edu (198.32.8.46)  22 ms  22 ms  22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8  62.40.103.253 (62.40.103.253)  104 ms 109 ms 106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9  de2-1.de1.de.geant.net (62.40.96.129)  109 ms 102 ms 104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10  de.fr1.fr.geant.net (62.40.96.50)  113 ms 121 ms 114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11  renater-gw.fr1.fr.geant.net (62.40.103.54)  112 ms  114 ms  112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12  nio-n2.cssi.renater.fr (193.51.206.13)  111 ms  114 ms  116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13  nice.cssi.renater.fr (195.220.98.102)  123 ms  125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14  r3t2-nice.cssi.renater.fr (195.220.98.110)  126 ms  126 ms  124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15  eurecom-valbonne.r3t2.ft.net (193.48.50.54)  135 ms  128 ms  133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16  194.214.211.25 (194.214.211.25)  126 ms  128 ms  126 ms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en-US" sz="1600"/>
              <a:t>19  fantasia.eurecom.fr (193.55.113.142)  132 ms  128 ms  136</a:t>
            </a:r>
            <a:r>
              <a:rPr lang="en-US" altLang="en-US">
                <a:latin typeface="Times New Roman" pitchFamily="18" charset="0"/>
              </a:rPr>
              <a:t> </a:t>
            </a:r>
            <a:r>
              <a:rPr lang="en-US" altLang="en-US" sz="1600">
                <a:latin typeface="Times New Roman" pitchFamily="18" charset="0"/>
              </a:rPr>
              <a:t>ms</a:t>
            </a:r>
          </a:p>
        </p:txBody>
      </p:sp>
      <p:sp>
        <p:nvSpPr>
          <p:cNvPr id="109572" name="Text Box 5"/>
          <p:cNvSpPr txBox="1">
            <a:spLocks noChangeArrowheads="1"/>
          </p:cNvSpPr>
          <p:nvPr/>
        </p:nvSpPr>
        <p:spPr bwMode="auto">
          <a:xfrm>
            <a:off x="785946" y="1235075"/>
            <a:ext cx="887584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traceroute:</a:t>
            </a:r>
            <a:r>
              <a:rPr lang="en-US" altLang="en-US"/>
              <a:t> gaia.cs.umass.edu to www.eurecom.fr</a:t>
            </a:r>
          </a:p>
        </p:txBody>
      </p:sp>
      <p:sp>
        <p:nvSpPr>
          <p:cNvPr id="109573" name="Line 6"/>
          <p:cNvSpPr>
            <a:spLocks noChangeShapeType="1"/>
          </p:cNvSpPr>
          <p:nvPr/>
        </p:nvSpPr>
        <p:spPr bwMode="auto">
          <a:xfrm>
            <a:off x="1745590" y="5634039"/>
            <a:ext cx="1049073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4" name="Text Box 7"/>
          <p:cNvSpPr txBox="1">
            <a:spLocks noChangeArrowheads="1"/>
          </p:cNvSpPr>
          <p:nvPr/>
        </p:nvSpPr>
        <p:spPr bwMode="auto">
          <a:xfrm>
            <a:off x="4959879" y="1738313"/>
            <a:ext cx="4946121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3 delay measurements from 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gaia.cs.umass.edu to cs-gw.cs.umass.edu </a:t>
            </a:r>
          </a:p>
        </p:txBody>
      </p:sp>
      <p:sp>
        <p:nvSpPr>
          <p:cNvPr id="109575" name="Line 8"/>
          <p:cNvSpPr>
            <a:spLocks noChangeShapeType="1"/>
          </p:cNvSpPr>
          <p:nvPr/>
        </p:nvSpPr>
        <p:spPr bwMode="auto">
          <a:xfrm flipV="1">
            <a:off x="3761185" y="1965325"/>
            <a:ext cx="727471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6" name="Line 9"/>
          <p:cNvSpPr>
            <a:spLocks noChangeShapeType="1"/>
          </p:cNvSpPr>
          <p:nvPr/>
        </p:nvSpPr>
        <p:spPr bwMode="auto">
          <a:xfrm flipV="1">
            <a:off x="4345914" y="1954213"/>
            <a:ext cx="151342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7" name="Line 10"/>
          <p:cNvSpPr>
            <a:spLocks noChangeShapeType="1"/>
          </p:cNvSpPr>
          <p:nvPr/>
        </p:nvSpPr>
        <p:spPr bwMode="auto">
          <a:xfrm flipH="1" flipV="1">
            <a:off x="4492097" y="1963739"/>
            <a:ext cx="397272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8" name="Line 11"/>
          <p:cNvSpPr>
            <a:spLocks noChangeShapeType="1"/>
          </p:cNvSpPr>
          <p:nvPr/>
        </p:nvSpPr>
        <p:spPr bwMode="auto">
          <a:xfrm flipV="1">
            <a:off x="4483498" y="1970089"/>
            <a:ext cx="409310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9" name="Text Box 12"/>
          <p:cNvSpPr txBox="1">
            <a:spLocks noChangeArrowheads="1"/>
          </p:cNvSpPr>
          <p:nvPr/>
        </p:nvSpPr>
        <p:spPr bwMode="auto">
          <a:xfrm>
            <a:off x="2786063" y="5564188"/>
            <a:ext cx="68103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* means no response (probe lost, router not replying)</a:t>
            </a:r>
          </a:p>
        </p:txBody>
      </p:sp>
      <p:sp>
        <p:nvSpPr>
          <p:cNvPr id="109580" name="Freeform 14"/>
          <p:cNvSpPr>
            <a:spLocks/>
          </p:cNvSpPr>
          <p:nvPr/>
        </p:nvSpPr>
        <p:spPr bwMode="auto">
          <a:xfrm>
            <a:off x="6600561" y="3651251"/>
            <a:ext cx="1097227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581" name="Text Box 15"/>
          <p:cNvSpPr txBox="1">
            <a:spLocks noChangeArrowheads="1"/>
          </p:cNvSpPr>
          <p:nvPr/>
        </p:nvSpPr>
        <p:spPr bwMode="auto">
          <a:xfrm>
            <a:off x="7732183" y="3436939"/>
            <a:ext cx="172354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2000">
                <a:solidFill>
                  <a:srgbClr val="CC0000"/>
                </a:solidFill>
              </a:rPr>
              <a:t>trans-oceanic</a:t>
            </a:r>
          </a:p>
          <a:p>
            <a:r>
              <a:rPr lang="en-US" altLang="en-US" sz="2000">
                <a:solidFill>
                  <a:srgbClr val="CC0000"/>
                </a:solidFill>
              </a:rPr>
              <a:t>link</a:t>
            </a:r>
          </a:p>
        </p:txBody>
      </p:sp>
      <p:pic>
        <p:nvPicPr>
          <p:cNvPr id="109582" name="Picture 1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06" y="815976"/>
            <a:ext cx="6705467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FAB1B689-0999-4E2D-A787-133691C4E229}" type="slidenum">
              <a:rPr lang="en-US" altLang="en-US" sz="1200">
                <a:latin typeface="Tahoma" pitchFamily="34" charset="0"/>
              </a:rPr>
              <a:pPr/>
              <a:t>75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109584" name="TextBox 1"/>
          <p:cNvSpPr txBox="1">
            <a:spLocks noChangeArrowheads="1"/>
          </p:cNvSpPr>
          <p:nvPr/>
        </p:nvSpPr>
        <p:spPr bwMode="auto">
          <a:xfrm>
            <a:off x="808303" y="6315075"/>
            <a:ext cx="545668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/>
              <a:t>* Do some traceroutes from exotic countries at www.traceroute.org</a:t>
            </a:r>
          </a:p>
        </p:txBody>
      </p:sp>
    </p:spTree>
    <p:extLst>
      <p:ext uri="{BB962C8B-B14F-4D97-AF65-F5344CB8AC3E}">
        <p14:creationId xmlns:p14="http://schemas.microsoft.com/office/powerpoint/2010/main" val="3728943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/>
          <p:cNvGrpSpPr>
            <a:grpSpLocks/>
          </p:cNvGrpSpPr>
          <p:nvPr/>
        </p:nvGrpSpPr>
        <p:grpSpPr bwMode="auto">
          <a:xfrm>
            <a:off x="3279644" y="4803776"/>
            <a:ext cx="1391311" cy="715963"/>
            <a:chOff x="1871277" y="1576300"/>
            <a:chExt cx="1128371" cy="437861"/>
          </a:xfrm>
        </p:grpSpPr>
        <p:sp>
          <p:nvSpPr>
            <p:cNvPr id="49" name="Oval 48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51"/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" name="Straight Connector 55"/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1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2113" y="128588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Packet loss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6064" y="1141413"/>
            <a:ext cx="9277375" cy="4648200"/>
          </a:xfrm>
        </p:spPr>
        <p:txBody>
          <a:bodyPr/>
          <a:lstStyle/>
          <a:p>
            <a:pPr marL="287338" indent="-287338" eaLnBrk="1" hangingPunct="1"/>
            <a:r>
              <a:rPr lang="en-US" altLang="en-US" dirty="0">
                <a:ea typeface="ＭＳ Ｐゴシック" pitchFamily="34" charset="-128"/>
              </a:rPr>
              <a:t>queue (aka buffer) preceding link in buffer has finite capacity</a:t>
            </a:r>
          </a:p>
          <a:p>
            <a:pPr marL="287338" indent="-287338" eaLnBrk="1" hangingPunct="1"/>
            <a:r>
              <a:rPr lang="en-US" altLang="en-US" dirty="0">
                <a:ea typeface="ＭＳ Ｐゴシック" pitchFamily="34" charset="-128"/>
              </a:rPr>
              <a:t>packet arriving to full queue dropped (aka lost)</a:t>
            </a:r>
          </a:p>
          <a:p>
            <a:pPr marL="287338" indent="-287338" eaLnBrk="1" hangingPunct="1"/>
            <a:r>
              <a:rPr lang="en-US" altLang="en-US" dirty="0">
                <a:ea typeface="ＭＳ Ｐゴシック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111621" name="Rectangle 7"/>
          <p:cNvSpPr>
            <a:spLocks noChangeArrowheads="1"/>
          </p:cNvSpPr>
          <p:nvPr/>
        </p:nvSpPr>
        <p:spPr bwMode="auto">
          <a:xfrm>
            <a:off x="3350155" y="4999039"/>
            <a:ext cx="129844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2" name="Line 23"/>
          <p:cNvSpPr>
            <a:spLocks noChangeShapeType="1"/>
          </p:cNvSpPr>
          <p:nvPr/>
        </p:nvSpPr>
        <p:spPr bwMode="auto">
          <a:xfrm>
            <a:off x="2600325" y="4765676"/>
            <a:ext cx="756708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Line 24"/>
          <p:cNvSpPr>
            <a:spLocks noChangeShapeType="1"/>
          </p:cNvSpPr>
          <p:nvPr/>
        </p:nvSpPr>
        <p:spPr bwMode="auto">
          <a:xfrm flipV="1">
            <a:off x="2913327" y="5159376"/>
            <a:ext cx="445427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4" name="Line 25"/>
          <p:cNvSpPr>
            <a:spLocks noChangeShapeType="1"/>
          </p:cNvSpPr>
          <p:nvPr/>
        </p:nvSpPr>
        <p:spPr bwMode="auto">
          <a:xfrm>
            <a:off x="4643438" y="5162551"/>
            <a:ext cx="2094706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5" name="Rectangle 28"/>
          <p:cNvSpPr>
            <a:spLocks noChangeArrowheads="1"/>
          </p:cNvSpPr>
          <p:nvPr/>
        </p:nvSpPr>
        <p:spPr bwMode="auto">
          <a:xfrm>
            <a:off x="5639198" y="4962526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6" name="Rectangle 29"/>
          <p:cNvSpPr>
            <a:spLocks noChangeArrowheads="1"/>
          </p:cNvSpPr>
          <p:nvPr/>
        </p:nvSpPr>
        <p:spPr bwMode="auto">
          <a:xfrm>
            <a:off x="4282281" y="5033964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7" name="Rectangle 30"/>
          <p:cNvSpPr>
            <a:spLocks noChangeArrowheads="1"/>
          </p:cNvSpPr>
          <p:nvPr/>
        </p:nvSpPr>
        <p:spPr bwMode="auto">
          <a:xfrm>
            <a:off x="4457700" y="5033964"/>
            <a:ext cx="159941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8" name="Rectangle 31"/>
          <p:cNvSpPr>
            <a:spLocks noChangeArrowheads="1"/>
          </p:cNvSpPr>
          <p:nvPr/>
        </p:nvSpPr>
        <p:spPr bwMode="auto">
          <a:xfrm>
            <a:off x="3104225" y="5381626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9" name="Line 33"/>
          <p:cNvSpPr>
            <a:spLocks noChangeShapeType="1"/>
          </p:cNvSpPr>
          <p:nvPr/>
        </p:nvSpPr>
        <p:spPr bwMode="auto">
          <a:xfrm flipV="1">
            <a:off x="3071548" y="5227638"/>
            <a:ext cx="115227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0" name="Text Box 35"/>
          <p:cNvSpPr txBox="1">
            <a:spLocks noChangeArrowheads="1"/>
          </p:cNvSpPr>
          <p:nvPr/>
        </p:nvSpPr>
        <p:spPr bwMode="auto">
          <a:xfrm>
            <a:off x="1535775" y="4294188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1631" name="Text Box 36"/>
          <p:cNvSpPr txBox="1">
            <a:spLocks noChangeArrowheads="1"/>
          </p:cNvSpPr>
          <p:nvPr/>
        </p:nvSpPr>
        <p:spPr bwMode="auto">
          <a:xfrm>
            <a:off x="1883173" y="5280025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11632" name="Text Box 40"/>
          <p:cNvSpPr txBox="1">
            <a:spLocks noChangeArrowheads="1"/>
          </p:cNvSpPr>
          <p:nvPr/>
        </p:nvSpPr>
        <p:spPr bwMode="auto">
          <a:xfrm>
            <a:off x="5162815" y="4203701"/>
            <a:ext cx="2698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111633" name="Line 41"/>
          <p:cNvSpPr>
            <a:spLocks noChangeShapeType="1"/>
          </p:cNvSpPr>
          <p:nvPr/>
        </p:nvSpPr>
        <p:spPr bwMode="auto">
          <a:xfrm rot="10800000" flipV="1">
            <a:off x="4689873" y="4495800"/>
            <a:ext cx="737790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4" name="Rectangle 56"/>
          <p:cNvSpPr>
            <a:spLocks noChangeArrowheads="1"/>
          </p:cNvSpPr>
          <p:nvPr/>
        </p:nvSpPr>
        <p:spPr bwMode="auto">
          <a:xfrm>
            <a:off x="4105144" y="5032376"/>
            <a:ext cx="159940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5" name="Rectangle 57"/>
          <p:cNvSpPr>
            <a:spLocks noChangeArrowheads="1"/>
          </p:cNvSpPr>
          <p:nvPr/>
        </p:nvSpPr>
        <p:spPr bwMode="auto">
          <a:xfrm>
            <a:off x="3929725" y="5035551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6" name="Rectangle 58"/>
          <p:cNvSpPr>
            <a:spLocks noChangeArrowheads="1"/>
          </p:cNvSpPr>
          <p:nvPr/>
        </p:nvSpPr>
        <p:spPr bwMode="auto">
          <a:xfrm>
            <a:off x="3750867" y="5032376"/>
            <a:ext cx="159940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7" name="Rectangle 59"/>
          <p:cNvSpPr>
            <a:spLocks noChangeArrowheads="1"/>
          </p:cNvSpPr>
          <p:nvPr/>
        </p:nvSpPr>
        <p:spPr bwMode="auto">
          <a:xfrm>
            <a:off x="3573727" y="5032376"/>
            <a:ext cx="159941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8" name="Rectangle 61"/>
          <p:cNvSpPr>
            <a:spLocks noChangeArrowheads="1"/>
          </p:cNvSpPr>
          <p:nvPr/>
        </p:nvSpPr>
        <p:spPr bwMode="auto">
          <a:xfrm>
            <a:off x="3394869" y="5033964"/>
            <a:ext cx="159941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9" name="Rectangle 62"/>
          <p:cNvSpPr>
            <a:spLocks noChangeArrowheads="1"/>
          </p:cNvSpPr>
          <p:nvPr/>
        </p:nvSpPr>
        <p:spPr bwMode="auto">
          <a:xfrm>
            <a:off x="3363913" y="5010150"/>
            <a:ext cx="1269206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40" name="Line 63"/>
          <p:cNvSpPr>
            <a:spLocks noChangeShapeType="1"/>
          </p:cNvSpPr>
          <p:nvPr/>
        </p:nvSpPr>
        <p:spPr bwMode="auto">
          <a:xfrm rot="10800000">
            <a:off x="3350154" y="5502275"/>
            <a:ext cx="744670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1" name="Text Box 64"/>
          <p:cNvSpPr txBox="1">
            <a:spLocks noChangeArrowheads="1"/>
          </p:cNvSpPr>
          <p:nvPr/>
        </p:nvSpPr>
        <p:spPr bwMode="auto">
          <a:xfrm>
            <a:off x="4017433" y="5661025"/>
            <a:ext cx="194155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full buffer is </a:t>
            </a:r>
            <a:r>
              <a:rPr lang="en-US" alt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111642" name="Text Box 65"/>
          <p:cNvSpPr txBox="1">
            <a:spLocks noChangeArrowheads="1"/>
          </p:cNvSpPr>
          <p:nvPr/>
        </p:nvSpPr>
        <p:spPr bwMode="auto">
          <a:xfrm>
            <a:off x="3288104" y="4022725"/>
            <a:ext cx="15824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111643" name="Line 66"/>
          <p:cNvSpPr>
            <a:spLocks noChangeShapeType="1"/>
          </p:cNvSpPr>
          <p:nvPr/>
        </p:nvSpPr>
        <p:spPr bwMode="auto">
          <a:xfrm>
            <a:off x="3508375" y="4630739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1644" name="Picture 4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195" y="931863"/>
            <a:ext cx="3155817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/>
          <p:cNvGrpSpPr>
            <a:grpSpLocks/>
          </p:cNvGrpSpPr>
          <p:nvPr/>
        </p:nvGrpSpPr>
        <p:grpSpPr bwMode="auto">
          <a:xfrm>
            <a:off x="1726671" y="4314826"/>
            <a:ext cx="889133" cy="688975"/>
            <a:chOff x="-44" y="1473"/>
            <a:chExt cx="981" cy="1105"/>
          </a:xfrm>
        </p:grpSpPr>
        <p:pic>
          <p:nvPicPr>
            <p:cNvPr id="111651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1646" name="Group 51"/>
          <p:cNvGrpSpPr>
            <a:grpSpLocks/>
          </p:cNvGrpSpPr>
          <p:nvPr/>
        </p:nvGrpSpPr>
        <p:grpSpPr bwMode="auto">
          <a:xfrm>
            <a:off x="2082669" y="5305426"/>
            <a:ext cx="889132" cy="688975"/>
            <a:chOff x="-44" y="1473"/>
            <a:chExt cx="981" cy="1105"/>
          </a:xfrm>
        </p:grpSpPr>
        <p:pic>
          <p:nvPicPr>
            <p:cNvPr id="11164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1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F529C77-7AA4-4361-A4B6-FC279EA0B96D}" type="slidenum">
              <a:rPr lang="en-US" altLang="en-US" sz="1200">
                <a:latin typeface="Tahoma" pitchFamily="34" charset="0"/>
              </a:rPr>
              <a:pPr/>
              <a:t>76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111648" name="TextBox 1"/>
          <p:cNvSpPr txBox="1">
            <a:spLocks noChangeArrowheads="1"/>
          </p:cNvSpPr>
          <p:nvPr/>
        </p:nvSpPr>
        <p:spPr bwMode="auto">
          <a:xfrm>
            <a:off x="500460" y="6402389"/>
            <a:ext cx="62231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/>
              <a:t>* Check out the Java applet for an interactive animation on queuing and loss</a:t>
            </a:r>
          </a:p>
        </p:txBody>
      </p:sp>
    </p:spTree>
    <p:extLst>
      <p:ext uri="{BB962C8B-B14F-4D97-AF65-F5344CB8AC3E}">
        <p14:creationId xmlns:p14="http://schemas.microsoft.com/office/powerpoint/2010/main" val="4250673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113666" name="AutoShape 327"/>
          <p:cNvSpPr>
            <a:spLocks noChangeArrowheads="1"/>
          </p:cNvSpPr>
          <p:nvPr/>
        </p:nvSpPr>
        <p:spPr bwMode="auto">
          <a:xfrm>
            <a:off x="435108" y="3671889"/>
            <a:ext cx="541734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grpSp>
        <p:nvGrpSpPr>
          <p:cNvPr id="113667" name="Group 64"/>
          <p:cNvGrpSpPr>
            <a:grpSpLocks/>
          </p:cNvGrpSpPr>
          <p:nvPr/>
        </p:nvGrpSpPr>
        <p:grpSpPr bwMode="auto">
          <a:xfrm>
            <a:off x="1055953" y="4071938"/>
            <a:ext cx="381794" cy="876300"/>
            <a:chOff x="4140" y="429"/>
            <a:chExt cx="1425" cy="2396"/>
          </a:xfrm>
        </p:grpSpPr>
        <p:sp>
          <p:nvSpPr>
            <p:cNvPr id="113713" name="Freeform 6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4" name="Rectangle 6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15" name="Freeform 6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6" name="Freeform 6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17" name="Rectangle 69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18" name="Group 7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4" name="AutoShape 72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19" name="Rectangle 73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20" name="Group 7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2" name="AutoShape 7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1" name="Rectangle 77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22" name="Rectangle 78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3723" name="Group 7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40" name="AutoShape 8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4" name="Freeform 8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725" name="Group 8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3738" name="AutoShape 8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3726" name="Rectangle 8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27" name="Freeform 8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28" name="Freeform 8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29" name="Oval 89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0" name="Freeform 9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731" name="AutoShape 91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2" name="AutoShape 92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3" name="Oval 93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4" name="Oval 94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3735" name="Oval 95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3736" name="Rectangle 96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3668" name="Group 61"/>
          <p:cNvGrpSpPr>
            <a:grpSpLocks/>
          </p:cNvGrpSpPr>
          <p:nvPr/>
        </p:nvGrpSpPr>
        <p:grpSpPr bwMode="auto">
          <a:xfrm flipH="1">
            <a:off x="8610997" y="4133851"/>
            <a:ext cx="1291563" cy="1171575"/>
            <a:chOff x="-44" y="1473"/>
            <a:chExt cx="981" cy="1105"/>
          </a:xfrm>
        </p:grpSpPr>
        <p:pic>
          <p:nvPicPr>
            <p:cNvPr id="113711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366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6635" y="114300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Throughput</a:t>
            </a:r>
          </a:p>
        </p:txBody>
      </p:sp>
      <p:sp>
        <p:nvSpPr>
          <p:cNvPr id="11367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62372" y="1447800"/>
            <a:ext cx="8420100" cy="1779588"/>
          </a:xfrm>
        </p:spPr>
        <p:txBody>
          <a:bodyPr>
            <a:normAutofit fontScale="92500" lnSpcReduction="20000"/>
          </a:bodyPr>
          <a:lstStyle/>
          <a:p>
            <a:pPr marL="287338" indent="-287338" eaLnBrk="1" hangingPunct="1"/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throughput:</a:t>
            </a:r>
            <a:r>
              <a:rPr lang="en-US" altLang="en-US" dirty="0">
                <a:ea typeface="ＭＳ Ｐゴシック" pitchFamily="34" charset="-128"/>
              </a:rPr>
              <a:t> rate (bits/time unit) at which bits transferred between sender/receiver</a:t>
            </a:r>
          </a:p>
          <a:p>
            <a:pPr marL="682625" lvl="1" indent="-225425" eaLnBrk="1" hangingPunct="1"/>
            <a:r>
              <a:rPr lang="en-US" altLang="en-US" i="1" dirty="0">
                <a:solidFill>
                  <a:srgbClr val="CC0000"/>
                </a:solidFill>
                <a:ea typeface="Arial" pitchFamily="34" charset="0"/>
              </a:rPr>
              <a:t>instantaneous:</a:t>
            </a:r>
            <a:r>
              <a:rPr lang="en-US" altLang="en-US" dirty="0">
                <a:ea typeface="Arial" pitchFamily="34" charset="0"/>
              </a:rPr>
              <a:t> rate at given point in time</a:t>
            </a:r>
          </a:p>
          <a:p>
            <a:pPr marL="682625" lvl="1" indent="-225425" eaLnBrk="1" hangingPunct="1"/>
            <a:r>
              <a:rPr lang="en-US" altLang="en-US" i="1" dirty="0">
                <a:solidFill>
                  <a:srgbClr val="CC0000"/>
                </a:solidFill>
                <a:ea typeface="Arial" pitchFamily="34" charset="0"/>
              </a:rPr>
              <a:t>average:</a:t>
            </a:r>
            <a:r>
              <a:rPr lang="en-US" altLang="en-US" dirty="0">
                <a:ea typeface="Arial" pitchFamily="34" charset="0"/>
              </a:rPr>
              <a:t> rate over longer period of time</a:t>
            </a:r>
          </a:p>
        </p:txBody>
      </p:sp>
      <p:sp>
        <p:nvSpPr>
          <p:cNvPr id="113671" name="Text Box 325"/>
          <p:cNvSpPr txBox="1">
            <a:spLocks noChangeArrowheads="1"/>
          </p:cNvSpPr>
          <p:nvPr/>
        </p:nvSpPr>
        <p:spPr bwMode="auto">
          <a:xfrm>
            <a:off x="468596" y="5043488"/>
            <a:ext cx="1891864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to send to client</a:t>
            </a:r>
          </a:p>
        </p:txBody>
      </p:sp>
      <p:sp>
        <p:nvSpPr>
          <p:cNvPr id="113672" name="Text Box 328"/>
          <p:cNvSpPr txBox="1">
            <a:spLocks noChangeArrowheads="1"/>
          </p:cNvSpPr>
          <p:nvPr/>
        </p:nvSpPr>
        <p:spPr bwMode="auto">
          <a:xfrm>
            <a:off x="3071020" y="5040313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 R</a:t>
            </a:r>
            <a:r>
              <a:rPr lang="en-US" altLang="en-US" sz="2800" baseline="-25000">
                <a:latin typeface="Gill Sans MT" pitchFamily="34" charset="0"/>
              </a:rPr>
              <a:t>s</a:t>
            </a:r>
            <a:r>
              <a:rPr lang="en-US" altLang="en-US" sz="2000" baseline="-25000">
                <a:latin typeface="Gill Sans MT" pitchFamily="34" charset="0"/>
              </a:rPr>
              <a:t> </a:t>
            </a:r>
            <a:r>
              <a:rPr lang="en-US" alt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113673" name="Text Box 329"/>
          <p:cNvSpPr txBox="1">
            <a:spLocks noChangeArrowheads="1"/>
          </p:cNvSpPr>
          <p:nvPr/>
        </p:nvSpPr>
        <p:spPr bwMode="auto">
          <a:xfrm>
            <a:off x="6178683" y="5048250"/>
            <a:ext cx="1440523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itchFamily="34" charset="0"/>
              </a:rPr>
              <a:t> R</a:t>
            </a:r>
            <a:r>
              <a:rPr lang="en-US" altLang="en-US" sz="2800" baseline="-25000">
                <a:latin typeface="Gill Sans MT" pitchFamily="34" charset="0"/>
              </a:rPr>
              <a:t>c</a:t>
            </a:r>
            <a:r>
              <a:rPr lang="en-US" altLang="en-US" sz="2000" baseline="-25000">
                <a:latin typeface="Gill Sans MT" pitchFamily="34" charset="0"/>
              </a:rPr>
              <a:t> </a:t>
            </a:r>
            <a:r>
              <a:rPr lang="en-US" altLang="en-US" sz="2000">
                <a:latin typeface="Gill Sans MT" pitchFamily="34" charset="0"/>
              </a:rPr>
              <a:t>bits/sec</a:t>
            </a:r>
          </a:p>
        </p:txBody>
      </p:sp>
      <p:sp>
        <p:nvSpPr>
          <p:cNvPr id="113674" name="Line 337"/>
          <p:cNvSpPr>
            <a:spLocks noChangeShapeType="1"/>
          </p:cNvSpPr>
          <p:nvPr/>
        </p:nvSpPr>
        <p:spPr bwMode="auto">
          <a:xfrm flipH="1" flipV="1">
            <a:off x="3246967" y="4806951"/>
            <a:ext cx="306123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5" name="Line 347"/>
          <p:cNvSpPr>
            <a:spLocks noChangeShapeType="1"/>
          </p:cNvSpPr>
          <p:nvPr/>
        </p:nvSpPr>
        <p:spPr bwMode="auto">
          <a:xfrm flipH="1" flipV="1">
            <a:off x="6629798" y="4876800"/>
            <a:ext cx="20981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6" name="Line 352"/>
          <p:cNvSpPr>
            <a:spLocks noChangeShapeType="1"/>
          </p:cNvSpPr>
          <p:nvPr/>
        </p:nvSpPr>
        <p:spPr bwMode="auto">
          <a:xfrm flipH="1">
            <a:off x="868495" y="4716463"/>
            <a:ext cx="12038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7" name="Line 321"/>
          <p:cNvSpPr>
            <a:spLocks noChangeShapeType="1"/>
          </p:cNvSpPr>
          <p:nvPr/>
        </p:nvSpPr>
        <p:spPr bwMode="auto">
          <a:xfrm>
            <a:off x="1561571" y="4530725"/>
            <a:ext cx="684305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13678" name="Group 246"/>
          <p:cNvGrpSpPr>
            <a:grpSpLocks/>
          </p:cNvGrpSpPr>
          <p:nvPr/>
        </p:nvGrpSpPr>
        <p:grpSpPr bwMode="auto">
          <a:xfrm>
            <a:off x="4124060" y="4394201"/>
            <a:ext cx="1143662" cy="360363"/>
            <a:chOff x="3600" y="219"/>
            <a:chExt cx="360" cy="175"/>
          </a:xfrm>
        </p:grpSpPr>
        <p:sp>
          <p:nvSpPr>
            <p:cNvPr id="113698" name="Oval 24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13699" name="Line 24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00" name="Line 24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701" name="Rectangle 25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113702" name="Oval 25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113703" name="Group 25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9" name="Line 2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10" name="Line 2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3704" name="Group 25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6" name="Line 2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3707" name="Line 2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13679" name="AutoShape 350"/>
          <p:cNvSpPr>
            <a:spLocks noChangeArrowheads="1"/>
          </p:cNvSpPr>
          <p:nvPr/>
        </p:nvSpPr>
        <p:spPr bwMode="auto">
          <a:xfrm>
            <a:off x="7893844" y="4325939"/>
            <a:ext cx="963083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grpSp>
        <p:nvGrpSpPr>
          <p:cNvPr id="113680" name="Group 335"/>
          <p:cNvGrpSpPr>
            <a:grpSpLocks/>
          </p:cNvGrpSpPr>
          <p:nvPr/>
        </p:nvGrpSpPr>
        <p:grpSpPr bwMode="auto">
          <a:xfrm>
            <a:off x="1522016" y="4360863"/>
            <a:ext cx="2516055" cy="392112"/>
            <a:chOff x="2249" y="3430"/>
            <a:chExt cx="1389" cy="256"/>
          </a:xfrm>
        </p:grpSpPr>
        <p:sp>
          <p:nvSpPr>
            <p:cNvPr id="255309" name="Oval 333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55310" name="Rectangle 334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/>
          <p:cNvGrpSpPr>
            <a:grpSpLocks/>
          </p:cNvGrpSpPr>
          <p:nvPr/>
        </p:nvGrpSpPr>
        <p:grpSpPr bwMode="auto">
          <a:xfrm>
            <a:off x="5319317" y="4248151"/>
            <a:ext cx="3035432" cy="581025"/>
            <a:chOff x="2249" y="3430"/>
            <a:chExt cx="1389" cy="256"/>
          </a:xfrm>
        </p:grpSpPr>
        <p:sp>
          <p:nvSpPr>
            <p:cNvPr id="255318" name="Oval 342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55321" name="Rectangle 345"/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259689" y="5111754"/>
            <a:ext cx="8922279" cy="906463"/>
            <a:chOff x="0" y="3803"/>
            <a:chExt cx="5188" cy="571"/>
          </a:xfrm>
        </p:grpSpPr>
        <p:sp>
          <p:nvSpPr>
            <p:cNvPr id="113687" name="Text Box 353"/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en-US" sz="2000">
                <a:latin typeface="Gill Sans MT" pitchFamily="34" charset="0"/>
              </a:endParaRPr>
            </a:p>
          </p:txBody>
        </p:sp>
        <p:sp>
          <p:nvSpPr>
            <p:cNvPr id="113688" name="Text Box 336"/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 </a:t>
              </a:r>
              <a:r>
                <a:rPr lang="en-US" altLang="en-US" sz="2000" i="1">
                  <a:latin typeface="Gill Sans MT" pitchFamily="34" charset="0"/>
                </a:rPr>
                <a:t>R</a:t>
              </a:r>
              <a:r>
                <a:rPr lang="en-US" altLang="en-US" sz="2800" i="1" baseline="-25000">
                  <a:latin typeface="Gill Sans MT" pitchFamily="34" charset="0"/>
                </a:rPr>
                <a:t>s</a:t>
              </a:r>
              <a:r>
                <a:rPr lang="en-US" altLang="en-US" sz="2000" i="1" baseline="-25000">
                  <a:latin typeface="Gill Sans MT" pitchFamily="34" charset="0"/>
                </a:rPr>
                <a:t> </a:t>
              </a:r>
              <a:r>
                <a:rPr lang="en-US" altLang="en-US" sz="2000">
                  <a:latin typeface="Gill Sans MT" pitchFamily="34" charset="0"/>
                </a:rPr>
                <a:t>bits/sec)</a:t>
              </a:r>
            </a:p>
          </p:txBody>
        </p:sp>
        <p:sp>
          <p:nvSpPr>
            <p:cNvPr id="113689" name="Text Box 346"/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 i="1">
                  <a:latin typeface="Gill Sans MT" pitchFamily="34" charset="0"/>
                </a:rPr>
                <a:t> R</a:t>
              </a:r>
              <a:r>
                <a:rPr lang="en-US" altLang="en-US" sz="2800" i="1" baseline="-25000">
                  <a:latin typeface="Gill Sans MT" pitchFamily="34" charset="0"/>
                </a:rPr>
                <a:t>c</a:t>
              </a:r>
              <a:r>
                <a:rPr lang="en-US" altLang="en-US" sz="2000" i="1" baseline="-25000">
                  <a:latin typeface="Gill Sans MT" pitchFamily="34" charset="0"/>
                </a:rPr>
                <a:t> </a:t>
              </a:r>
              <a:r>
                <a:rPr lang="en-US" altLang="en-US" sz="2000">
                  <a:latin typeface="Gill Sans MT" pitchFamily="34" charset="0"/>
                </a:rPr>
                <a:t>bits/sec)</a:t>
              </a:r>
            </a:p>
          </p:txBody>
        </p:sp>
      </p:grpSp>
      <p:pic>
        <p:nvPicPr>
          <p:cNvPr id="113683" name="Picture 6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866" y="907576"/>
            <a:ext cx="3155817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/>
          <p:cNvSpPr>
            <a:spLocks noChangeArrowheads="1"/>
          </p:cNvSpPr>
          <p:nvPr/>
        </p:nvSpPr>
        <p:spPr bwMode="auto">
          <a:xfrm>
            <a:off x="4043231" y="4308476"/>
            <a:ext cx="1386152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>
              <a:latin typeface="Times New Roman" pitchFamily="18" charset="0"/>
            </a:endParaRPr>
          </a:p>
        </p:txBody>
      </p:sp>
      <p:sp>
        <p:nvSpPr>
          <p:cNvPr id="113685" name="AutoShape 349"/>
          <p:cNvSpPr>
            <a:spLocks noChangeArrowheads="1"/>
          </p:cNvSpPr>
          <p:nvPr/>
        </p:nvSpPr>
        <p:spPr bwMode="auto">
          <a:xfrm flipV="1">
            <a:off x="550334" y="4064001"/>
            <a:ext cx="1055952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3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97FDD99F-20FB-4F55-B114-481F7451CCF7}" type="slidenum">
              <a:rPr lang="en-US" altLang="en-US" sz="1200">
                <a:latin typeface="Tahoma" pitchFamily="34" charset="0"/>
              </a:rPr>
              <a:pPr/>
              <a:t>77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90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/>
          <p:cNvGrpSpPr>
            <a:grpSpLocks/>
          </p:cNvGrpSpPr>
          <p:nvPr/>
        </p:nvGrpSpPr>
        <p:grpSpPr bwMode="auto">
          <a:xfrm>
            <a:off x="4664075" y="4449764"/>
            <a:ext cx="988881" cy="415925"/>
            <a:chOff x="1871277" y="1576300"/>
            <a:chExt cx="1128371" cy="437861"/>
          </a:xfrm>
        </p:grpSpPr>
        <p:sp>
          <p:nvSpPr>
            <p:cNvPr id="158" name="Oval 15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0" name="Oval 15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4" name="Freeform 16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5" name="Straight Connector 164"/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/>
          <p:cNvGrpSpPr>
            <a:grpSpLocks/>
          </p:cNvGrpSpPr>
          <p:nvPr/>
        </p:nvGrpSpPr>
        <p:grpSpPr bwMode="auto">
          <a:xfrm>
            <a:off x="4614202" y="2581276"/>
            <a:ext cx="987160" cy="415925"/>
            <a:chOff x="1871277" y="1576300"/>
            <a:chExt cx="1128371" cy="437861"/>
          </a:xfrm>
        </p:grpSpPr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Oval 149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51" name="Freeform 150"/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3" name="Freeform 152"/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4" name="Freeform 153"/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55" name="Straight Connector 154"/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/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691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114692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66" y="892175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/>
          <p:cNvGrpSpPr>
            <a:grpSpLocks/>
          </p:cNvGrpSpPr>
          <p:nvPr/>
        </p:nvGrpSpPr>
        <p:grpSpPr bwMode="auto">
          <a:xfrm>
            <a:off x="1749029" y="2254250"/>
            <a:ext cx="381794" cy="876300"/>
            <a:chOff x="4140" y="429"/>
            <a:chExt cx="1425" cy="2396"/>
          </a:xfrm>
        </p:grpSpPr>
        <p:sp>
          <p:nvSpPr>
            <p:cNvPr id="114786" name="Freeform 14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87" name="Rectangle 142"/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88" name="Freeform 14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89" name="Freeform 14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790" name="Rectangle 145"/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1" name="Group 14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7" name="AutoShape 148"/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2" name="Rectangle 149"/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3" name="Group 15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5" name="AutoShape 152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4" name="Rectangle 153"/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95" name="Rectangle 154"/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96" name="Group 15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3" name="AutoShape 157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7" name="Freeform 15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798" name="Group 15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811" name="AutoShape 161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99" name="Rectangle 162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0" name="Freeform 16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1" name="Freeform 16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2" name="Oval 165"/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3" name="Freeform 16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4804" name="AutoShape 167"/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5" name="AutoShape 168"/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6" name="Oval 169"/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7" name="Oval 170"/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4808" name="Oval 171"/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809" name="Rectangle 172"/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469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99244" y="100013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Throughput (more)</a:t>
            </a:r>
          </a:p>
        </p:txBody>
      </p:sp>
      <p:sp>
        <p:nvSpPr>
          <p:cNvPr id="11469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562373" y="1447800"/>
            <a:ext cx="8829410" cy="5540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itchFamily="34" charset="-128"/>
              </a:rPr>
              <a:t>s</a:t>
            </a: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 &lt; R</a:t>
            </a:r>
            <a:r>
              <a:rPr lang="en-US" altLang="en-US" i="1" baseline="-25000">
                <a:solidFill>
                  <a:srgbClr val="CC0000"/>
                </a:solidFill>
                <a:ea typeface="ＭＳ Ｐゴシック" pitchFamily="34" charset="-128"/>
              </a:rPr>
              <a:t>c</a:t>
            </a:r>
            <a:r>
              <a:rPr lang="en-US" altLang="en-US" i="1">
                <a:solidFill>
                  <a:srgbClr val="FF3300"/>
                </a:solidFill>
                <a:ea typeface="ＭＳ Ｐゴシック" pitchFamily="34" charset="-128"/>
              </a:rPr>
              <a:t>  </a:t>
            </a:r>
            <a:r>
              <a:rPr lang="en-US" altLang="en-US">
                <a:ea typeface="ＭＳ Ｐゴシック" pitchFamily="34" charset="-128"/>
              </a:rPr>
              <a:t>What is average end-end throughput?</a:t>
            </a:r>
          </a:p>
        </p:txBody>
      </p:sp>
      <p:grpSp>
        <p:nvGrpSpPr>
          <p:cNvPr id="114696" name="Group 34"/>
          <p:cNvGrpSpPr>
            <a:grpSpLocks/>
          </p:cNvGrpSpPr>
          <p:nvPr/>
        </p:nvGrpSpPr>
        <p:grpSpPr bwMode="auto">
          <a:xfrm>
            <a:off x="2239169" y="2606676"/>
            <a:ext cx="2314840" cy="307975"/>
            <a:chOff x="2249" y="3430"/>
            <a:chExt cx="1389" cy="256"/>
          </a:xfrm>
        </p:grpSpPr>
        <p:sp>
          <p:nvSpPr>
            <p:cNvPr id="256035" name="Oval 35"/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/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/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6038" name="Rectangle 38"/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/>
          <p:cNvSpPr txBox="1">
            <a:spLocks noChangeArrowheads="1"/>
          </p:cNvSpPr>
          <p:nvPr/>
        </p:nvSpPr>
        <p:spPr bwMode="auto">
          <a:xfrm>
            <a:off x="2010438" y="2562226"/>
            <a:ext cx="280154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  R</a:t>
            </a:r>
            <a:r>
              <a:rPr lang="en-US" altLang="en-US" sz="2800" baseline="-25000"/>
              <a:t>s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4698" name="AutoShape 42"/>
          <p:cNvSpPr>
            <a:spLocks noChangeArrowheads="1"/>
          </p:cNvSpPr>
          <p:nvPr/>
        </p:nvSpPr>
        <p:spPr bwMode="auto">
          <a:xfrm flipV="1">
            <a:off x="1360356" y="2374900"/>
            <a:ext cx="969963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14699" name="AutoShape 43"/>
          <p:cNvSpPr>
            <a:spLocks noChangeArrowheads="1"/>
          </p:cNvSpPr>
          <p:nvPr/>
        </p:nvSpPr>
        <p:spPr bwMode="auto">
          <a:xfrm>
            <a:off x="8113978" y="2581276"/>
            <a:ext cx="88569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4700" name="Group 54"/>
          <p:cNvGrpSpPr>
            <a:grpSpLocks/>
          </p:cNvGrpSpPr>
          <p:nvPr/>
        </p:nvGrpSpPr>
        <p:grpSpPr bwMode="auto">
          <a:xfrm>
            <a:off x="5893727" y="2473326"/>
            <a:ext cx="3023394" cy="569913"/>
            <a:chOff x="3130" y="3069"/>
            <a:chExt cx="1911" cy="366"/>
          </a:xfrm>
        </p:grpSpPr>
        <p:grpSp>
          <p:nvGrpSpPr>
            <p:cNvPr id="114776" name="Group 45"/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49" name="Rectangle 49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/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</p:grpSp>
      <p:sp>
        <p:nvSpPr>
          <p:cNvPr id="25623" name="Rectangle 56"/>
          <p:cNvSpPr>
            <a:spLocks noChangeArrowheads="1"/>
          </p:cNvSpPr>
          <p:nvPr/>
        </p:nvSpPr>
        <p:spPr bwMode="auto">
          <a:xfrm>
            <a:off x="601928" y="3330575"/>
            <a:ext cx="873482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</a:pPr>
            <a:r>
              <a:rPr lang="en-US" altLang="en-US" sz="2800" i="1" dirty="0" err="1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altLang="en-US" sz="2800" i="1" baseline="-25000" dirty="0" err="1">
                <a:solidFill>
                  <a:srgbClr val="CC0000"/>
                </a:solidFill>
                <a:latin typeface="Gill Sans MT" pitchFamily="34" charset="0"/>
              </a:rPr>
              <a:t>s</a:t>
            </a:r>
            <a:r>
              <a:rPr lang="en-US" altLang="en-US" sz="2800" i="1" dirty="0">
                <a:solidFill>
                  <a:srgbClr val="CC0000"/>
                </a:solidFill>
                <a:latin typeface="Gill Sans MT" pitchFamily="34" charset="0"/>
              </a:rPr>
              <a:t> &gt; </a:t>
            </a:r>
            <a:r>
              <a:rPr lang="en-US" altLang="en-US" sz="2800" i="1" dirty="0" err="1">
                <a:solidFill>
                  <a:srgbClr val="CC0000"/>
                </a:solidFill>
                <a:latin typeface="Gill Sans MT" pitchFamily="34" charset="0"/>
              </a:rPr>
              <a:t>R</a:t>
            </a:r>
            <a:r>
              <a:rPr lang="en-US" altLang="en-US" sz="2800" i="1" baseline="-25000" dirty="0" err="1">
                <a:solidFill>
                  <a:srgbClr val="CC0000"/>
                </a:solidFill>
                <a:latin typeface="Gill Sans MT" pitchFamily="34" charset="0"/>
              </a:rPr>
              <a:t>c</a:t>
            </a:r>
            <a:r>
              <a:rPr lang="en-US" altLang="en-US" sz="2800" i="1" dirty="0">
                <a:solidFill>
                  <a:srgbClr val="FF3300"/>
                </a:solidFill>
                <a:latin typeface="Gill Sans MT" pitchFamily="34" charset="0"/>
              </a:rPr>
              <a:t>  </a:t>
            </a:r>
            <a:r>
              <a:rPr lang="en-US" altLang="en-US" sz="2800" dirty="0">
                <a:latin typeface="Gill Sans MT" pitchFamily="34" charset="0"/>
              </a:rPr>
              <a:t>What is average end-end throughput?</a:t>
            </a:r>
          </a:p>
        </p:txBody>
      </p:sp>
      <p:grpSp>
        <p:nvGrpSpPr>
          <p:cNvPr id="13" name="Group 209"/>
          <p:cNvGrpSpPr>
            <a:grpSpLocks/>
          </p:cNvGrpSpPr>
          <p:nvPr/>
        </p:nvGrpSpPr>
        <p:grpSpPr bwMode="auto">
          <a:xfrm>
            <a:off x="319882" y="5167313"/>
            <a:ext cx="9292035" cy="1211262"/>
            <a:chOff x="186" y="3255"/>
            <a:chExt cx="5403" cy="763"/>
          </a:xfrm>
        </p:grpSpPr>
        <p:sp>
          <p:nvSpPr>
            <p:cNvPr id="114773" name="Rectangle 102"/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Gill Sans MT" pitchFamily="34" charset="0"/>
              </a:endParaRPr>
            </a:p>
          </p:txBody>
        </p:sp>
        <p:sp>
          <p:nvSpPr>
            <p:cNvPr id="114774" name="Text Box 101"/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2800">
                  <a:latin typeface="Gill Sans MT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/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800" i="1">
                  <a:solidFill>
                    <a:srgbClr val="CC0000"/>
                  </a:solidFill>
                  <a:latin typeface="Gill Sans MT" pitchFamily="34" charset="0"/>
                </a:rPr>
                <a:t>bottleneck link</a:t>
              </a:r>
            </a:p>
          </p:txBody>
        </p:sp>
      </p:grpSp>
      <p:sp>
        <p:nvSpPr>
          <p:cNvPr id="114703" name="AutoShape 51"/>
          <p:cNvSpPr>
            <a:spLocks noChangeArrowheads="1"/>
          </p:cNvSpPr>
          <p:nvPr/>
        </p:nvSpPr>
        <p:spPr bwMode="auto">
          <a:xfrm>
            <a:off x="4555729" y="2574925"/>
            <a:ext cx="1479021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14704" name="Group 132"/>
          <p:cNvGrpSpPr>
            <a:grpSpLocks/>
          </p:cNvGrpSpPr>
          <p:nvPr/>
        </p:nvGrpSpPr>
        <p:grpSpPr bwMode="auto">
          <a:xfrm flipH="1">
            <a:off x="8918840" y="2420939"/>
            <a:ext cx="944166" cy="885825"/>
            <a:chOff x="-44" y="1473"/>
            <a:chExt cx="981" cy="1105"/>
          </a:xfrm>
        </p:grpSpPr>
        <p:pic>
          <p:nvPicPr>
            <p:cNvPr id="114771" name="Picture 133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4705" name="AutoShape 327"/>
          <p:cNvSpPr>
            <a:spLocks noChangeArrowheads="1"/>
          </p:cNvSpPr>
          <p:nvPr/>
        </p:nvSpPr>
        <p:spPr bwMode="auto">
          <a:xfrm>
            <a:off x="1265767" y="2117725"/>
            <a:ext cx="441987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5" name="Group 206"/>
          <p:cNvGrpSpPr>
            <a:grpSpLocks/>
          </p:cNvGrpSpPr>
          <p:nvPr/>
        </p:nvGrpSpPr>
        <p:grpSpPr bwMode="auto">
          <a:xfrm>
            <a:off x="1332839" y="3927476"/>
            <a:ext cx="8597238" cy="1166813"/>
            <a:chOff x="775" y="2474"/>
            <a:chExt cx="4999" cy="735"/>
          </a:xfrm>
        </p:grpSpPr>
        <p:grpSp>
          <p:nvGrpSpPr>
            <p:cNvPr id="114708" name="Group 173"/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0" name="Rectangle 175"/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41" name="Freeform 17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2" name="Freeform 17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3" name="Rectangle 178"/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4" name="Group 17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/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70" name="AutoShape 181"/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45" name="Rectangle 182"/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6" name="Group 18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/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8" name="AutoShape 185"/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47" name="Rectangle 186"/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48" name="Rectangle 187"/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4749" name="Group 18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6" name="AutoShape 190"/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50" name="Freeform 19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4751" name="Group 19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/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4764" name="AutoShape 194"/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14752" name="Rectangle 19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3" name="Freeform 19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4" name="Freeform 19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5" name="Oval 198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6" name="Freeform 19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7" name="AutoShape 200"/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8" name="AutoShape 201"/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59" name="Oval 202"/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60" name="Oval 203"/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14761" name="Oval 204"/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4762" name="Rectangle 205"/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4709" name="Line 57"/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710" name="Group 58"/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31" name="Line 6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32" name="Rectangle 6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/>
              </a:p>
            </p:txBody>
          </p:sp>
          <p:grpSp>
            <p:nvGrpSpPr>
              <p:cNvPr id="114733" name="Group 64"/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738" name="Line 6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14734" name="Group 68"/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4736" name="Line 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14711" name="AutoShape 90"/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4712" name="Group 92"/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96" name="Rectangle 96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/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/>
                <a:t>R</a:t>
              </a:r>
              <a:r>
                <a:rPr lang="en-US" altLang="en-US" sz="2800" baseline="-25000"/>
                <a:t>s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grpSp>
          <p:nvGrpSpPr>
            <p:cNvPr id="114714" name="Group 83"/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/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/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/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56087" name="Rectangle 87"/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/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r>
                <a:rPr lang="en-US" altLang="en-US" sz="2000"/>
                <a:t>  R</a:t>
              </a:r>
              <a:r>
                <a:rPr lang="en-US" altLang="en-US" sz="2800" baseline="-25000"/>
                <a:t>c</a:t>
              </a:r>
              <a:r>
                <a:rPr lang="en-US" altLang="en-US" sz="2000" baseline="-25000"/>
                <a:t> </a:t>
              </a:r>
              <a:r>
                <a:rPr lang="en-US" altLang="en-US" sz="2000"/>
                <a:t>bits/sec</a:t>
              </a:r>
            </a:p>
          </p:txBody>
        </p:sp>
        <p:sp>
          <p:nvSpPr>
            <p:cNvPr id="114716" name="AutoShape 98"/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4717" name="AutoShape 89"/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grpSp>
          <p:nvGrpSpPr>
            <p:cNvPr id="114718" name="Group 135"/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114719" name="AutoShape 327"/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1470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B165B90E-369B-4F47-AECC-E21564D807F1}" type="slidenum">
              <a:rPr lang="en-US" altLang="en-US" sz="1200">
                <a:latin typeface="Tahoma" pitchFamily="34" charset="0"/>
              </a:rPr>
              <a:pPr/>
              <a:t>78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9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216" y="850900"/>
            <a:ext cx="6880887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244" y="125414"/>
            <a:ext cx="9402102" cy="903287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itchFamily="34" charset="-128"/>
              </a:rPr>
              <a:t>Throughput: Internet scenario</a:t>
            </a:r>
          </a:p>
        </p:txBody>
      </p:sp>
      <p:sp>
        <p:nvSpPr>
          <p:cNvPr id="115716" name="Text Box 44"/>
          <p:cNvSpPr txBox="1">
            <a:spLocks noChangeArrowheads="1"/>
          </p:cNvSpPr>
          <p:nvPr/>
        </p:nvSpPr>
        <p:spPr bwMode="auto">
          <a:xfrm>
            <a:off x="4904846" y="5635626"/>
            <a:ext cx="4836054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10 connections (fairly) share backbone bottleneck link </a:t>
            </a:r>
            <a:r>
              <a:rPr lang="en-US" altLang="en-US" sz="2000" i="1"/>
              <a:t>R</a:t>
            </a:r>
            <a:r>
              <a:rPr lang="en-US" altLang="en-US" sz="2000" baseline="-25000"/>
              <a:t> </a:t>
            </a:r>
            <a:r>
              <a:rPr lang="en-US" altLang="en-US" sz="2000"/>
              <a:t>bits/sec</a:t>
            </a:r>
          </a:p>
        </p:txBody>
      </p:sp>
      <p:sp>
        <p:nvSpPr>
          <p:cNvPr id="115717" name="Freeform 296"/>
          <p:cNvSpPr>
            <a:spLocks/>
          </p:cNvSpPr>
          <p:nvPr/>
        </p:nvSpPr>
        <p:spPr bwMode="auto">
          <a:xfrm>
            <a:off x="5290080" y="2720975"/>
            <a:ext cx="3387990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8" name="Text Box 35"/>
          <p:cNvSpPr txBox="1">
            <a:spLocks noChangeArrowheads="1"/>
          </p:cNvSpPr>
          <p:nvPr/>
        </p:nvSpPr>
        <p:spPr bwMode="auto">
          <a:xfrm>
            <a:off x="5142178" y="2344738"/>
            <a:ext cx="73263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257064" name="Oval 40"/>
          <p:cNvSpPr>
            <a:spLocks noChangeArrowheads="1"/>
          </p:cNvSpPr>
          <p:nvPr/>
        </p:nvSpPr>
        <p:spPr bwMode="auto">
          <a:xfrm rot="5400000">
            <a:off x="7164189" y="3750800"/>
            <a:ext cx="50800" cy="56925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/>
          <p:cNvSpPr>
            <a:spLocks noChangeArrowheads="1"/>
          </p:cNvSpPr>
          <p:nvPr/>
        </p:nvSpPr>
        <p:spPr bwMode="auto">
          <a:xfrm rot="5400000">
            <a:off x="6697464" y="3257088"/>
            <a:ext cx="984250" cy="56925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/>
          <p:cNvSpPr>
            <a:spLocks noChangeArrowheads="1"/>
          </p:cNvSpPr>
          <p:nvPr/>
        </p:nvSpPr>
        <p:spPr bwMode="auto">
          <a:xfrm rot="5400000">
            <a:off x="7168556" y="2772106"/>
            <a:ext cx="52387" cy="569252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67" name="Rectangle 43"/>
          <p:cNvSpPr>
            <a:spLocks noChangeArrowheads="1"/>
          </p:cNvSpPr>
          <p:nvPr/>
        </p:nvSpPr>
        <p:spPr bwMode="auto">
          <a:xfrm rot="5400000">
            <a:off x="7167695" y="3744252"/>
            <a:ext cx="31750" cy="55377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/>
          <p:cNvSpPr>
            <a:spLocks noChangeArrowheads="1"/>
          </p:cNvSpPr>
          <p:nvPr/>
        </p:nvSpPr>
        <p:spPr bwMode="auto">
          <a:xfrm rot="1792560">
            <a:off x="6089783" y="2668588"/>
            <a:ext cx="41275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/>
          <p:cNvSpPr>
            <a:spLocks noChangeArrowheads="1"/>
          </p:cNvSpPr>
          <p:nvPr/>
        </p:nvSpPr>
        <p:spPr bwMode="auto">
          <a:xfrm rot="1792560">
            <a:off x="5369190" y="2465388"/>
            <a:ext cx="791104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/>
          <p:cNvSpPr>
            <a:spLocks noChangeArrowheads="1"/>
          </p:cNvSpPr>
          <p:nvPr/>
        </p:nvSpPr>
        <p:spPr bwMode="auto">
          <a:xfrm rot="1792560">
            <a:off x="5407025" y="2265363"/>
            <a:ext cx="41275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058" name="Rectangle 34"/>
          <p:cNvSpPr>
            <a:spLocks noChangeArrowheads="1"/>
          </p:cNvSpPr>
          <p:nvPr/>
        </p:nvSpPr>
        <p:spPr bwMode="auto">
          <a:xfrm rot="1792560">
            <a:off x="6086343" y="2665414"/>
            <a:ext cx="25796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/>
          <p:cNvSpPr>
            <a:spLocks noChangeShapeType="1"/>
          </p:cNvSpPr>
          <p:nvPr/>
        </p:nvSpPr>
        <p:spPr bwMode="auto">
          <a:xfrm rot="1792560">
            <a:off x="5229887" y="2536825"/>
            <a:ext cx="103531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493" name="Oval 469"/>
          <p:cNvSpPr>
            <a:spLocks noChangeArrowheads="1"/>
          </p:cNvSpPr>
          <p:nvPr/>
        </p:nvSpPr>
        <p:spPr bwMode="auto">
          <a:xfrm rot="2768172">
            <a:off x="6643820" y="2665811"/>
            <a:ext cx="47625" cy="15478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/>
          <p:cNvSpPr>
            <a:spLocks noChangeArrowheads="1"/>
          </p:cNvSpPr>
          <p:nvPr/>
        </p:nvSpPr>
        <p:spPr bwMode="auto">
          <a:xfrm rot="2768172">
            <a:off x="5898357" y="2333229"/>
            <a:ext cx="915988" cy="15478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/>
          <p:cNvSpPr>
            <a:spLocks noChangeArrowheads="1"/>
          </p:cNvSpPr>
          <p:nvPr/>
        </p:nvSpPr>
        <p:spPr bwMode="auto">
          <a:xfrm rot="2768172">
            <a:off x="6026416" y="2006998"/>
            <a:ext cx="47625" cy="154781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496" name="Rectangle 472"/>
          <p:cNvSpPr>
            <a:spLocks noChangeArrowheads="1"/>
          </p:cNvSpPr>
          <p:nvPr/>
        </p:nvSpPr>
        <p:spPr bwMode="auto">
          <a:xfrm rot="2768172">
            <a:off x="6643093" y="2658071"/>
            <a:ext cx="30163" cy="14962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/>
          <p:cNvSpPr>
            <a:spLocks noChangeShapeType="1"/>
          </p:cNvSpPr>
          <p:nvPr/>
        </p:nvSpPr>
        <p:spPr bwMode="auto">
          <a:xfrm rot="2768172">
            <a:off x="5740665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0" name="Oval 476"/>
          <p:cNvSpPr>
            <a:spLocks noChangeArrowheads="1"/>
          </p:cNvSpPr>
          <p:nvPr/>
        </p:nvSpPr>
        <p:spPr bwMode="auto">
          <a:xfrm rot="19807440" flipH="1">
            <a:off x="5508493" y="4521200"/>
            <a:ext cx="41275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/>
          <p:cNvSpPr>
            <a:spLocks noChangeArrowheads="1"/>
          </p:cNvSpPr>
          <p:nvPr/>
        </p:nvSpPr>
        <p:spPr bwMode="auto">
          <a:xfrm rot="19807440" flipH="1">
            <a:off x="5479256" y="4318000"/>
            <a:ext cx="791104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/>
          <p:cNvSpPr>
            <a:spLocks noChangeArrowheads="1"/>
          </p:cNvSpPr>
          <p:nvPr/>
        </p:nvSpPr>
        <p:spPr bwMode="auto">
          <a:xfrm rot="19807440" flipH="1">
            <a:off x="6192970" y="4117975"/>
            <a:ext cx="39555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03" name="Rectangle 479"/>
          <p:cNvSpPr>
            <a:spLocks noChangeArrowheads="1"/>
          </p:cNvSpPr>
          <p:nvPr/>
        </p:nvSpPr>
        <p:spPr bwMode="auto">
          <a:xfrm rot="19807440" flipH="1">
            <a:off x="5525691" y="4518025"/>
            <a:ext cx="25796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/>
          <p:cNvSpPr>
            <a:spLocks noChangeShapeType="1"/>
          </p:cNvSpPr>
          <p:nvPr/>
        </p:nvSpPr>
        <p:spPr bwMode="auto">
          <a:xfrm rot="19807440" flipH="1">
            <a:off x="5376069" y="4389438"/>
            <a:ext cx="103531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07" name="Oval 483"/>
          <p:cNvSpPr>
            <a:spLocks noChangeArrowheads="1"/>
          </p:cNvSpPr>
          <p:nvPr/>
        </p:nvSpPr>
        <p:spPr bwMode="auto">
          <a:xfrm rot="18831828" flipV="1">
            <a:off x="6869114" y="4288236"/>
            <a:ext cx="47625" cy="154781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/>
          <p:cNvSpPr>
            <a:spLocks noChangeArrowheads="1"/>
          </p:cNvSpPr>
          <p:nvPr/>
        </p:nvSpPr>
        <p:spPr bwMode="auto">
          <a:xfrm rot="18831828" flipV="1">
            <a:off x="6122856" y="4620023"/>
            <a:ext cx="917575" cy="15478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/>
          <p:cNvSpPr>
            <a:spLocks noChangeArrowheads="1"/>
          </p:cNvSpPr>
          <p:nvPr/>
        </p:nvSpPr>
        <p:spPr bwMode="auto">
          <a:xfrm rot="18831828" flipV="1">
            <a:off x="6253428" y="4947048"/>
            <a:ext cx="47625" cy="154781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10" name="Rectangle 486"/>
          <p:cNvSpPr>
            <a:spLocks noChangeArrowheads="1"/>
          </p:cNvSpPr>
          <p:nvPr/>
        </p:nvSpPr>
        <p:spPr bwMode="auto">
          <a:xfrm rot="18831828" flipV="1">
            <a:off x="6868385" y="4297959"/>
            <a:ext cx="30162" cy="149621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/>
          <p:cNvSpPr>
            <a:spLocks noChangeShapeType="1"/>
          </p:cNvSpPr>
          <p:nvPr/>
        </p:nvSpPr>
        <p:spPr bwMode="auto">
          <a:xfrm rot="18831828" flipV="1">
            <a:off x="5965958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24" name="Oval 500"/>
          <p:cNvSpPr>
            <a:spLocks noChangeArrowheads="1"/>
          </p:cNvSpPr>
          <p:nvPr/>
        </p:nvSpPr>
        <p:spPr bwMode="auto">
          <a:xfrm rot="19807440" flipH="1">
            <a:off x="7899004" y="2640013"/>
            <a:ext cx="41275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/>
          <p:cNvSpPr>
            <a:spLocks noChangeArrowheads="1"/>
          </p:cNvSpPr>
          <p:nvPr/>
        </p:nvSpPr>
        <p:spPr bwMode="auto">
          <a:xfrm rot="19807440" flipH="1">
            <a:off x="7869767" y="2436813"/>
            <a:ext cx="791104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/>
          <p:cNvSpPr>
            <a:spLocks noChangeArrowheads="1"/>
          </p:cNvSpPr>
          <p:nvPr/>
        </p:nvSpPr>
        <p:spPr bwMode="auto">
          <a:xfrm rot="19807440" flipH="1">
            <a:off x="8583481" y="2236788"/>
            <a:ext cx="39555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27" name="Rectangle 503"/>
          <p:cNvSpPr>
            <a:spLocks noChangeArrowheads="1"/>
          </p:cNvSpPr>
          <p:nvPr/>
        </p:nvSpPr>
        <p:spPr bwMode="auto">
          <a:xfrm rot="19807440" flipH="1">
            <a:off x="7916201" y="2636839"/>
            <a:ext cx="27517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/>
          <p:cNvSpPr>
            <a:spLocks noChangeShapeType="1"/>
          </p:cNvSpPr>
          <p:nvPr/>
        </p:nvSpPr>
        <p:spPr bwMode="auto">
          <a:xfrm rot="19807440" flipH="1">
            <a:off x="7766580" y="2508250"/>
            <a:ext cx="103531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7531" name="Oval 507"/>
          <p:cNvSpPr>
            <a:spLocks noChangeArrowheads="1"/>
          </p:cNvSpPr>
          <p:nvPr/>
        </p:nvSpPr>
        <p:spPr bwMode="auto">
          <a:xfrm rot="1792560">
            <a:off x="8719344" y="4600575"/>
            <a:ext cx="41275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/>
          <p:cNvSpPr>
            <a:spLocks noChangeArrowheads="1"/>
          </p:cNvSpPr>
          <p:nvPr/>
        </p:nvSpPr>
        <p:spPr bwMode="auto">
          <a:xfrm rot="1792560">
            <a:off x="7997031" y="4395788"/>
            <a:ext cx="792825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/>
          <p:cNvSpPr>
            <a:spLocks noChangeArrowheads="1"/>
          </p:cNvSpPr>
          <p:nvPr/>
        </p:nvSpPr>
        <p:spPr bwMode="auto">
          <a:xfrm rot="1792560">
            <a:off x="8034867" y="4195763"/>
            <a:ext cx="41275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7534" name="Rectangle 510"/>
          <p:cNvSpPr>
            <a:spLocks noChangeArrowheads="1"/>
          </p:cNvSpPr>
          <p:nvPr/>
        </p:nvSpPr>
        <p:spPr bwMode="auto">
          <a:xfrm rot="1792560">
            <a:off x="8714185" y="4597400"/>
            <a:ext cx="27517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/>
          <p:cNvSpPr>
            <a:spLocks noChangeShapeType="1"/>
          </p:cNvSpPr>
          <p:nvPr/>
        </p:nvSpPr>
        <p:spPr bwMode="auto">
          <a:xfrm rot="1792560">
            <a:off x="7847411" y="4495800"/>
            <a:ext cx="1150540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3" name="Text Box 513"/>
          <p:cNvSpPr txBox="1">
            <a:spLocks noChangeArrowheads="1"/>
          </p:cNvSpPr>
          <p:nvPr/>
        </p:nvSpPr>
        <p:spPr bwMode="auto">
          <a:xfrm>
            <a:off x="6192971" y="1903413"/>
            <a:ext cx="73263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5754" name="Text Box 514"/>
          <p:cNvSpPr txBox="1">
            <a:spLocks noChangeArrowheads="1"/>
          </p:cNvSpPr>
          <p:nvPr/>
        </p:nvSpPr>
        <p:spPr bwMode="auto">
          <a:xfrm>
            <a:off x="8172451" y="2411413"/>
            <a:ext cx="732631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s</a:t>
            </a:r>
            <a:endParaRPr lang="en-US" altLang="en-US" sz="2000"/>
          </a:p>
        </p:txBody>
      </p:sp>
      <p:sp>
        <p:nvSpPr>
          <p:cNvPr id="115755" name="Freeform 515"/>
          <p:cNvSpPr>
            <a:spLocks/>
          </p:cNvSpPr>
          <p:nvPr/>
        </p:nvSpPr>
        <p:spPr bwMode="auto">
          <a:xfrm>
            <a:off x="6186091" y="2771776"/>
            <a:ext cx="866775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6" name="Text Box 516"/>
          <p:cNvSpPr txBox="1">
            <a:spLocks noChangeArrowheads="1"/>
          </p:cNvSpPr>
          <p:nvPr/>
        </p:nvSpPr>
        <p:spPr bwMode="auto">
          <a:xfrm>
            <a:off x="5118100" y="3960813"/>
            <a:ext cx="730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57" name="Freeform 517"/>
          <p:cNvSpPr>
            <a:spLocks/>
          </p:cNvSpPr>
          <p:nvPr/>
        </p:nvSpPr>
        <p:spPr bwMode="auto">
          <a:xfrm>
            <a:off x="6688271" y="2749550"/>
            <a:ext cx="467783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8" name="Freeform 518"/>
          <p:cNvSpPr>
            <a:spLocks/>
          </p:cNvSpPr>
          <p:nvPr/>
        </p:nvSpPr>
        <p:spPr bwMode="auto">
          <a:xfrm>
            <a:off x="7321154" y="2733675"/>
            <a:ext cx="691356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59" name="Text Box 519"/>
          <p:cNvSpPr txBox="1">
            <a:spLocks noChangeArrowheads="1"/>
          </p:cNvSpPr>
          <p:nvPr/>
        </p:nvSpPr>
        <p:spPr bwMode="auto">
          <a:xfrm>
            <a:off x="6481896" y="4498976"/>
            <a:ext cx="73263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60" name="Text Box 520"/>
          <p:cNvSpPr txBox="1">
            <a:spLocks noChangeArrowheads="1"/>
          </p:cNvSpPr>
          <p:nvPr/>
        </p:nvSpPr>
        <p:spPr bwMode="auto">
          <a:xfrm>
            <a:off x="8310033" y="3986213"/>
            <a:ext cx="730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  <a:r>
              <a:rPr lang="en-US" altLang="en-US" sz="2800" baseline="-25000"/>
              <a:t>c</a:t>
            </a:r>
            <a:endParaRPr lang="en-US" altLang="en-US" sz="2000"/>
          </a:p>
        </p:txBody>
      </p:sp>
      <p:sp>
        <p:nvSpPr>
          <p:cNvPr id="115762" name="Rectangle 523"/>
          <p:cNvSpPr>
            <a:spLocks noGrp="1" noChangeArrowheads="1"/>
          </p:cNvSpPr>
          <p:nvPr>
            <p:ph type="body" idx="4294967295"/>
          </p:nvPr>
        </p:nvSpPr>
        <p:spPr>
          <a:xfrm>
            <a:off x="519378" y="1593850"/>
            <a:ext cx="3897048" cy="41148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per-connection end-end throughput: </a:t>
            </a:r>
            <a:r>
              <a:rPr lang="en-US" altLang="en-US" i="1" dirty="0">
                <a:ea typeface="ＭＳ Ｐゴシック" pitchFamily="34" charset="-128"/>
              </a:rPr>
              <a:t>min(</a:t>
            </a:r>
            <a:r>
              <a:rPr lang="en-US" altLang="en-US" i="1" dirty="0" err="1">
                <a:ea typeface="ＭＳ Ｐゴシック" pitchFamily="34" charset="-128"/>
              </a:rPr>
              <a:t>R</a:t>
            </a:r>
            <a:r>
              <a:rPr lang="en-US" altLang="en-US" i="1" baseline="-25000" dirty="0" err="1">
                <a:ea typeface="ＭＳ Ｐゴシック" pitchFamily="34" charset="-128"/>
              </a:rPr>
              <a:t>c</a:t>
            </a:r>
            <a:r>
              <a:rPr lang="en-US" altLang="en-US" i="1" dirty="0" err="1">
                <a:ea typeface="ＭＳ Ｐゴシック" pitchFamily="34" charset="-128"/>
              </a:rPr>
              <a:t>,R</a:t>
            </a:r>
            <a:r>
              <a:rPr lang="en-US" altLang="en-US" i="1" baseline="-25000" dirty="0" err="1">
                <a:ea typeface="ＭＳ Ｐゴシック" pitchFamily="34" charset="-128"/>
              </a:rPr>
              <a:t>s</a:t>
            </a:r>
            <a:r>
              <a:rPr lang="en-US" altLang="en-US" i="1" dirty="0" err="1">
                <a:ea typeface="ＭＳ Ｐゴシック" pitchFamily="34" charset="-128"/>
              </a:rPr>
              <a:t>,R</a:t>
            </a:r>
            <a:r>
              <a:rPr lang="en-US" altLang="en-US" i="1" dirty="0">
                <a:ea typeface="ＭＳ Ｐゴシック" pitchFamily="34" charset="-128"/>
              </a:rPr>
              <a:t>/10)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in practice: </a:t>
            </a:r>
            <a:r>
              <a:rPr lang="en-US" altLang="en-US" i="1" dirty="0" err="1">
                <a:ea typeface="ＭＳ Ｐゴシック" pitchFamily="34" charset="-128"/>
              </a:rPr>
              <a:t>R</a:t>
            </a:r>
            <a:r>
              <a:rPr lang="en-US" altLang="en-US" i="1" baseline="-25000" dirty="0" err="1">
                <a:ea typeface="ＭＳ Ｐゴシック" pitchFamily="34" charset="-128"/>
              </a:rPr>
              <a:t>c</a:t>
            </a:r>
            <a:r>
              <a:rPr lang="en-US" altLang="en-US" dirty="0">
                <a:ea typeface="ＭＳ Ｐゴシック" pitchFamily="34" charset="-128"/>
              </a:rPr>
              <a:t> or </a:t>
            </a:r>
            <a:r>
              <a:rPr lang="en-US" altLang="en-US" i="1" dirty="0" err="1">
                <a:ea typeface="ＭＳ Ｐゴシック" pitchFamily="34" charset="-128"/>
              </a:rPr>
              <a:t>R</a:t>
            </a:r>
            <a:r>
              <a:rPr lang="en-US" altLang="en-US" i="1" baseline="-25000" dirty="0" err="1">
                <a:ea typeface="ＭＳ Ｐゴシック" pitchFamily="34" charset="-128"/>
              </a:rPr>
              <a:t>s</a:t>
            </a:r>
            <a:r>
              <a:rPr lang="en-US" altLang="en-US" dirty="0">
                <a:ea typeface="ＭＳ Ｐゴシック" pitchFamily="34" charset="-128"/>
              </a:rPr>
              <a:t> is often bottleneck</a:t>
            </a:r>
          </a:p>
        </p:txBody>
      </p:sp>
      <p:sp>
        <p:nvSpPr>
          <p:cNvPr id="115761" name="Text Box 521"/>
          <p:cNvSpPr txBox="1">
            <a:spLocks noChangeArrowheads="1"/>
          </p:cNvSpPr>
          <p:nvPr/>
        </p:nvSpPr>
        <p:spPr bwMode="auto">
          <a:xfrm>
            <a:off x="7257522" y="3357563"/>
            <a:ext cx="73263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2000"/>
              <a:t>R</a:t>
            </a:r>
          </a:p>
        </p:txBody>
      </p:sp>
      <p:grpSp>
        <p:nvGrpSpPr>
          <p:cNvPr id="115763" name="Group 81"/>
          <p:cNvGrpSpPr>
            <a:grpSpLocks/>
          </p:cNvGrpSpPr>
          <p:nvPr/>
        </p:nvGrpSpPr>
        <p:grpSpPr bwMode="auto">
          <a:xfrm>
            <a:off x="4958160" y="1784350"/>
            <a:ext cx="381794" cy="660400"/>
            <a:chOff x="4140" y="429"/>
            <a:chExt cx="1425" cy="2396"/>
          </a:xfrm>
        </p:grpSpPr>
        <p:sp>
          <p:nvSpPr>
            <p:cNvPr id="115841" name="Freeform 82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2" name="Rectangle 83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43" name="Freeform 84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4" name="Freeform 85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45" name="Rectangle 86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46" name="Group 87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72" name="AutoShape 89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47" name="Rectangle 90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48" name="Group 91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70" name="AutoShape 93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49" name="Rectangle 94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0" name="Rectangle 95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51" name="Group 96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68" name="AutoShape 98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52" name="Freeform 99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853" name="Group 100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66" name="AutoShape 102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54" name="Rectangle 103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5" name="Freeform 104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6" name="Freeform 105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7" name="Oval 106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58" name="Freeform 107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59" name="AutoShape 108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0" name="AutoShape 109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1" name="Oval 110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2" name="Oval 111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863" name="Oval 112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64" name="Rectangle 113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4" name="Group 114"/>
          <p:cNvGrpSpPr>
            <a:grpSpLocks/>
          </p:cNvGrpSpPr>
          <p:nvPr/>
        </p:nvGrpSpPr>
        <p:grpSpPr bwMode="auto">
          <a:xfrm>
            <a:off x="5580725" y="1444625"/>
            <a:ext cx="381794" cy="660400"/>
            <a:chOff x="4140" y="429"/>
            <a:chExt cx="1425" cy="2396"/>
          </a:xfrm>
        </p:grpSpPr>
        <p:sp>
          <p:nvSpPr>
            <p:cNvPr id="115809" name="Freeform 11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0" name="Rectangle 116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11" name="Freeform 11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2" name="Freeform 11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13" name="Rectangle 119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4" name="Group 12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40" name="AutoShape 122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15" name="Rectangle 123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6" name="Group 12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8" name="AutoShape 126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17" name="Rectangle 127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18" name="Rectangle 128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819" name="Group 12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6" name="AutoShape 131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20" name="Freeform 13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821" name="Group 13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34" name="AutoShape 135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822" name="Rectangle 136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3" name="Freeform 13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4" name="Freeform 13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5" name="Oval 139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6" name="Freeform 14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827" name="AutoShape 141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8" name="AutoShape 142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29" name="Oval 143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30" name="Oval 144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831" name="Oval 145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32" name="Rectangle 146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5" name="Group 147"/>
          <p:cNvGrpSpPr>
            <a:grpSpLocks/>
          </p:cNvGrpSpPr>
          <p:nvPr/>
        </p:nvGrpSpPr>
        <p:grpSpPr bwMode="auto">
          <a:xfrm>
            <a:off x="8669471" y="1700213"/>
            <a:ext cx="381794" cy="660400"/>
            <a:chOff x="4140" y="429"/>
            <a:chExt cx="1425" cy="2396"/>
          </a:xfrm>
        </p:grpSpPr>
        <p:sp>
          <p:nvSpPr>
            <p:cNvPr id="115777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78" name="Rectangle 149"/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79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80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81" name="Rectangle 152"/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2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/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8" name="AutoShape 155"/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3" name="Rectangle 156"/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4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6" name="AutoShape 159"/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5" name="Rectangle 160"/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86" name="Rectangle 161"/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115787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/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4" name="AutoShape 16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88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5789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/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5802" name="AutoShape 168"/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115790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1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2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3" name="Oval 172"/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4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5795" name="AutoShape 174"/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6" name="AutoShape 175"/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7" name="Oval 176"/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798" name="Oval 177"/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115799" name="Oval 178"/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15800" name="Rectangle 179"/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15766" name="Group 180"/>
          <p:cNvGrpSpPr>
            <a:grpSpLocks/>
          </p:cNvGrpSpPr>
          <p:nvPr/>
        </p:nvGrpSpPr>
        <p:grpSpPr bwMode="auto">
          <a:xfrm flipH="1">
            <a:off x="8831131" y="4489451"/>
            <a:ext cx="870215" cy="771525"/>
            <a:chOff x="-44" y="1473"/>
            <a:chExt cx="981" cy="1105"/>
          </a:xfrm>
        </p:grpSpPr>
        <p:pic>
          <p:nvPicPr>
            <p:cNvPr id="115775" name="Picture 181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67" name="Group 183"/>
          <p:cNvGrpSpPr>
            <a:grpSpLocks/>
          </p:cNvGrpSpPr>
          <p:nvPr/>
        </p:nvGrpSpPr>
        <p:grpSpPr bwMode="auto">
          <a:xfrm>
            <a:off x="4590125" y="4470401"/>
            <a:ext cx="870215" cy="771525"/>
            <a:chOff x="-44" y="1473"/>
            <a:chExt cx="981" cy="1105"/>
          </a:xfrm>
        </p:grpSpPr>
        <p:pic>
          <p:nvPicPr>
            <p:cNvPr id="115773" name="Picture 184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5768" name="Group 186"/>
          <p:cNvGrpSpPr>
            <a:grpSpLocks/>
          </p:cNvGrpSpPr>
          <p:nvPr/>
        </p:nvGrpSpPr>
        <p:grpSpPr bwMode="auto">
          <a:xfrm>
            <a:off x="5264283" y="4919664"/>
            <a:ext cx="870215" cy="771525"/>
            <a:chOff x="-44" y="1473"/>
            <a:chExt cx="981" cy="1105"/>
          </a:xfrm>
        </p:grpSpPr>
        <p:pic>
          <p:nvPicPr>
            <p:cNvPr id="115771" name="Picture 187" descr="desktop_computer_stylized_medium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576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753901C-C120-4847-8194-C2747923A300}" type="slidenum">
              <a:rPr lang="en-US" altLang="en-US" sz="1200">
                <a:latin typeface="Tahoma" pitchFamily="34" charset="0"/>
              </a:rPr>
              <a:pPr/>
              <a:t>79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115770" name="TextBox 1"/>
          <p:cNvSpPr txBox="1">
            <a:spLocks noChangeArrowheads="1"/>
          </p:cNvSpPr>
          <p:nvPr/>
        </p:nvSpPr>
        <p:spPr bwMode="auto">
          <a:xfrm>
            <a:off x="368036" y="6199189"/>
            <a:ext cx="4882489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400" dirty="0"/>
              <a:t>* Check out the online interactive exercises for more examples: h</a:t>
            </a:r>
            <a:r>
              <a:rPr lang="en-US" altLang="en-US" sz="1200" dirty="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187571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988433" y="6467476"/>
            <a:ext cx="1190096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3262" y="1516063"/>
            <a:ext cx="5166254" cy="4457700"/>
          </a:xfrm>
        </p:spPr>
        <p:txBody>
          <a:bodyPr/>
          <a:lstStyle/>
          <a:p>
            <a:pPr marL="231775" indent="-231775" eaLnBrk="1" hangingPunct="1"/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Internet: 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2400" dirty="0">
                <a:solidFill>
                  <a:srgbClr val="CC0000"/>
                </a:solidFill>
                <a:ea typeface="ＭＳ Ｐゴシック" pitchFamily="34" charset="-128"/>
              </a:rPr>
              <a:t>network of networks</a:t>
            </a:r>
            <a:r>
              <a:rPr lang="ja-JP" altLang="en-US" sz="2400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endParaRPr lang="en-US" altLang="ja-JP" sz="24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en-US" sz="2000" dirty="0">
                <a:ea typeface="Arial" pitchFamily="34" charset="0"/>
              </a:rPr>
              <a:t>Interconnected ISPs</a:t>
            </a:r>
          </a:p>
          <a:p>
            <a:pPr marL="231775" indent="-231775" eaLnBrk="1" hangingPunct="1"/>
            <a:r>
              <a:rPr lang="en-US" altLang="en-US" sz="2400" i="1" dirty="0">
                <a:solidFill>
                  <a:srgbClr val="CC0000"/>
                </a:solidFill>
                <a:ea typeface="ＭＳ Ｐゴシック" pitchFamily="34" charset="-128"/>
              </a:rPr>
              <a:t>Protocols</a:t>
            </a:r>
            <a:r>
              <a:rPr lang="en-US" altLang="en-US" sz="2400" dirty="0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en-US" sz="2400" dirty="0">
                <a:ea typeface="ＭＳ Ｐゴシック" pitchFamily="34" charset="-128"/>
              </a:rPr>
              <a:t>control sending, receiving of messages</a:t>
            </a:r>
          </a:p>
          <a:p>
            <a:pPr marL="682625" lvl="1" indent="-225425" eaLnBrk="1" hangingPunct="1"/>
            <a:r>
              <a:rPr lang="en-US" altLang="en-US" sz="2000" dirty="0">
                <a:ea typeface="Arial" pitchFamily="34" charset="0"/>
              </a:rPr>
              <a:t>e.g., TCP, IP, HTTP, Skype,  802.11</a:t>
            </a:r>
            <a:endParaRPr lang="en-US" altLang="en-US" dirty="0">
              <a:ea typeface="Arial" pitchFamily="34" charset="0"/>
            </a:endParaRPr>
          </a:p>
          <a:p>
            <a:pPr marL="231775" indent="-231775" eaLnBrk="1" hangingPunct="1"/>
            <a:r>
              <a:rPr lang="en-US" altLang="en-US" sz="2400" i="1" dirty="0">
                <a:solidFill>
                  <a:srgbClr val="C00000"/>
                </a:solidFill>
                <a:ea typeface="ＭＳ Ｐゴシック" pitchFamily="34" charset="-128"/>
              </a:rPr>
              <a:t>Internet  standards</a:t>
            </a:r>
          </a:p>
          <a:p>
            <a:pPr marL="682625" lvl="1" indent="-225425" eaLnBrk="1" hangingPunct="1"/>
            <a:r>
              <a:rPr lang="en-US" altLang="en-US" sz="2000" dirty="0">
                <a:ea typeface="Arial" pitchFamily="34" charset="0"/>
              </a:rPr>
              <a:t>RFC: Request for comments</a:t>
            </a:r>
          </a:p>
          <a:p>
            <a:pPr marL="682625" lvl="1" indent="-225425" eaLnBrk="1" hangingPunct="1"/>
            <a:r>
              <a:rPr lang="en-US" altLang="en-US" sz="2000" dirty="0">
                <a:ea typeface="Arial" pitchFamily="34" charset="0"/>
              </a:rPr>
              <a:t>IETF: Internet Engineering Task Force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230452" y="190501"/>
            <a:ext cx="90805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eaLnBrk="1" hangingPunct="1"/>
            <a:r>
              <a:rPr lang="en-US" altLang="ja-JP" sz="3600" dirty="0"/>
              <a:t>the Internet</a:t>
            </a:r>
            <a:endParaRPr lang="en-US" altLang="en-US" sz="4400" dirty="0">
              <a:solidFill>
                <a:srgbClr val="000099"/>
              </a:solidFill>
              <a:latin typeface="Gill Sans MT" pitchFamily="34" charset="0"/>
            </a:endParaRPr>
          </a:p>
        </p:txBody>
      </p:sp>
      <p:pic>
        <p:nvPicPr>
          <p:cNvPr id="25604" name="Picture 33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17" y="868363"/>
            <a:ext cx="8913681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5A5D293B-725B-4A4F-B8D3-BEAE991EB812}" type="slidenum">
              <a:rPr lang="en-US" altLang="en-US" sz="1200">
                <a:latin typeface="Tahoma" pitchFamily="34" charset="0"/>
              </a:rPr>
              <a:pPr/>
              <a:t>8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25606" name="Group 979"/>
          <p:cNvGrpSpPr>
            <a:grpSpLocks/>
          </p:cNvGrpSpPr>
          <p:nvPr/>
        </p:nvGrpSpPr>
        <p:grpSpPr bwMode="auto">
          <a:xfrm>
            <a:off x="5635759" y="1384300"/>
            <a:ext cx="3847173" cy="4747137"/>
            <a:chOff x="5202238" y="1384300"/>
            <a:chExt cx="3551237" cy="4747137"/>
          </a:xfrm>
        </p:grpSpPr>
        <p:sp>
          <p:nvSpPr>
            <p:cNvPr id="25607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8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09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10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6217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218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5611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2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3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4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5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6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7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8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19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0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1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22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3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25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26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7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8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29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0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1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2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3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4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5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6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7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8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39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0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1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2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3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4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5645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5646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25647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6215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6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48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49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50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6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210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13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14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211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2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1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619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20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20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202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205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206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203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4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2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619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9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9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94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97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98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95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6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53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54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618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8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8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86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9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90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87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8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5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617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7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7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78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81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82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79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0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6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616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6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6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70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73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74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71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2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7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615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6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16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162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6165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166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163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4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658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6143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4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5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6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7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8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49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0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1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2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3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4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5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6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7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158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5659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60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5661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6141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2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2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6139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40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3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6137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8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5664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6135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136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5665" name="Picture 933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67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668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6103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4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05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6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7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08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33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4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09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10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131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2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1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12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113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129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30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4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115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127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28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116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17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8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9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0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1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2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3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4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125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126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5669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6071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2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73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4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5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76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6101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02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77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78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6099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100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79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0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6081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6097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098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82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083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6095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6096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6084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5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6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7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88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9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0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1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2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6093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6094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5670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71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2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73" name="Picture 1008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74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5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6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7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8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79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80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6065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6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7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8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9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0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81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2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3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4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5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86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5687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88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689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90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1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2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3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4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5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696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6059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0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1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2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3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4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97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8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99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0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1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02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03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6037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38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6039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040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1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2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3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4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5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6046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6053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4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5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6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7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58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47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8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9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0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1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2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5704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5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5706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7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5708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709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0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1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2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3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4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15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6031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2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3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4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5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6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16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7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8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19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0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21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22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602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2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2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026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9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30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27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8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3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6015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16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17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018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6021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22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19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0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4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600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0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0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010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13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14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11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2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5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599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0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600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6002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6005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006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6003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4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6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5991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992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993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994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5997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998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995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6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27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5989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5990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728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29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0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31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32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3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4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5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6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7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8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39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0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1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42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743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4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5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6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7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8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49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0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1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2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3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54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55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588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8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8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85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8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9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86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7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56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587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7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7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77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80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81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78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9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57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586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6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6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69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72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73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70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1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58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5759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585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5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6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61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64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65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62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3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60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585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5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5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53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56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57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54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5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761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584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4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584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5845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5848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849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5846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7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762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4429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5763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0316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5764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003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5765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33364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5766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06248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5767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5768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69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0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1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2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3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5774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5775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6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7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778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44523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3491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91" y="108727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1.1 what is the computer network and Internet</a:t>
            </a: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k classification</a:t>
            </a:r>
            <a:endParaRPr lang="en-US" altLang="en-US" sz="2800" dirty="0">
              <a:solidFill>
                <a:srgbClr val="000099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1.6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6349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FC9C4FB2-CE5D-40EB-B3C4-6FCF2A7F2B1F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535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4515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710" y="1004729"/>
            <a:ext cx="44559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156" y="128588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Protocol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layers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451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371600"/>
            <a:ext cx="3879850" cy="4648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Networks are complex,</a:t>
            </a:r>
          </a:p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with many 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pieces</a:t>
            </a:r>
            <a:r>
              <a:rPr lang="ja-JP" altLang="en-US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hosts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routers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links of various media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applications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protocols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hardware, software</a:t>
            </a:r>
          </a:p>
        </p:txBody>
      </p:sp>
      <p:sp>
        <p:nvSpPr>
          <p:cNvPr id="64518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932362" y="2266951"/>
            <a:ext cx="4395788" cy="2619375"/>
          </a:xfrm>
        </p:spPr>
        <p:txBody>
          <a:bodyPr>
            <a:normAutofit fontScale="85000" lnSpcReduction="10000"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itchFamily="34" charset="-128"/>
              </a:rPr>
              <a:t>Question:</a:t>
            </a:r>
            <a:r>
              <a:rPr lang="en-US" altLang="en-US" sz="2400" u="sng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ea typeface="ＭＳ Ｐゴシック" pitchFamily="34" charset="-128"/>
              </a:rPr>
              <a:t>is there any hope of </a:t>
            </a:r>
            <a:r>
              <a:rPr lang="en-US" altLang="en-US" i="1">
                <a:ea typeface="ＭＳ Ｐゴシック" pitchFamily="34" charset="-128"/>
              </a:rPr>
              <a:t>organizing</a:t>
            </a:r>
            <a:r>
              <a:rPr lang="en-US" altLang="en-US">
                <a:ea typeface="ＭＳ Ｐゴシック" pitchFamily="34" charset="-128"/>
              </a:rPr>
              <a:t> structure of network?</a:t>
            </a:r>
          </a:p>
          <a:p>
            <a:pPr algn="ctr" eaLnBrk="1" hangingPunct="1">
              <a:buFont typeface="Wingdings" pitchFamily="2" charset="2"/>
              <a:buNone/>
            </a:pPr>
            <a:endParaRPr lang="en-US" altLang="en-US">
              <a:ea typeface="ＭＳ Ｐゴシック" pitchFamily="34" charset="-128"/>
            </a:endParaRPr>
          </a:p>
          <a:p>
            <a:pPr algn="ctr" eaLnBrk="1" hangingPunct="1">
              <a:buFont typeface="Wingdings" pitchFamily="2" charset="2"/>
              <a:buNone/>
            </a:pPr>
            <a:r>
              <a:rPr lang="en-US" altLang="en-US">
                <a:ea typeface="ＭＳ Ｐゴシック" pitchFamily="34" charset="-128"/>
              </a:rPr>
              <a:t>…. or at least our discussion of networks?</a:t>
            </a:r>
          </a:p>
        </p:txBody>
      </p:sp>
      <p:sp>
        <p:nvSpPr>
          <p:cNvPr id="6451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9857C347-9234-49E7-842D-E670A49816DF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2050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5539" name="Picture 1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77" y="968536"/>
            <a:ext cx="59418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9244" y="142875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Organization of air travel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554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08050" y="5489576"/>
            <a:ext cx="8420100" cy="542925"/>
          </a:xfrm>
        </p:spPr>
        <p:txBody>
          <a:bodyPr>
            <a:normAutofit lnSpcReduction="10000"/>
          </a:bodyPr>
          <a:lstStyle/>
          <a:p>
            <a:pPr marL="287338" indent="-287338" eaLnBrk="1" hangingPunct="1"/>
            <a:r>
              <a:rPr lang="en-US" altLang="en-US">
                <a:ea typeface="ＭＳ Ｐゴシック" pitchFamily="34" charset="-128"/>
              </a:rPr>
              <a:t>a series of steps</a:t>
            </a:r>
          </a:p>
        </p:txBody>
      </p:sp>
      <p:grpSp>
        <p:nvGrpSpPr>
          <p:cNvPr id="65542" name="Group 4"/>
          <p:cNvGrpSpPr>
            <a:grpSpLocks/>
          </p:cNvGrpSpPr>
          <p:nvPr/>
        </p:nvGrpSpPr>
        <p:grpSpPr bwMode="auto">
          <a:xfrm>
            <a:off x="1203854" y="1587501"/>
            <a:ext cx="7051146" cy="3297238"/>
            <a:chOff x="700" y="1000"/>
            <a:chExt cx="4100" cy="2077"/>
          </a:xfrm>
        </p:grpSpPr>
        <p:sp>
          <p:nvSpPr>
            <p:cNvPr id="65544" name="Text Box 5"/>
            <p:cNvSpPr txBox="1">
              <a:spLocks noChangeArrowheads="1"/>
            </p:cNvSpPr>
            <p:nvPr/>
          </p:nvSpPr>
          <p:spPr bwMode="auto">
            <a:xfrm>
              <a:off x="846" y="1007"/>
              <a:ext cx="1217" cy="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ticket (purchase)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baggage (check)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gates (load)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runway takeoff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5545" name="Text Box 6"/>
            <p:cNvSpPr txBox="1">
              <a:spLocks noChangeArrowheads="1"/>
            </p:cNvSpPr>
            <p:nvPr/>
          </p:nvSpPr>
          <p:spPr bwMode="auto">
            <a:xfrm>
              <a:off x="3242" y="1001"/>
              <a:ext cx="1192" cy="1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ticket (complain)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baggage (claim)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gates (unload)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runway landing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>
                <a:solidFill>
                  <a:srgbClr val="000099"/>
                </a:solidFill>
                <a:latin typeface="Arial" pitchFamily="34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5546" name="Text Box 7"/>
            <p:cNvSpPr txBox="1">
              <a:spLocks noChangeArrowheads="1"/>
            </p:cNvSpPr>
            <p:nvPr/>
          </p:nvSpPr>
          <p:spPr bwMode="auto">
            <a:xfrm>
              <a:off x="2074" y="2825"/>
              <a:ext cx="113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rgbClr val="000099"/>
                  </a:solidFill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5547" name="Freeform 8"/>
            <p:cNvSpPr>
              <a:spLocks/>
            </p:cNvSpPr>
            <p:nvPr/>
          </p:nvSpPr>
          <p:spPr bwMode="auto">
            <a:xfrm>
              <a:off x="700" y="1000"/>
              <a:ext cx="4100" cy="2072"/>
            </a:xfrm>
            <a:custGeom>
              <a:avLst/>
              <a:gdLst>
                <a:gd name="T0" fmla="*/ 0 w 4100"/>
                <a:gd name="T1" fmla="*/ 0 h 2072"/>
                <a:gd name="T2" fmla="*/ 4 w 4100"/>
                <a:gd name="T3" fmla="*/ 1736 h 2072"/>
                <a:gd name="T4" fmla="*/ 804 w 4100"/>
                <a:gd name="T5" fmla="*/ 2064 h 2072"/>
                <a:gd name="T6" fmla="*/ 3468 w 4100"/>
                <a:gd name="T7" fmla="*/ 2072 h 2072"/>
                <a:gd name="T8" fmla="*/ 4100 w 4100"/>
                <a:gd name="T9" fmla="*/ 1736 h 2072"/>
                <a:gd name="T10" fmla="*/ 4100 w 4100"/>
                <a:gd name="T11" fmla="*/ 96 h 20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00"/>
                <a:gd name="T19" fmla="*/ 0 h 2072"/>
                <a:gd name="T20" fmla="*/ 4100 w 4100"/>
                <a:gd name="T21" fmla="*/ 2072 h 20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00" h="2072">
                  <a:moveTo>
                    <a:pt x="0" y="0"/>
                  </a:moveTo>
                  <a:lnTo>
                    <a:pt x="4" y="1736"/>
                  </a:lnTo>
                  <a:lnTo>
                    <a:pt x="804" y="2064"/>
                  </a:lnTo>
                  <a:lnTo>
                    <a:pt x="3468" y="2072"/>
                  </a:lnTo>
                  <a:lnTo>
                    <a:pt x="4100" y="1736"/>
                  </a:lnTo>
                  <a:lnTo>
                    <a:pt x="4100" y="96"/>
                  </a:lnTo>
                </a:path>
              </a:pathLst>
            </a:cu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554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4FA955EE-41F3-4268-846C-54E1A4BC6033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6409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6563" name="Picture 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62" y="819150"/>
            <a:ext cx="79230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564" name="Group 38"/>
          <p:cNvGrpSpPr>
            <a:grpSpLocks/>
          </p:cNvGrpSpPr>
          <p:nvPr/>
        </p:nvGrpSpPr>
        <p:grpSpPr bwMode="auto">
          <a:xfrm>
            <a:off x="471223" y="1314451"/>
            <a:ext cx="9120056" cy="2840038"/>
            <a:chOff x="258" y="1214"/>
            <a:chExt cx="5303" cy="1789"/>
          </a:xfrm>
        </p:grpSpPr>
        <p:sp>
          <p:nvSpPr>
            <p:cNvPr id="66568" name="Rectangle 2"/>
            <p:cNvSpPr>
              <a:spLocks noChangeArrowheads="1"/>
            </p:cNvSpPr>
            <p:nvPr/>
          </p:nvSpPr>
          <p:spPr bwMode="auto">
            <a:xfrm>
              <a:off x="264" y="1544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69" name="Text Box 3"/>
            <p:cNvSpPr txBox="1">
              <a:spLocks noChangeArrowheads="1"/>
            </p:cNvSpPr>
            <p:nvPr/>
          </p:nvSpPr>
          <p:spPr bwMode="auto">
            <a:xfrm>
              <a:off x="258" y="1597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ticket (purchase)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baggage (check)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gates (load)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runway (takeoff)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6570" name="Line 4"/>
            <p:cNvSpPr>
              <a:spLocks noChangeShapeType="1"/>
            </p:cNvSpPr>
            <p:nvPr/>
          </p:nvSpPr>
          <p:spPr bwMode="auto">
            <a:xfrm>
              <a:off x="271" y="1770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1" name="Line 5"/>
            <p:cNvSpPr>
              <a:spLocks noChangeShapeType="1"/>
            </p:cNvSpPr>
            <p:nvPr/>
          </p:nvSpPr>
          <p:spPr bwMode="auto">
            <a:xfrm>
              <a:off x="275" y="1989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2" name="Line 6"/>
            <p:cNvSpPr>
              <a:spLocks noChangeShapeType="1"/>
            </p:cNvSpPr>
            <p:nvPr/>
          </p:nvSpPr>
          <p:spPr bwMode="auto">
            <a:xfrm>
              <a:off x="271" y="220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3" name="Line 7"/>
            <p:cNvSpPr>
              <a:spLocks noChangeShapeType="1"/>
            </p:cNvSpPr>
            <p:nvPr/>
          </p:nvSpPr>
          <p:spPr bwMode="auto">
            <a:xfrm>
              <a:off x="279" y="242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4" name="Text Box 8"/>
            <p:cNvSpPr txBox="1">
              <a:spLocks noChangeArrowheads="1"/>
            </p:cNvSpPr>
            <p:nvPr/>
          </p:nvSpPr>
          <p:spPr bwMode="auto">
            <a:xfrm>
              <a:off x="511" y="2706"/>
              <a:ext cx="48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departure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airport</a:t>
              </a:r>
            </a:p>
          </p:txBody>
        </p:sp>
        <p:sp>
          <p:nvSpPr>
            <p:cNvPr id="66575" name="Text Box 9"/>
            <p:cNvSpPr txBox="1">
              <a:spLocks noChangeArrowheads="1"/>
            </p:cNvSpPr>
            <p:nvPr/>
          </p:nvSpPr>
          <p:spPr bwMode="auto">
            <a:xfrm>
              <a:off x="3770" y="2712"/>
              <a:ext cx="36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arrival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airport</a:t>
              </a:r>
            </a:p>
          </p:txBody>
        </p:sp>
        <p:sp>
          <p:nvSpPr>
            <p:cNvPr id="66576" name="Text Box 10"/>
            <p:cNvSpPr txBox="1">
              <a:spLocks noChangeArrowheads="1"/>
            </p:cNvSpPr>
            <p:nvPr/>
          </p:nvSpPr>
          <p:spPr bwMode="auto">
            <a:xfrm>
              <a:off x="1896" y="2709"/>
              <a:ext cx="96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intermediate air-traffic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control centers</a:t>
              </a:r>
            </a:p>
          </p:txBody>
        </p:sp>
        <p:pic>
          <p:nvPicPr>
            <p:cNvPr id="66577" name="Picture 11" descr="yylgaifm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30" y="1315"/>
              <a:ext cx="963" cy="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78" name="Line 12"/>
            <p:cNvSpPr>
              <a:spLocks noChangeShapeType="1"/>
            </p:cNvSpPr>
            <p:nvPr/>
          </p:nvSpPr>
          <p:spPr bwMode="auto">
            <a:xfrm>
              <a:off x="2133" y="1214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79" name="Line 13"/>
            <p:cNvSpPr>
              <a:spLocks noChangeShapeType="1"/>
            </p:cNvSpPr>
            <p:nvPr/>
          </p:nvSpPr>
          <p:spPr bwMode="auto">
            <a:xfrm>
              <a:off x="2229" y="1310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0" name="Line 14"/>
            <p:cNvSpPr>
              <a:spLocks noChangeShapeType="1"/>
            </p:cNvSpPr>
            <p:nvPr/>
          </p:nvSpPr>
          <p:spPr bwMode="auto">
            <a:xfrm>
              <a:off x="2325" y="1406"/>
              <a:ext cx="2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581" name="Group 15"/>
            <p:cNvGrpSpPr>
              <a:grpSpLocks/>
            </p:cNvGrpSpPr>
            <p:nvPr/>
          </p:nvGrpSpPr>
          <p:grpSpPr bwMode="auto">
            <a:xfrm>
              <a:off x="1436" y="2441"/>
              <a:ext cx="1071" cy="186"/>
              <a:chOff x="1813" y="2187"/>
              <a:chExt cx="1071" cy="186"/>
            </a:xfrm>
          </p:grpSpPr>
          <p:sp>
            <p:nvSpPr>
              <p:cNvPr id="66601" name="Rectangle 16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66602" name="Text Box 17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airplane routing</a:t>
                </a:r>
              </a:p>
            </p:txBody>
          </p:sp>
        </p:grpSp>
        <p:grpSp>
          <p:nvGrpSpPr>
            <p:cNvPr id="66582" name="Group 18"/>
            <p:cNvGrpSpPr>
              <a:grpSpLocks/>
            </p:cNvGrpSpPr>
            <p:nvPr/>
          </p:nvGrpSpPr>
          <p:grpSpPr bwMode="auto">
            <a:xfrm>
              <a:off x="2417" y="2441"/>
              <a:ext cx="1071" cy="186"/>
              <a:chOff x="1813" y="2187"/>
              <a:chExt cx="1071" cy="186"/>
            </a:xfrm>
          </p:grpSpPr>
          <p:sp>
            <p:nvSpPr>
              <p:cNvPr id="66599" name="Rectangle 19"/>
              <p:cNvSpPr>
                <a:spLocks noChangeArrowheads="1"/>
              </p:cNvSpPr>
              <p:nvPr/>
            </p:nvSpPr>
            <p:spPr bwMode="auto">
              <a:xfrm>
                <a:off x="1817" y="2187"/>
                <a:ext cx="871" cy="18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Times New Roman" pitchFamily="18" charset="0"/>
                </a:endParaRPr>
              </a:p>
            </p:txBody>
          </p:sp>
          <p:sp>
            <p:nvSpPr>
              <p:cNvPr id="66600" name="Text Box 20"/>
              <p:cNvSpPr txBox="1">
                <a:spLocks noChangeArrowheads="1"/>
              </p:cNvSpPr>
              <p:nvPr/>
            </p:nvSpPr>
            <p:spPr bwMode="auto">
              <a:xfrm>
                <a:off x="1813" y="2200"/>
                <a:ext cx="1071" cy="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8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airplane routing</a:t>
                </a:r>
              </a:p>
            </p:txBody>
          </p:sp>
        </p:grpSp>
        <p:sp>
          <p:nvSpPr>
            <p:cNvPr id="66583" name="Rectangle 21"/>
            <p:cNvSpPr>
              <a:spLocks noChangeArrowheads="1"/>
            </p:cNvSpPr>
            <p:nvPr/>
          </p:nvSpPr>
          <p:spPr bwMode="auto">
            <a:xfrm>
              <a:off x="3446" y="1551"/>
              <a:ext cx="1028" cy="10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84" name="Text Box 22"/>
            <p:cNvSpPr txBox="1">
              <a:spLocks noChangeArrowheads="1"/>
            </p:cNvSpPr>
            <p:nvPr/>
          </p:nvSpPr>
          <p:spPr bwMode="auto">
            <a:xfrm>
              <a:off x="3412" y="1598"/>
              <a:ext cx="1071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ticket (complain)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baggage (claim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gates (unload)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runway (land)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>
                <a:latin typeface="Arial" pitchFamily="34" charset="0"/>
              </a:endParaRP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airplane routing</a:t>
              </a:r>
            </a:p>
          </p:txBody>
        </p:sp>
        <p:sp>
          <p:nvSpPr>
            <p:cNvPr id="66585" name="Line 23"/>
            <p:cNvSpPr>
              <a:spLocks noChangeShapeType="1"/>
            </p:cNvSpPr>
            <p:nvPr/>
          </p:nvSpPr>
          <p:spPr bwMode="auto">
            <a:xfrm>
              <a:off x="3453" y="1777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6" name="Line 24"/>
            <p:cNvSpPr>
              <a:spLocks noChangeShapeType="1"/>
            </p:cNvSpPr>
            <p:nvPr/>
          </p:nvSpPr>
          <p:spPr bwMode="auto">
            <a:xfrm>
              <a:off x="3457" y="1996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7" name="Line 25"/>
            <p:cNvSpPr>
              <a:spLocks noChangeShapeType="1"/>
            </p:cNvSpPr>
            <p:nvPr/>
          </p:nvSpPr>
          <p:spPr bwMode="auto">
            <a:xfrm>
              <a:off x="3453" y="2214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8" name="Line 26"/>
            <p:cNvSpPr>
              <a:spLocks noChangeShapeType="1"/>
            </p:cNvSpPr>
            <p:nvPr/>
          </p:nvSpPr>
          <p:spPr bwMode="auto">
            <a:xfrm>
              <a:off x="3461" y="2433"/>
              <a:ext cx="1021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89" name="Rectangle 27"/>
            <p:cNvSpPr>
              <a:spLocks noChangeArrowheads="1"/>
            </p:cNvSpPr>
            <p:nvPr/>
          </p:nvSpPr>
          <p:spPr bwMode="auto">
            <a:xfrm>
              <a:off x="268" y="2476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0" name="Rectangle 28"/>
            <p:cNvSpPr>
              <a:spLocks noChangeArrowheads="1"/>
            </p:cNvSpPr>
            <p:nvPr/>
          </p:nvSpPr>
          <p:spPr bwMode="auto">
            <a:xfrm>
              <a:off x="268" y="2256"/>
              <a:ext cx="5293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1" name="Rectangle 29"/>
            <p:cNvSpPr>
              <a:spLocks noChangeArrowheads="1"/>
            </p:cNvSpPr>
            <p:nvPr/>
          </p:nvSpPr>
          <p:spPr bwMode="auto">
            <a:xfrm>
              <a:off x="268" y="2050"/>
              <a:ext cx="5293" cy="116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2" name="Rectangle 30"/>
            <p:cNvSpPr>
              <a:spLocks noChangeArrowheads="1"/>
            </p:cNvSpPr>
            <p:nvPr/>
          </p:nvSpPr>
          <p:spPr bwMode="auto">
            <a:xfrm>
              <a:off x="268" y="1830"/>
              <a:ext cx="5286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3" name="Rectangle 31"/>
            <p:cNvSpPr>
              <a:spLocks noChangeArrowheads="1"/>
            </p:cNvSpPr>
            <p:nvPr/>
          </p:nvSpPr>
          <p:spPr bwMode="auto">
            <a:xfrm>
              <a:off x="268" y="1617"/>
              <a:ext cx="5287" cy="123"/>
            </a:xfrm>
            <a:prstGeom prst="rect">
              <a:avLst/>
            </a:prstGeom>
            <a:gradFill rotWithShape="1"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1">
                    <a:alpha val="53000"/>
                  </a:scheme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66594" name="Text Box 32"/>
            <p:cNvSpPr txBox="1">
              <a:spLocks noChangeArrowheads="1"/>
            </p:cNvSpPr>
            <p:nvPr/>
          </p:nvSpPr>
          <p:spPr bwMode="auto">
            <a:xfrm>
              <a:off x="4788" y="1588"/>
              <a:ext cx="31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ticket</a:t>
              </a:r>
            </a:p>
          </p:txBody>
        </p:sp>
        <p:sp>
          <p:nvSpPr>
            <p:cNvPr id="66595" name="Text Box 33"/>
            <p:cNvSpPr txBox="1">
              <a:spLocks noChangeArrowheads="1"/>
            </p:cNvSpPr>
            <p:nvPr/>
          </p:nvSpPr>
          <p:spPr bwMode="auto">
            <a:xfrm>
              <a:off x="4791" y="1801"/>
              <a:ext cx="453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baggage</a:t>
              </a:r>
            </a:p>
          </p:txBody>
        </p:sp>
        <p:sp>
          <p:nvSpPr>
            <p:cNvPr id="66596" name="Text Box 34"/>
            <p:cNvSpPr txBox="1">
              <a:spLocks noChangeArrowheads="1"/>
            </p:cNvSpPr>
            <p:nvPr/>
          </p:nvSpPr>
          <p:spPr bwMode="auto">
            <a:xfrm>
              <a:off x="4783" y="2013"/>
              <a:ext cx="28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gate</a:t>
              </a:r>
            </a:p>
          </p:txBody>
        </p:sp>
        <p:sp>
          <p:nvSpPr>
            <p:cNvPr id="66597" name="Text Box 35"/>
            <p:cNvSpPr txBox="1">
              <a:spLocks noChangeArrowheads="1"/>
            </p:cNvSpPr>
            <p:nvPr/>
          </p:nvSpPr>
          <p:spPr bwMode="auto">
            <a:xfrm>
              <a:off x="4793" y="2225"/>
              <a:ext cx="686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takeoff/landing</a:t>
              </a:r>
            </a:p>
          </p:txBody>
        </p:sp>
        <p:sp>
          <p:nvSpPr>
            <p:cNvPr id="66598" name="Text Box 36"/>
            <p:cNvSpPr txBox="1">
              <a:spLocks noChangeArrowheads="1"/>
            </p:cNvSpPr>
            <p:nvPr/>
          </p:nvSpPr>
          <p:spPr bwMode="auto">
            <a:xfrm>
              <a:off x="4796" y="2444"/>
              <a:ext cx="7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>
                  <a:latin typeface="Arial" pitchFamily="34" charset="0"/>
                </a:rPr>
                <a:t>airplane routing</a:t>
              </a:r>
            </a:p>
          </p:txBody>
        </p:sp>
      </p:grpSp>
      <p:sp>
        <p:nvSpPr>
          <p:cNvPr id="66565" name="Rectangle 39"/>
          <p:cNvSpPr>
            <a:spLocks noGrp="1" noChangeArrowheads="1"/>
          </p:cNvSpPr>
          <p:nvPr>
            <p:ph type="title" idx="4294967295"/>
          </p:nvPr>
        </p:nvSpPr>
        <p:spPr>
          <a:xfrm>
            <a:off x="345679" y="3175"/>
            <a:ext cx="9245600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Layering of airline functionality</a:t>
            </a:r>
          </a:p>
        </p:txBody>
      </p:sp>
      <p:sp>
        <p:nvSpPr>
          <p:cNvPr id="66566" name="Rectangle 40"/>
          <p:cNvSpPr>
            <a:spLocks noGrp="1" noChangeArrowheads="1"/>
          </p:cNvSpPr>
          <p:nvPr>
            <p:ph type="body" idx="4294967295"/>
          </p:nvPr>
        </p:nvSpPr>
        <p:spPr>
          <a:xfrm>
            <a:off x="577850" y="4441826"/>
            <a:ext cx="8248121" cy="176371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layers:</a:t>
            </a:r>
            <a:r>
              <a:rPr lang="en-US" altLang="en-US">
                <a:solidFill>
                  <a:srgbClr val="FF0000"/>
                </a:solidFill>
                <a:ea typeface="ＭＳ Ｐゴシック" pitchFamily="34" charset="-128"/>
              </a:rPr>
              <a:t> </a:t>
            </a:r>
            <a:r>
              <a:rPr lang="en-US" altLang="en-US">
                <a:ea typeface="ＭＳ Ｐゴシック" pitchFamily="34" charset="-128"/>
              </a:rPr>
              <a:t>each layer implements a service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via its own internal-layer actions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 sz="2800">
                <a:ea typeface="Arial" pitchFamily="34" charset="0"/>
              </a:rPr>
              <a:t>relying on services provided by layer below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656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7EC512B7-CC84-40E2-BD6B-30C55AD88F43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388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Tahoma" pitchFamily="34" charset="0"/>
              </a:rPr>
              <a:t>Introduction</a:t>
            </a:r>
          </a:p>
        </p:txBody>
      </p:sp>
      <p:pic>
        <p:nvPicPr>
          <p:cNvPr id="67587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76" y="1047593"/>
            <a:ext cx="3573727" cy="22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Why layering?</a:t>
            </a:r>
          </a:p>
        </p:txBody>
      </p:sp>
      <p:sp>
        <p:nvSpPr>
          <p:cNvPr id="6758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91608" y="1435100"/>
            <a:ext cx="8420100" cy="4648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3200" dirty="0">
                <a:ea typeface="ＭＳ Ｐゴシック" pitchFamily="34" charset="-128"/>
              </a:rPr>
              <a:t>dealing with </a:t>
            </a:r>
            <a:r>
              <a:rPr lang="en-US" altLang="en-US" sz="3200" dirty="0">
                <a:solidFill>
                  <a:srgbClr val="FF0000"/>
                </a:solidFill>
                <a:ea typeface="ＭＳ Ｐゴシック" pitchFamily="34" charset="-128"/>
              </a:rPr>
              <a:t>complex systems</a:t>
            </a:r>
            <a:r>
              <a:rPr lang="en-US" altLang="en-US" sz="3200" dirty="0">
                <a:ea typeface="ＭＳ Ｐゴシック" pitchFamily="34" charset="-128"/>
              </a:rPr>
              <a:t>: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explicit structure allows identification, relationship of complex system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pieces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layered </a:t>
            </a:r>
            <a:r>
              <a:rPr lang="en-US" altLang="en-US" i="1" dirty="0">
                <a:solidFill>
                  <a:srgbClr val="CC0000"/>
                </a:solidFill>
                <a:ea typeface="Arial" pitchFamily="34" charset="0"/>
              </a:rPr>
              <a:t>reference model</a:t>
            </a:r>
            <a:r>
              <a:rPr lang="en-US" altLang="en-US" dirty="0">
                <a:ea typeface="Arial" pitchFamily="34" charset="0"/>
              </a:rPr>
              <a:t> for discussion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modularization eases maintenance, updating of system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change of implementation of layer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service transparent to rest of system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e.g., change in gate procedure doesn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t affect rest of system</a:t>
            </a:r>
          </a:p>
          <a:p>
            <a:pPr eaLnBrk="1" hangingPunct="1"/>
            <a:r>
              <a:rPr lang="en-US" altLang="en-US" dirty="0">
                <a:ea typeface="ＭＳ Ｐゴシック" pitchFamily="34" charset="-128"/>
              </a:rPr>
              <a:t>layering considered harmful?</a:t>
            </a:r>
          </a:p>
        </p:txBody>
      </p:sp>
      <p:sp>
        <p:nvSpPr>
          <p:cNvPr id="6759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C04972D2-8CB8-4D7E-BC2A-7EC256BA5360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5903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68611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91" y="873125"/>
            <a:ext cx="59418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/>
          <p:cNvSpPr>
            <a:spLocks noChangeArrowheads="1"/>
          </p:cNvSpPr>
          <p:nvPr/>
        </p:nvSpPr>
        <p:spPr bwMode="auto">
          <a:xfrm>
            <a:off x="7123377" y="1727200"/>
            <a:ext cx="2049992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6861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69504" y="114300"/>
            <a:ext cx="8420100" cy="10287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Internet protocol stack</a:t>
            </a:r>
          </a:p>
        </p:txBody>
      </p:sp>
      <p:sp>
        <p:nvSpPr>
          <p:cNvPr id="6861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0971" y="1333500"/>
            <a:ext cx="6017552" cy="4648200"/>
          </a:xfrm>
        </p:spPr>
        <p:txBody>
          <a:bodyPr>
            <a:normAutofit fontScale="92500" lnSpcReduction="20000"/>
          </a:bodyPr>
          <a:lstStyle/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application:</a:t>
            </a:r>
            <a:r>
              <a:rPr lang="en-US" altLang="en-US">
                <a:ea typeface="ＭＳ Ｐゴシック" pitchFamily="34" charset="-128"/>
              </a:rPr>
              <a:t> supporting network applications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FTP, SMTP, HTTP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transport:</a:t>
            </a:r>
            <a:r>
              <a:rPr lang="en-US" altLang="en-US">
                <a:ea typeface="ＭＳ Ｐゴシック" pitchFamily="34" charset="-128"/>
              </a:rPr>
              <a:t> process-process data transfer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TCP, UDP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network:</a:t>
            </a:r>
            <a:r>
              <a:rPr lang="en-US" altLang="en-US">
                <a:ea typeface="ＭＳ Ｐゴシック" pitchFamily="34" charset="-128"/>
              </a:rPr>
              <a:t> routing of datagrams from source to destination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IP, routing protocols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link:</a:t>
            </a:r>
            <a:r>
              <a:rPr lang="en-US" altLang="en-US">
                <a:ea typeface="ＭＳ Ｐゴシック" pitchFamily="34" charset="-128"/>
              </a:rPr>
              <a:t> data transfer between neighboring  network elements</a:t>
            </a:r>
          </a:p>
          <a:p>
            <a:pPr marL="682625" lvl="1" indent="-225425" eaLnBrk="1" hangingPunct="1">
              <a:lnSpc>
                <a:spcPct val="80000"/>
              </a:lnSpc>
            </a:pPr>
            <a:r>
              <a:rPr lang="en-US" altLang="en-US">
                <a:ea typeface="Arial" pitchFamily="34" charset="0"/>
              </a:rPr>
              <a:t>Ethernet, 802.111 (WiFi), PPP</a:t>
            </a:r>
          </a:p>
          <a:p>
            <a:pPr marL="287338" indent="-287338" eaLnBrk="1" hangingPunct="1">
              <a:lnSpc>
                <a:spcPct val="80000"/>
              </a:lnSpc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physical:</a:t>
            </a:r>
            <a:r>
              <a:rPr lang="en-US" altLang="en-US">
                <a:ea typeface="ＭＳ Ｐゴシック" pitchFamily="34" charset="-128"/>
              </a:rPr>
              <a:t> bits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on the wire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pPr marL="287338" indent="-287338" eaLnBrk="1" hangingPunct="1">
              <a:lnSpc>
                <a:spcPct val="80000"/>
              </a:lnSpc>
            </a:pP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68615" name="Rectangle 6"/>
          <p:cNvSpPr>
            <a:spLocks noChangeArrowheads="1"/>
          </p:cNvSpPr>
          <p:nvPr/>
        </p:nvSpPr>
        <p:spPr bwMode="auto">
          <a:xfrm>
            <a:off x="6996112" y="1824038"/>
            <a:ext cx="2049992" cy="353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68616" name="Text Box 7"/>
          <p:cNvSpPr txBox="1">
            <a:spLocks noChangeArrowheads="1"/>
          </p:cNvSpPr>
          <p:nvPr/>
        </p:nvSpPr>
        <p:spPr bwMode="auto">
          <a:xfrm>
            <a:off x="7170756" y="1920875"/>
            <a:ext cx="1659429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application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transport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network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link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physical</a:t>
            </a:r>
          </a:p>
        </p:txBody>
      </p:sp>
      <p:sp>
        <p:nvSpPr>
          <p:cNvPr id="68617" name="Line 8"/>
          <p:cNvSpPr>
            <a:spLocks noChangeShapeType="1"/>
          </p:cNvSpPr>
          <p:nvPr/>
        </p:nvSpPr>
        <p:spPr bwMode="auto">
          <a:xfrm>
            <a:off x="6989233" y="2516188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Line 9"/>
          <p:cNvSpPr>
            <a:spLocks noChangeShapeType="1"/>
          </p:cNvSpPr>
          <p:nvPr/>
        </p:nvSpPr>
        <p:spPr bwMode="auto">
          <a:xfrm>
            <a:off x="6989233" y="3221038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Line 10"/>
          <p:cNvSpPr>
            <a:spLocks noChangeShapeType="1"/>
          </p:cNvSpPr>
          <p:nvPr/>
        </p:nvSpPr>
        <p:spPr bwMode="auto">
          <a:xfrm>
            <a:off x="6989233" y="3932238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0" name="Line 11"/>
          <p:cNvSpPr>
            <a:spLocks noChangeShapeType="1"/>
          </p:cNvSpPr>
          <p:nvPr/>
        </p:nvSpPr>
        <p:spPr bwMode="auto">
          <a:xfrm>
            <a:off x="6989233" y="4643438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768CD640-4EF5-44C0-8743-E87BBCDC3A67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0619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69635" name="Rectangle 2"/>
          <p:cNvSpPr>
            <a:spLocks noChangeArrowheads="1"/>
          </p:cNvSpPr>
          <p:nvPr/>
        </p:nvSpPr>
        <p:spPr bwMode="auto">
          <a:xfrm>
            <a:off x="7047706" y="1638300"/>
            <a:ext cx="2049992" cy="35306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3388" y="85725"/>
            <a:ext cx="9117012" cy="1143000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ISO/OSI reference model</a:t>
            </a:r>
          </a:p>
        </p:txBody>
      </p:sp>
      <p:sp>
        <p:nvSpPr>
          <p:cNvPr id="6963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2884" y="1422400"/>
            <a:ext cx="5584164" cy="4648200"/>
          </a:xfrm>
        </p:spPr>
        <p:txBody>
          <a:bodyPr>
            <a:normAutofit fontScale="85000" lnSpcReduction="20000"/>
          </a:bodyPr>
          <a:lstStyle/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presentation:</a:t>
            </a:r>
            <a:r>
              <a:rPr lang="en-US" altLang="en-US">
                <a:ea typeface="ＭＳ Ｐゴシック" pitchFamily="34" charset="-128"/>
              </a:rPr>
              <a:t> allow applications to interpret meaning of data, e.g., encryption, compression, machine-specific conventions</a:t>
            </a:r>
          </a:p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session:</a:t>
            </a:r>
            <a:r>
              <a:rPr lang="en-US" altLang="en-US">
                <a:ea typeface="ＭＳ Ｐゴシック" pitchFamily="34" charset="-128"/>
              </a:rPr>
              <a:t> synchronization, checkpointing, recovery of data exchange</a:t>
            </a:r>
          </a:p>
          <a:p>
            <a:pPr marL="287338" indent="-287338" eaLnBrk="1" hangingPunct="1"/>
            <a:r>
              <a:rPr lang="en-US" altLang="en-US">
                <a:ea typeface="ＭＳ Ｐゴシック" pitchFamily="34" charset="-128"/>
              </a:rPr>
              <a:t>Internet stack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missing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these layers!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these services, </a:t>
            </a:r>
            <a:r>
              <a:rPr lang="en-US" altLang="en-US" i="1">
                <a:ea typeface="Arial" pitchFamily="34" charset="0"/>
              </a:rPr>
              <a:t>if needed,</a:t>
            </a:r>
            <a:r>
              <a:rPr lang="en-US" altLang="en-US">
                <a:ea typeface="Arial" pitchFamily="34" charset="0"/>
              </a:rPr>
              <a:t> must be implemented in application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needed?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6923881" y="1774825"/>
            <a:ext cx="2049992" cy="358616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69639" name="Text Box 7"/>
          <p:cNvSpPr txBox="1">
            <a:spLocks noChangeArrowheads="1"/>
          </p:cNvSpPr>
          <p:nvPr/>
        </p:nvSpPr>
        <p:spPr bwMode="auto">
          <a:xfrm>
            <a:off x="6877448" y="1946276"/>
            <a:ext cx="2148019" cy="3453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application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presentation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session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transport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network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link</a:t>
            </a: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  <a:p>
            <a:pPr algn="ctr">
              <a:lnSpc>
                <a:spcPct val="7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physical</a:t>
            </a:r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6901524" y="2366963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6917002" y="334327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6917002" y="388302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3" name="Line 11"/>
          <p:cNvSpPr>
            <a:spLocks noChangeShapeType="1"/>
          </p:cNvSpPr>
          <p:nvPr/>
        </p:nvSpPr>
        <p:spPr bwMode="auto">
          <a:xfrm>
            <a:off x="6918722" y="489902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Line 12"/>
          <p:cNvSpPr>
            <a:spLocks noChangeShapeType="1"/>
          </p:cNvSpPr>
          <p:nvPr/>
        </p:nvSpPr>
        <p:spPr bwMode="auto">
          <a:xfrm>
            <a:off x="6901524" y="441642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645" name="Line 13"/>
          <p:cNvSpPr>
            <a:spLocks noChangeShapeType="1"/>
          </p:cNvSpPr>
          <p:nvPr/>
        </p:nvSpPr>
        <p:spPr bwMode="auto">
          <a:xfrm>
            <a:off x="6899804" y="2886075"/>
            <a:ext cx="204311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9646" name="Picture 1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76" y="907415"/>
            <a:ext cx="6487054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96338D39-070D-47EB-822D-2690A8994E8C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0176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reeform 99"/>
          <p:cNvSpPr>
            <a:spLocks/>
          </p:cNvSpPr>
          <p:nvPr/>
        </p:nvSpPr>
        <p:spPr bwMode="auto">
          <a:xfrm>
            <a:off x="7560204" y="4156076"/>
            <a:ext cx="710275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0659" name="Group 347"/>
          <p:cNvGrpSpPr>
            <a:grpSpLocks/>
          </p:cNvGrpSpPr>
          <p:nvPr/>
        </p:nvGrpSpPr>
        <p:grpSpPr bwMode="auto">
          <a:xfrm>
            <a:off x="8212006" y="4918076"/>
            <a:ext cx="1066271" cy="600075"/>
            <a:chOff x="1871277" y="1576300"/>
            <a:chExt cx="1128371" cy="437861"/>
          </a:xfrm>
        </p:grpSpPr>
        <p:sp>
          <p:nvSpPr>
            <p:cNvPr id="146" name="Oval 145"/>
            <p:cNvSpPr>
              <a:spLocks noChangeArrowheads="1"/>
            </p:cNvSpPr>
            <p:nvPr/>
          </p:nvSpPr>
          <p:spPr bwMode="auto">
            <a:xfrm flipV="1">
              <a:off x="1874917" y="1694453"/>
              <a:ext cx="1124731" cy="319708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8" name="Oval 147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731" cy="319708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Freeform 148"/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Freeform 149"/>
            <p:cNvSpPr>
              <a:spLocks/>
            </p:cNvSpPr>
            <p:nvPr/>
          </p:nvSpPr>
          <p:spPr bwMode="auto">
            <a:xfrm>
              <a:off x="2102410" y="1633060"/>
              <a:ext cx="662463" cy="111203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1" name="Freeform 150"/>
            <p:cNvSpPr>
              <a:spLocks/>
            </p:cNvSpPr>
            <p:nvPr/>
          </p:nvSpPr>
          <p:spPr bwMode="auto">
            <a:xfrm>
              <a:off x="2537380" y="1728046"/>
              <a:ext cx="243874" cy="9730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2" name="Freeform 151"/>
            <p:cNvSpPr>
              <a:spLocks/>
            </p:cNvSpPr>
            <p:nvPr/>
          </p:nvSpPr>
          <p:spPr bwMode="auto">
            <a:xfrm>
              <a:off x="2089671" y="1730363"/>
              <a:ext cx="242053" cy="9730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153" name="Straight Connector 152"/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313"/>
              <a:ext cx="3640" cy="12278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/>
            <p:cNvCxnSpPr>
              <a:cxnSpLocks noChangeShapeType="1"/>
            </p:cNvCxnSpPr>
            <p:nvPr/>
          </p:nvCxnSpPr>
          <p:spPr bwMode="auto">
            <a:xfrm flipH="1" flipV="1">
              <a:off x="2996008" y="1734996"/>
              <a:ext cx="3640" cy="122786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066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0661" name="Picture 193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774" y="795338"/>
            <a:ext cx="365111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Freeform 3"/>
          <p:cNvSpPr>
            <a:spLocks/>
          </p:cNvSpPr>
          <p:nvPr/>
        </p:nvSpPr>
        <p:spPr bwMode="auto">
          <a:xfrm>
            <a:off x="7723586" y="2246314"/>
            <a:ext cx="691356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0663" name="Group 180"/>
          <p:cNvGrpSpPr>
            <a:grpSpLocks/>
          </p:cNvGrpSpPr>
          <p:nvPr/>
        </p:nvGrpSpPr>
        <p:grpSpPr bwMode="auto">
          <a:xfrm>
            <a:off x="7940279" y="2754313"/>
            <a:ext cx="1140221" cy="355600"/>
            <a:chOff x="4410" y="1365"/>
            <a:chExt cx="663" cy="224"/>
          </a:xfrm>
        </p:grpSpPr>
        <p:sp>
          <p:nvSpPr>
            <p:cNvPr id="70790" name="Rectangle 181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91" name="AutoShape 182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92" name="Freeform 183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793" name="Freeform 184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2287 h 63"/>
                <a:gd name="T2" fmla="*/ 265937 w 280"/>
                <a:gd name="T3" fmla="*/ 2225 h 63"/>
                <a:gd name="T4" fmla="*/ 1569482 w 280"/>
                <a:gd name="T5" fmla="*/ 0 h 63"/>
                <a:gd name="T6" fmla="*/ 200378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70794" name="Freeform 185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0664" name="Freeform 2"/>
          <p:cNvSpPr>
            <a:spLocks/>
          </p:cNvSpPr>
          <p:nvPr/>
        </p:nvSpPr>
        <p:spPr bwMode="auto">
          <a:xfrm>
            <a:off x="4136100" y="1447801"/>
            <a:ext cx="4385469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5" name="Text Box 8"/>
          <p:cNvSpPr txBox="1">
            <a:spLocks noChangeArrowheads="1"/>
          </p:cNvSpPr>
          <p:nvPr/>
        </p:nvSpPr>
        <p:spPr bwMode="auto">
          <a:xfrm>
            <a:off x="2942565" y="223838"/>
            <a:ext cx="11095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>
                <a:solidFill>
                  <a:srgbClr val="000099"/>
                </a:solidFill>
                <a:latin typeface="Arial" pitchFamily="34" charset="0"/>
              </a:rPr>
              <a:t>source</a:t>
            </a:r>
          </a:p>
        </p:txBody>
      </p:sp>
      <p:sp>
        <p:nvSpPr>
          <p:cNvPr id="70666" name="Freeform 10"/>
          <p:cNvSpPr>
            <a:spLocks/>
          </p:cNvSpPr>
          <p:nvPr/>
        </p:nvSpPr>
        <p:spPr bwMode="auto">
          <a:xfrm>
            <a:off x="4191133" y="650876"/>
            <a:ext cx="39039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67" name="Rectangle 23"/>
          <p:cNvSpPr>
            <a:spLocks noChangeArrowheads="1"/>
          </p:cNvSpPr>
          <p:nvPr/>
        </p:nvSpPr>
        <p:spPr bwMode="auto">
          <a:xfrm>
            <a:off x="2865173" y="660401"/>
            <a:ext cx="1405070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70668" name="Rectangle 24"/>
          <p:cNvSpPr>
            <a:spLocks noChangeArrowheads="1"/>
          </p:cNvSpPr>
          <p:nvPr/>
        </p:nvSpPr>
        <p:spPr bwMode="auto">
          <a:xfrm>
            <a:off x="2813580" y="731838"/>
            <a:ext cx="1379273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70669" name="Line 25"/>
          <p:cNvSpPr>
            <a:spLocks noChangeShapeType="1"/>
          </p:cNvSpPr>
          <p:nvPr/>
        </p:nvSpPr>
        <p:spPr bwMode="auto">
          <a:xfrm>
            <a:off x="2813579" y="1049339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0" name="Text Box 26"/>
          <p:cNvSpPr txBox="1">
            <a:spLocks noChangeArrowheads="1"/>
          </p:cNvSpPr>
          <p:nvPr/>
        </p:nvSpPr>
        <p:spPr bwMode="auto">
          <a:xfrm>
            <a:off x="2767146" y="698500"/>
            <a:ext cx="142742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physical</a:t>
            </a:r>
          </a:p>
        </p:txBody>
      </p:sp>
      <p:sp>
        <p:nvSpPr>
          <p:cNvPr id="70671" name="Line 27"/>
          <p:cNvSpPr>
            <a:spLocks noChangeShapeType="1"/>
          </p:cNvSpPr>
          <p:nvPr/>
        </p:nvSpPr>
        <p:spPr bwMode="auto">
          <a:xfrm>
            <a:off x="2822179" y="1370014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2" name="Line 28"/>
          <p:cNvSpPr>
            <a:spLocks noChangeShapeType="1"/>
          </p:cNvSpPr>
          <p:nvPr/>
        </p:nvSpPr>
        <p:spPr bwMode="auto">
          <a:xfrm>
            <a:off x="2827338" y="1651001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73" name="Line 29"/>
          <p:cNvSpPr>
            <a:spLocks noChangeShapeType="1"/>
          </p:cNvSpPr>
          <p:nvPr/>
        </p:nvSpPr>
        <p:spPr bwMode="auto">
          <a:xfrm>
            <a:off x="2827338" y="1927226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9"/>
          <p:cNvGrpSpPr>
            <a:grpSpLocks/>
          </p:cNvGrpSpPr>
          <p:nvPr/>
        </p:nvGrpSpPr>
        <p:grpSpPr bwMode="auto">
          <a:xfrm>
            <a:off x="1320800" y="1368426"/>
            <a:ext cx="1308762" cy="303213"/>
            <a:chOff x="501" y="1990"/>
            <a:chExt cx="761" cy="191"/>
          </a:xfrm>
        </p:grpSpPr>
        <p:sp>
          <p:nvSpPr>
            <p:cNvPr id="70784" name="Rectangle 40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85" name="Rectangle 41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t</a:t>
              </a:r>
            </a:p>
          </p:txBody>
        </p:sp>
        <p:sp>
          <p:nvSpPr>
            <p:cNvPr id="70786" name="Rectangle 42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n</a:t>
              </a:r>
            </a:p>
          </p:txBody>
        </p:sp>
        <p:sp>
          <p:nvSpPr>
            <p:cNvPr id="70787" name="Rectangle 43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M</a:t>
              </a:r>
            </a:p>
          </p:txBody>
        </p:sp>
        <p:sp>
          <p:nvSpPr>
            <p:cNvPr id="70788" name="Line 44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89" name="Line 45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428229" y="996950"/>
            <a:ext cx="9717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itchFamily="34" charset="0"/>
              </a:rPr>
              <a:t>segment</a:t>
            </a:r>
          </a:p>
        </p:txBody>
      </p:sp>
      <p:grpSp>
        <p:nvGrpSpPr>
          <p:cNvPr id="6" name="Group 178"/>
          <p:cNvGrpSpPr>
            <a:grpSpLocks/>
          </p:cNvGrpSpPr>
          <p:nvPr/>
        </p:nvGrpSpPr>
        <p:grpSpPr bwMode="auto">
          <a:xfrm>
            <a:off x="1661320" y="1033463"/>
            <a:ext cx="326760" cy="292100"/>
            <a:chOff x="1962" y="2058"/>
            <a:chExt cx="190" cy="184"/>
          </a:xfrm>
        </p:grpSpPr>
        <p:sp>
          <p:nvSpPr>
            <p:cNvPr id="70782" name="Rectangle 47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83" name="Rectangle 48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t</a:t>
              </a:r>
            </a:p>
          </p:txBody>
        </p:sp>
      </p:grpSp>
      <p:sp>
        <p:nvSpPr>
          <p:cNvPr id="112644" name="Text Box 4"/>
          <p:cNvSpPr txBox="1">
            <a:spLocks noChangeArrowheads="1"/>
          </p:cNvSpPr>
          <p:nvPr/>
        </p:nvSpPr>
        <p:spPr bwMode="auto">
          <a:xfrm>
            <a:off x="211535" y="1336675"/>
            <a:ext cx="10518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itchFamily="34" charset="0"/>
              </a:rPr>
              <a:t>datagram</a:t>
            </a:r>
          </a:p>
        </p:txBody>
      </p:sp>
      <p:sp>
        <p:nvSpPr>
          <p:cNvPr id="70678" name="Text Box 54"/>
          <p:cNvSpPr txBox="1">
            <a:spLocks noChangeArrowheads="1"/>
          </p:cNvSpPr>
          <p:nvPr/>
        </p:nvSpPr>
        <p:spPr bwMode="auto">
          <a:xfrm>
            <a:off x="1676798" y="4157664"/>
            <a:ext cx="14253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i="1">
                <a:solidFill>
                  <a:srgbClr val="000099"/>
                </a:solidFill>
                <a:latin typeface="Arial" pitchFamily="34" charset="0"/>
              </a:rPr>
              <a:t>destination</a:t>
            </a:r>
          </a:p>
        </p:txBody>
      </p:sp>
      <p:sp>
        <p:nvSpPr>
          <p:cNvPr id="70679" name="Freeform 56"/>
          <p:cNvSpPr>
            <a:spLocks/>
          </p:cNvSpPr>
          <p:nvPr/>
        </p:nvSpPr>
        <p:spPr bwMode="auto">
          <a:xfrm>
            <a:off x="3228050" y="4540251"/>
            <a:ext cx="39039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0680" name="Rectangle 57"/>
          <p:cNvSpPr>
            <a:spLocks noChangeArrowheads="1"/>
          </p:cNvSpPr>
          <p:nvPr/>
        </p:nvSpPr>
        <p:spPr bwMode="auto">
          <a:xfrm>
            <a:off x="1902090" y="4546601"/>
            <a:ext cx="1405070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70681" name="Rectangle 58"/>
          <p:cNvSpPr>
            <a:spLocks noChangeArrowheads="1"/>
          </p:cNvSpPr>
          <p:nvPr/>
        </p:nvSpPr>
        <p:spPr bwMode="auto">
          <a:xfrm>
            <a:off x="1850496" y="4618038"/>
            <a:ext cx="1379273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Arial" pitchFamily="34" charset="0"/>
            </a:endParaRPr>
          </a:p>
        </p:txBody>
      </p:sp>
      <p:sp>
        <p:nvSpPr>
          <p:cNvPr id="70682" name="Line 59"/>
          <p:cNvSpPr>
            <a:spLocks noChangeShapeType="1"/>
          </p:cNvSpPr>
          <p:nvPr/>
        </p:nvSpPr>
        <p:spPr bwMode="auto">
          <a:xfrm>
            <a:off x="1850496" y="4935539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3" name="Text Box 60"/>
          <p:cNvSpPr txBox="1">
            <a:spLocks noChangeArrowheads="1"/>
          </p:cNvSpPr>
          <p:nvPr/>
        </p:nvSpPr>
        <p:spPr bwMode="auto">
          <a:xfrm>
            <a:off x="1804063" y="4584700"/>
            <a:ext cx="142742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application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transport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network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link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Arial" pitchFamily="34" charset="0"/>
              </a:rPr>
              <a:t>physical</a:t>
            </a:r>
          </a:p>
        </p:txBody>
      </p:sp>
      <p:sp>
        <p:nvSpPr>
          <p:cNvPr id="70684" name="Line 61"/>
          <p:cNvSpPr>
            <a:spLocks noChangeShapeType="1"/>
          </p:cNvSpPr>
          <p:nvPr/>
        </p:nvSpPr>
        <p:spPr bwMode="auto">
          <a:xfrm>
            <a:off x="1859095" y="5256214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5" name="Line 62"/>
          <p:cNvSpPr>
            <a:spLocks noChangeShapeType="1"/>
          </p:cNvSpPr>
          <p:nvPr/>
        </p:nvSpPr>
        <p:spPr bwMode="auto">
          <a:xfrm>
            <a:off x="1864254" y="5537201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686" name="Line 63"/>
          <p:cNvSpPr>
            <a:spLocks noChangeShapeType="1"/>
          </p:cNvSpPr>
          <p:nvPr/>
        </p:nvSpPr>
        <p:spPr bwMode="auto">
          <a:xfrm>
            <a:off x="1864254" y="5813426"/>
            <a:ext cx="1368954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65100" y="4610100"/>
            <a:ext cx="1602846" cy="1220788"/>
            <a:chOff x="152400" y="4610100"/>
            <a:chExt cx="1479550" cy="1220788"/>
          </a:xfrm>
        </p:grpSpPr>
        <p:grpSp>
          <p:nvGrpSpPr>
            <p:cNvPr id="70758" name="Group 64"/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70774" name="Rectangle 65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75" name="Rectangle 66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76" name="Rectangle 67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n</a:t>
                </a:r>
              </a:p>
            </p:txBody>
          </p:sp>
          <p:sp>
            <p:nvSpPr>
              <p:cNvPr id="70777" name="Rectangle 68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l</a:t>
                </a:r>
              </a:p>
            </p:txBody>
          </p:sp>
          <p:sp>
            <p:nvSpPr>
              <p:cNvPr id="70778" name="Rectangle 69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79" name="Line 70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80" name="Line 71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81" name="Line 72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759" name="Group 73"/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70768" name="Rectangle 74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69" name="Rectangle 75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70" name="Rectangle 76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n</a:t>
                </a:r>
              </a:p>
            </p:txBody>
          </p:sp>
          <p:sp>
            <p:nvSpPr>
              <p:cNvPr id="70771" name="Rectangle 77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72" name="Line 78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73" name="Line 79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760" name="Group 80"/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70764" name="Rectangle 81"/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65" name="Rectangle 82"/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66" name="Rectangle 83"/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67" name="Line 84"/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761" name="Group 85"/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70762" name="Rectangle 86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63" name="Rectangle 87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</p:grpSp>
      </p:grpSp>
      <p:grpSp>
        <p:nvGrpSpPr>
          <p:cNvPr id="70688" name="Group 88"/>
          <p:cNvGrpSpPr>
            <a:grpSpLocks/>
          </p:cNvGrpSpPr>
          <p:nvPr/>
        </p:nvGrpSpPr>
        <p:grpSpPr bwMode="auto">
          <a:xfrm>
            <a:off x="6125898" y="4164013"/>
            <a:ext cx="1503098" cy="1035050"/>
            <a:chOff x="3601" y="168"/>
            <a:chExt cx="874" cy="652"/>
          </a:xfrm>
        </p:grpSpPr>
        <p:sp>
          <p:nvSpPr>
            <p:cNvPr id="70753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54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55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56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network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physical</a:t>
              </a:r>
            </a:p>
          </p:txBody>
        </p:sp>
        <p:sp>
          <p:nvSpPr>
            <p:cNvPr id="70757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0689" name="Group 94"/>
          <p:cNvGrpSpPr>
            <a:grpSpLocks/>
          </p:cNvGrpSpPr>
          <p:nvPr/>
        </p:nvGrpSpPr>
        <p:grpSpPr bwMode="auto">
          <a:xfrm>
            <a:off x="6306477" y="2271714"/>
            <a:ext cx="1503098" cy="733425"/>
            <a:chOff x="4696" y="597"/>
            <a:chExt cx="874" cy="462"/>
          </a:xfrm>
        </p:grpSpPr>
        <p:sp>
          <p:nvSpPr>
            <p:cNvPr id="70749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50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51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752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link</a:t>
              </a:r>
            </a:p>
            <a:p>
              <a:pPr algn="ctr">
                <a:lnSpc>
                  <a:spcPct val="11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Arial" pitchFamily="34" charset="0"/>
                </a:rPr>
                <a:t>physical</a:t>
              </a:r>
            </a:p>
          </p:txBody>
        </p:sp>
      </p:grpSp>
      <p:sp>
        <p:nvSpPr>
          <p:cNvPr id="70690" name="Freeform 114"/>
          <p:cNvSpPr>
            <a:spLocks/>
          </p:cNvSpPr>
          <p:nvPr/>
        </p:nvSpPr>
        <p:spPr bwMode="auto">
          <a:xfrm>
            <a:off x="1981200" y="533400"/>
            <a:ext cx="5702829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591844" y="4240213"/>
            <a:ext cx="1602846" cy="609600"/>
            <a:chOff x="4238625" y="4240213"/>
            <a:chExt cx="1479550" cy="609600"/>
          </a:xfrm>
        </p:grpSpPr>
        <p:grpSp>
          <p:nvGrpSpPr>
            <p:cNvPr id="70733" name="Group 115"/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70741" name="Rectangle 116"/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42" name="Rectangle 117"/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43" name="Rectangle 118"/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n</a:t>
                </a:r>
              </a:p>
            </p:txBody>
          </p:sp>
          <p:sp>
            <p:nvSpPr>
              <p:cNvPr id="70744" name="Rectangle 119"/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l</a:t>
                </a:r>
              </a:p>
            </p:txBody>
          </p:sp>
          <p:sp>
            <p:nvSpPr>
              <p:cNvPr id="70745" name="Rectangle 120"/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46" name="Line 121"/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47" name="Line 122"/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48" name="Line 123"/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734" name="Group 124"/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70735" name="Rectangle 125"/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36" name="Rectangle 126"/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  <p:sp>
            <p:nvSpPr>
              <p:cNvPr id="70737" name="Rectangle 127"/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n</a:t>
                </a:r>
              </a:p>
            </p:txBody>
          </p:sp>
          <p:sp>
            <p:nvSpPr>
              <p:cNvPr id="70738" name="Rectangle 128"/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  <p:sp>
            <p:nvSpPr>
              <p:cNvPr id="70739" name="Line 129"/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740" name="Line 130"/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" name="Group 140"/>
          <p:cNvGrpSpPr>
            <a:grpSpLocks/>
          </p:cNvGrpSpPr>
          <p:nvPr/>
        </p:nvGrpSpPr>
        <p:grpSpPr bwMode="auto">
          <a:xfrm>
            <a:off x="7874927" y="4606926"/>
            <a:ext cx="1308761" cy="303213"/>
            <a:chOff x="501" y="1990"/>
            <a:chExt cx="761" cy="191"/>
          </a:xfrm>
        </p:grpSpPr>
        <p:sp>
          <p:nvSpPr>
            <p:cNvPr id="70727" name="Rectangle 141"/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28" name="Rectangle 142"/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t</a:t>
              </a:r>
            </a:p>
          </p:txBody>
        </p:sp>
        <p:sp>
          <p:nvSpPr>
            <p:cNvPr id="70729" name="Rectangle 143"/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n</a:t>
              </a:r>
            </a:p>
          </p:txBody>
        </p:sp>
        <p:sp>
          <p:nvSpPr>
            <p:cNvPr id="70730" name="Rectangle 144"/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M</a:t>
              </a:r>
            </a:p>
          </p:txBody>
        </p:sp>
        <p:sp>
          <p:nvSpPr>
            <p:cNvPr id="70731" name="Line 145"/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32" name="Line 146"/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6"/>
          <p:cNvGrpSpPr>
            <a:grpSpLocks/>
          </p:cNvGrpSpPr>
          <p:nvPr/>
        </p:nvGrpSpPr>
        <p:grpSpPr bwMode="auto">
          <a:xfrm>
            <a:off x="1016397" y="1665288"/>
            <a:ext cx="1602846" cy="303212"/>
            <a:chOff x="332" y="2224"/>
            <a:chExt cx="932" cy="191"/>
          </a:xfrm>
        </p:grpSpPr>
        <p:sp>
          <p:nvSpPr>
            <p:cNvPr id="70719" name="Rectangle 157"/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20" name="Rectangle 158"/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t</a:t>
              </a:r>
            </a:p>
          </p:txBody>
        </p:sp>
        <p:sp>
          <p:nvSpPr>
            <p:cNvPr id="70721" name="Rectangle 159"/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n</a:t>
              </a:r>
            </a:p>
          </p:txBody>
        </p:sp>
        <p:sp>
          <p:nvSpPr>
            <p:cNvPr id="70722" name="Rectangle 160"/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l</a:t>
              </a:r>
            </a:p>
          </p:txBody>
        </p:sp>
        <p:sp>
          <p:nvSpPr>
            <p:cNvPr id="70723" name="Rectangle 161"/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M</a:t>
              </a:r>
            </a:p>
          </p:txBody>
        </p:sp>
        <p:sp>
          <p:nvSpPr>
            <p:cNvPr id="70724" name="Line 162"/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5" name="Line 163"/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726" name="Line 164"/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0694" name="Text Box 166"/>
          <p:cNvSpPr txBox="1">
            <a:spLocks noChangeArrowheads="1"/>
          </p:cNvSpPr>
          <p:nvPr/>
        </p:nvSpPr>
        <p:spPr bwMode="auto">
          <a:xfrm>
            <a:off x="8581761" y="5411788"/>
            <a:ext cx="8515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itchFamily="34" charset="0"/>
              </a:rPr>
              <a:t>router</a:t>
            </a:r>
          </a:p>
        </p:txBody>
      </p:sp>
      <p:sp>
        <p:nvSpPr>
          <p:cNvPr id="70695" name="Text Box 167"/>
          <p:cNvSpPr txBox="1">
            <a:spLocks noChangeArrowheads="1"/>
          </p:cNvSpPr>
          <p:nvPr/>
        </p:nvSpPr>
        <p:spPr bwMode="auto">
          <a:xfrm>
            <a:off x="8597239" y="3098801"/>
            <a:ext cx="9028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b="1">
                <a:latin typeface="Arial" pitchFamily="34" charset="0"/>
              </a:rPr>
              <a:t>switch</a:t>
            </a:r>
          </a:p>
        </p:txBody>
      </p:sp>
      <p:sp>
        <p:nvSpPr>
          <p:cNvPr id="70696" name="Rectangle 168"/>
          <p:cNvSpPr>
            <a:spLocks noGrp="1" noChangeArrowheads="1"/>
          </p:cNvSpPr>
          <p:nvPr>
            <p:ph type="title" idx="4294967295"/>
          </p:nvPr>
        </p:nvSpPr>
        <p:spPr>
          <a:xfrm>
            <a:off x="5412186" y="0"/>
            <a:ext cx="412234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Encapsulation</a:t>
            </a:r>
          </a:p>
        </p:txBody>
      </p:sp>
      <p:sp>
        <p:nvSpPr>
          <p:cNvPr id="112814" name="Text Box 174"/>
          <p:cNvSpPr txBox="1">
            <a:spLocks noChangeArrowheads="1"/>
          </p:cNvSpPr>
          <p:nvPr/>
        </p:nvSpPr>
        <p:spPr bwMode="auto">
          <a:xfrm>
            <a:off x="761868" y="692150"/>
            <a:ext cx="10166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itchFamily="34" charset="0"/>
              </a:rPr>
              <a:t>message</a:t>
            </a:r>
          </a:p>
        </p:txBody>
      </p:sp>
      <p:grpSp>
        <p:nvGrpSpPr>
          <p:cNvPr id="17" name="Group 175"/>
          <p:cNvGrpSpPr>
            <a:grpSpLocks/>
          </p:cNvGrpSpPr>
          <p:nvPr/>
        </p:nvGrpSpPr>
        <p:grpSpPr bwMode="auto">
          <a:xfrm>
            <a:off x="1910689" y="719138"/>
            <a:ext cx="736071" cy="301625"/>
            <a:chOff x="780" y="1553"/>
            <a:chExt cx="428" cy="190"/>
          </a:xfrm>
        </p:grpSpPr>
        <p:sp>
          <p:nvSpPr>
            <p:cNvPr id="70717" name="Rectangle 176"/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18" name="Rectangle 177"/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M</a:t>
              </a:r>
            </a:p>
          </p:txBody>
        </p:sp>
      </p:grpSp>
      <p:grpSp>
        <p:nvGrpSpPr>
          <p:cNvPr id="18" name="Group 185"/>
          <p:cNvGrpSpPr>
            <a:grpSpLocks/>
          </p:cNvGrpSpPr>
          <p:nvPr/>
        </p:nvGrpSpPr>
        <p:grpSpPr bwMode="auto">
          <a:xfrm>
            <a:off x="1656160" y="1039814"/>
            <a:ext cx="978561" cy="301625"/>
            <a:chOff x="1851" y="2046"/>
            <a:chExt cx="569" cy="190"/>
          </a:xfrm>
        </p:grpSpPr>
        <p:grpSp>
          <p:nvGrpSpPr>
            <p:cNvPr id="70711" name="Group 179"/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70715" name="Rectangle 180"/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16" name="Rectangle 181"/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H</a:t>
                </a:r>
                <a:r>
                  <a:rPr lang="en-US" altLang="en-US" sz="1800" baseline="-25000">
                    <a:latin typeface="Arial" pitchFamily="34" charset="0"/>
                  </a:rPr>
                  <a:t>t</a:t>
                </a:r>
              </a:p>
            </p:txBody>
          </p:sp>
        </p:grpSp>
        <p:grpSp>
          <p:nvGrpSpPr>
            <p:cNvPr id="70712" name="Group 182"/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70713" name="Rectangle 183"/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0714" name="Rectangle 184"/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400">
                    <a:latin typeface="Arial" pitchFamily="34" charset="0"/>
                  </a:rPr>
                  <a:t>M</a:t>
                </a:r>
              </a:p>
            </p:txBody>
          </p:sp>
        </p:grpSp>
      </p:grpSp>
      <p:grpSp>
        <p:nvGrpSpPr>
          <p:cNvPr id="21" name="Group 187"/>
          <p:cNvGrpSpPr>
            <a:grpSpLocks/>
          </p:cNvGrpSpPr>
          <p:nvPr/>
        </p:nvGrpSpPr>
        <p:grpSpPr bwMode="auto">
          <a:xfrm>
            <a:off x="1337999" y="1363663"/>
            <a:ext cx="326760" cy="292100"/>
            <a:chOff x="1962" y="2058"/>
            <a:chExt cx="190" cy="184"/>
          </a:xfrm>
        </p:grpSpPr>
        <p:sp>
          <p:nvSpPr>
            <p:cNvPr id="70709" name="Rectangle 188"/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0710" name="Rectangle 189"/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Arial" pitchFamily="34" charset="0"/>
                </a:rPr>
                <a:t>H</a:t>
              </a:r>
              <a:r>
                <a:rPr lang="en-US" altLang="en-US" sz="1800" baseline="-25000">
                  <a:latin typeface="Arial" pitchFamily="34" charset="0"/>
                </a:rPr>
                <a:t>n</a:t>
              </a:r>
            </a:p>
          </p:txBody>
        </p:sp>
      </p:grpSp>
      <p:sp>
        <p:nvSpPr>
          <p:cNvPr id="112647" name="Text Box 7"/>
          <p:cNvSpPr txBox="1">
            <a:spLocks noChangeArrowheads="1"/>
          </p:cNvSpPr>
          <p:nvPr/>
        </p:nvSpPr>
        <p:spPr bwMode="auto">
          <a:xfrm>
            <a:off x="170260" y="1643063"/>
            <a:ext cx="7104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CC0000"/>
                </a:solidFill>
                <a:latin typeface="Arial" pitchFamily="34" charset="0"/>
              </a:rPr>
              <a:t>frame</a:t>
            </a:r>
          </a:p>
        </p:txBody>
      </p:sp>
      <p:grpSp>
        <p:nvGrpSpPr>
          <p:cNvPr id="70702" name="Group 187"/>
          <p:cNvGrpSpPr>
            <a:grpSpLocks/>
          </p:cNvGrpSpPr>
          <p:nvPr/>
        </p:nvGrpSpPr>
        <p:grpSpPr bwMode="auto">
          <a:xfrm flipH="1">
            <a:off x="3443023" y="4970464"/>
            <a:ext cx="870215" cy="771525"/>
            <a:chOff x="-44" y="1473"/>
            <a:chExt cx="981" cy="1105"/>
          </a:xfrm>
        </p:grpSpPr>
        <p:pic>
          <p:nvPicPr>
            <p:cNvPr id="70707" name="Picture 188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08" name="Freeform 1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0703" name="Group 190"/>
          <p:cNvGrpSpPr>
            <a:grpSpLocks/>
          </p:cNvGrpSpPr>
          <p:nvPr/>
        </p:nvGrpSpPr>
        <p:grpSpPr bwMode="auto">
          <a:xfrm flipH="1">
            <a:off x="4485217" y="1087439"/>
            <a:ext cx="870215" cy="771525"/>
            <a:chOff x="-44" y="1473"/>
            <a:chExt cx="981" cy="1105"/>
          </a:xfrm>
        </p:grpSpPr>
        <p:pic>
          <p:nvPicPr>
            <p:cNvPr id="70705" name="Picture 191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706" name="Freeform 1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07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0AE67567-615A-4BE4-8FA9-45E95B0461A4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54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1683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831" y="1115219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1.1 </a:t>
            </a: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what is the computer network and Internet?</a:t>
            </a:r>
            <a:endParaRPr lang="en-US" altLang="en-US" sz="2800" dirty="0">
              <a:solidFill>
                <a:srgbClr val="000099"/>
              </a:solidFill>
              <a:ea typeface="Arial" pitchFamily="34" charset="0"/>
            </a:endParaRP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1.7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1.8</a:t>
            </a:r>
            <a:r>
              <a:rPr lang="en-US" altLang="en-US" sz="2800" dirty="0">
                <a:ea typeface="Arial" pitchFamily="34" charset="0"/>
              </a:rPr>
              <a:t> history</a:t>
            </a:r>
          </a:p>
          <a:p>
            <a:pPr eaLnBrk="1" hangingPunct="1"/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7168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1348F64F-D0AC-485C-87FE-655474B68CA4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5551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2707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31" y="892175"/>
            <a:ext cx="44559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156" y="77788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Network security</a:t>
            </a:r>
          </a:p>
        </p:txBody>
      </p:sp>
      <p:sp>
        <p:nvSpPr>
          <p:cNvPr id="7270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77850" y="1365250"/>
            <a:ext cx="8420100" cy="5119688"/>
          </a:xfrm>
        </p:spPr>
        <p:txBody>
          <a:bodyPr>
            <a:normAutofit lnSpcReduction="10000"/>
          </a:bodyPr>
          <a:lstStyle/>
          <a:p>
            <a:pPr marL="287338" indent="-287338" eaLnBrk="1" hangingPunct="1"/>
            <a:r>
              <a:rPr lang="en-US" altLang="en-US">
                <a:solidFill>
                  <a:srgbClr val="CC0000"/>
                </a:solidFill>
                <a:ea typeface="ＭＳ Ｐゴシック" pitchFamily="34" charset="-128"/>
              </a:rPr>
              <a:t>field of network security: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how bad guys can attack computer networks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how we can defend networks against attacks</a:t>
            </a: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how to design architectures that are immune to attacks</a:t>
            </a:r>
          </a:p>
          <a:p>
            <a:pPr marL="287338" indent="-287338" eaLnBrk="1" hangingPunct="1"/>
            <a:r>
              <a:rPr lang="en-US" altLang="en-US">
                <a:solidFill>
                  <a:srgbClr val="CC0000"/>
                </a:solidFill>
                <a:ea typeface="ＭＳ Ｐゴシック" pitchFamily="34" charset="-128"/>
              </a:rPr>
              <a:t>Internet not originally designed with (much) security in mind</a:t>
            </a:r>
          </a:p>
          <a:p>
            <a:pPr marL="682625" lvl="1" indent="-225425" eaLnBrk="1" hangingPunct="1"/>
            <a:r>
              <a:rPr lang="en-US" altLang="en-US" i="1">
                <a:ea typeface="Arial" pitchFamily="34" charset="0"/>
              </a:rPr>
              <a:t>original vision:</a:t>
            </a:r>
            <a:r>
              <a:rPr lang="en-US" altLang="en-US">
                <a:ea typeface="Arial" pitchFamily="34" charset="0"/>
              </a:rPr>
              <a:t>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a group of mutually trusting users attached to a transparent network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</a:t>
            </a:r>
            <a:r>
              <a:rPr lang="en-US" altLang="ja-JP">
                <a:ea typeface="ＭＳ Ｐゴシック" pitchFamily="34" charset="-128"/>
                <a:sym typeface="Wingdings" pitchFamily="2" charset="2"/>
              </a:rPr>
              <a:t></a:t>
            </a:r>
            <a:endParaRPr lang="en-US" altLang="ja-JP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Internet protocol designers playing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catch-up</a:t>
            </a:r>
            <a:r>
              <a:rPr lang="ja-JP" altLang="en-US">
                <a:ea typeface="ＭＳ Ｐゴシック" pitchFamily="34" charset="-128"/>
              </a:rPr>
              <a:t>”</a:t>
            </a:r>
            <a:endParaRPr lang="en-US" altLang="ja-JP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en-US">
                <a:ea typeface="Arial" pitchFamily="34" charset="0"/>
              </a:rPr>
              <a:t>security considerations in all layers!</a:t>
            </a:r>
          </a:p>
          <a:p>
            <a:pPr marL="287338" indent="-287338" eaLnBrk="1" hangingPunct="1"/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7271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B148565F-66E8-414F-A1EE-903D99A4C389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98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0200" y="169864"/>
            <a:ext cx="9080500" cy="846137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What</a:t>
            </a:r>
            <a:r>
              <a:rPr lang="ja-JP" altLang="en-US" sz="3600" dirty="0">
                <a:ea typeface="ＭＳ Ｐゴシック" pitchFamily="34" charset="-128"/>
              </a:rPr>
              <a:t>’</a:t>
            </a:r>
            <a:r>
              <a:rPr lang="en-US" altLang="ja-JP" sz="3600" dirty="0">
                <a:ea typeface="ＭＳ Ｐゴシック" pitchFamily="34" charset="-128"/>
              </a:rPr>
              <a:t>s the Internet: a service view</a:t>
            </a:r>
            <a:endParaRPr lang="en-US" altLang="en-US" dirty="0">
              <a:ea typeface="ＭＳ Ｐゴシック" pitchFamily="34" charset="-128"/>
            </a:endParaRP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05871" y="1655764"/>
            <a:ext cx="4805098" cy="4105275"/>
          </a:xfrm>
        </p:spPr>
        <p:txBody>
          <a:bodyPr>
            <a:normAutofit fontScale="92500" lnSpcReduction="20000"/>
          </a:bodyPr>
          <a:lstStyle/>
          <a:p>
            <a:pPr marL="287338" indent="-287338" eaLnBrk="1" hangingPunct="1"/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Infrastructure that provides </a:t>
            </a:r>
            <a:r>
              <a:rPr lang="en-US" altLang="en-US" b="1" i="1" dirty="0">
                <a:solidFill>
                  <a:srgbClr val="CC0000"/>
                </a:solidFill>
                <a:ea typeface="ＭＳ Ｐゴシック" pitchFamily="34" charset="-128"/>
              </a:rPr>
              <a:t>services</a:t>
            </a:r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 to applications:</a:t>
            </a:r>
            <a:endParaRPr lang="en-US" altLang="en-US" sz="2400" dirty="0">
              <a:ea typeface="ＭＳ Ｐゴシック" pitchFamily="34" charset="-128"/>
            </a:endParaRP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Web, VoIP, email, games, e-commerce, social nets, …</a:t>
            </a:r>
          </a:p>
          <a:p>
            <a:pPr marL="287338" indent="-287338" eaLnBrk="1" hangingPunct="1"/>
            <a:r>
              <a:rPr lang="en-US" altLang="en-US" i="1" dirty="0">
                <a:solidFill>
                  <a:srgbClr val="CC0000"/>
                </a:solidFill>
                <a:ea typeface="ＭＳ Ｐゴシック" pitchFamily="34" charset="-128"/>
              </a:rPr>
              <a:t>Provides programming interface to </a:t>
            </a:r>
            <a:r>
              <a:rPr lang="en-US" altLang="en-US" b="1" i="1" dirty="0">
                <a:solidFill>
                  <a:srgbClr val="CC0000"/>
                </a:solidFill>
                <a:ea typeface="ＭＳ Ｐゴシック" pitchFamily="34" charset="-128"/>
              </a:rPr>
              <a:t>apps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hooks that allow sending and receiving  app programs to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connect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r>
              <a:rPr lang="en-US" altLang="ja-JP" dirty="0">
                <a:ea typeface="ＭＳ Ｐゴシック" pitchFamily="34" charset="-128"/>
              </a:rPr>
              <a:t> to Internet</a:t>
            </a:r>
          </a:p>
          <a:p>
            <a:pPr marL="682625" lvl="1" indent="-225425" eaLnBrk="1" hangingPunct="1"/>
            <a:r>
              <a:rPr lang="en-US" altLang="en-US" dirty="0">
                <a:ea typeface="Arial" pitchFamily="34" charset="0"/>
              </a:rPr>
              <a:t>provides service options, analogous to postal service</a:t>
            </a:r>
          </a:p>
        </p:txBody>
      </p:sp>
      <p:pic>
        <p:nvPicPr>
          <p:cNvPr id="27651" name="Picture 64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3" y="804864"/>
            <a:ext cx="709414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988433" y="6467476"/>
            <a:ext cx="1190096" cy="2889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27653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en-US" sz="1200">
                <a:latin typeface="Tahoma" pitchFamily="34" charset="0"/>
              </a:rPr>
              <a:t>1-</a:t>
            </a:r>
            <a:fld id="{87E20106-FD4B-4545-8BD2-FC845B3FA1E9}" type="slidenum">
              <a:rPr lang="en-US" altLang="en-US" sz="1200">
                <a:latin typeface="Tahoma" pitchFamily="34" charset="0"/>
              </a:rPr>
              <a:pPr/>
              <a:t>9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27654" name="Group 979"/>
          <p:cNvGrpSpPr>
            <a:grpSpLocks/>
          </p:cNvGrpSpPr>
          <p:nvPr/>
        </p:nvGrpSpPr>
        <p:grpSpPr bwMode="auto">
          <a:xfrm>
            <a:off x="5635759" y="1384300"/>
            <a:ext cx="3847173" cy="4747137"/>
            <a:chOff x="5202238" y="1384300"/>
            <a:chExt cx="3551237" cy="4747137"/>
          </a:xfrm>
        </p:grpSpPr>
        <p:sp>
          <p:nvSpPr>
            <p:cNvPr id="27655" name="Freeform 416"/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6" name="Freeform 415"/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57" name="Freeform 665"/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58" name="Group 666"/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8265" name="Rectangle 667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266" name="AutoShape 668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7659" name="Freeform 669"/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0" name="Line 670"/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1" name="Line 671"/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2" name="Line 672"/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63" name="Line 674"/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4" name="Line 675"/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5" name="Line 678"/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6" name="Line 679"/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7" name="Line 680"/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8" name="Line 682"/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69" name="Line 683"/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0" name="Picture 684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1" name="Line 685"/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72" name="Line 686"/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673" name="Picture 708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74" name="Line 711"/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5" name="Line 712"/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6" name="Line 713"/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7" name="Line 714"/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8" name="Line 715"/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79" name="Line 716"/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0" name="Line 717"/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1" name="Line 718"/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2" name="Line 719"/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3" name="Line 720"/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4" name="Line 721"/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5" name="Line 722"/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6" name="Line 723"/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7" name="Line 724"/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8" name="Line 725"/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89" name="Line 726"/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0" name="Line 727"/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1" name="Line 728"/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2" name="Oval 407"/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7693" name="Rectangle 410"/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itchFamily="18" charset="0"/>
              </a:endParaRPr>
            </a:p>
          </p:txBody>
        </p:sp>
        <p:sp>
          <p:nvSpPr>
            <p:cNvPr id="27694" name="Oval 411"/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endParaRPr lang="en-US" altLang="en-US">
                <a:latin typeface="Times New Roman" pitchFamily="18" charset="0"/>
              </a:endParaRPr>
            </a:p>
          </p:txBody>
        </p:sp>
        <p:grpSp>
          <p:nvGrpSpPr>
            <p:cNvPr id="27695" name="Group 732"/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8263" name="Freeform 733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4" name="Freeform 734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96" name="Line 735"/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97" name="Line 736"/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98" name="Group 737"/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825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5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5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58" name="Group 741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61" name="Freeform 742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62" name="Freeform 743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9" name="Line 744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0" name="Line 745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99" name="Group 746"/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824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4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4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50" name="Group 750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53" name="Freeform 751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54" name="Freeform 752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51" name="Line 753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2" name="Line 754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0" name="Group 764"/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8239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40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41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42" name="Group 768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45" name="Freeform 76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46" name="Freeform 77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43" name="Line 771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4" name="Line 772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01" name="Line 782"/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02" name="Group 801"/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8231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32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33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34" name="Group 805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37" name="Freeform 80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8" name="Freeform 80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35" name="Line 808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6" name="Line 809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3" name="Group 810"/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8223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24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25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26" name="Group 814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9" name="Freeform 81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30" name="Freeform 81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27" name="Line 817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8" name="Line 818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4" name="Group 819"/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8215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16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17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18" name="Group 823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21" name="Freeform 82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22" name="Freeform 82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9" name="Line 826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0" name="Line 827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5" name="Group 828"/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8207" name="Oval 407"/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08" name="Rectangle 410"/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209" name="Oval 411"/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210" name="Group 832"/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8213" name="Freeform 833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214" name="Freeform 834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211" name="Line 835"/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2" name="Line 836"/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06" name="Group 846"/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8191" name="Line 270"/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2" name="Line 271"/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3" name="Line 272"/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4" name="Line 273"/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5" name="Line 274"/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6" name="Line 275"/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7" name="Line 276"/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8" name="Line 277"/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199" name="Line 278"/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0" name="Line 279"/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1" name="Line 280"/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2" name="Line 281"/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3" name="Line 282"/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4" name="Line 283"/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5" name="Line 284"/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206" name="Oval 862"/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07" name="Picture 915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08" name="Line 918"/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709" name="Group 919"/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8189" name="Picture 92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90" name="Freeform 921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0" name="Group 922"/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8187" name="Picture 923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8" name="Freeform 924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1" name="Group 925"/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8185" name="Picture 926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6" name="Freeform 927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7712" name="Group 928"/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8183" name="Picture 92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184" name="Freeform 930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7713" name="Picture 933" descr="iphone_stylized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4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5" name="Picture 936" descr="access_point_stylized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16" name="Group 938"/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8151" name="Freeform 939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2" name="Rectangle 940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53" name="Freeform 941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4" name="Freeform 942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5" name="Rectangle 943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6" name="Group 944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81" name="AutoShape 945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2" name="AutoShape 946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7" name="Rectangle 947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58" name="Group 948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79" name="AutoShape 949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80" name="AutoShape 950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59" name="Rectangle 951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0" name="Rectangle 952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61" name="Group 953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77" name="AutoShape 954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8" name="AutoShape 955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2" name="Freeform 956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63" name="Group 957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75" name="AutoShape 958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76" name="AutoShape 959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64" name="Rectangle 960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5" name="Freeform 961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6" name="Freeform 962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7" name="Oval 963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68" name="Freeform 964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9" name="AutoShape 965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0" name="AutoShape 966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1" name="Oval 967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2" name="Oval 968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73" name="Oval 969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74" name="Rectangle 970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7717" name="Group 971"/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8119" name="Freeform 972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0" name="Rectangle 973"/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1" name="Freeform 974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2" name="Freeform 975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3" name="Rectangle 976"/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4" name="Group 977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8149" name="AutoShape 978"/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50" name="AutoShape 979"/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5" name="Rectangle 980"/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6" name="Group 981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8147" name="AutoShape 982"/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8" name="AutoShape 983"/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27" name="Rectangle 984"/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28" name="Rectangle 985"/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8129" name="Group 986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8145" name="AutoShape 987"/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6" name="AutoShape 988"/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0" name="Freeform 989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131" name="Group 990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8143" name="AutoShape 991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8144" name="AutoShape 992"/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itchFamily="34" charset="0"/>
                      <a:ea typeface="ＭＳ Ｐゴシック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8132" name="Rectangle 993"/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3" name="Freeform 994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4" name="Freeform 995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5" name="Oval 996"/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6" name="Freeform 997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7" name="AutoShape 998"/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8" name="AutoShape 999"/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39" name="Oval 1000"/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0" name="Oval 1001"/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8141" name="Oval 1002"/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8142" name="Rectangle 1003"/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7718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19" name="Picture 1006" descr="laptop_keyboard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0" name="Freeform 1007"/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21" name="Picture 1008" descr="screen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22" name="Freeform 1009"/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3" name="Freeform 1010"/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4" name="Freeform 1011"/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5" name="Freeform 1012"/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6" name="Freeform 1013"/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27" name="Freeform 1014"/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28" name="Group 1015"/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8113" name="Freeform 101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4" name="Freeform 101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5" name="Freeform 101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6" name="Freeform 101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7" name="Freeform 102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8" name="Freeform 102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29" name="Freeform 1022"/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0" name="Freeform 1023"/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1" name="Freeform 1024"/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2" name="Freeform 1025"/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3" name="Freeform 1026"/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4" name="Freeform 1027"/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7735" name="Picture 1030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6" name="Freeform 1031"/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37" name="Picture 1032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38" name="Freeform 1033"/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39" name="Freeform 1034"/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0" name="Freeform 1035"/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1" name="Freeform 1036"/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2" name="Freeform 1037"/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3" name="Freeform 1038"/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44" name="Group 1039"/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8107" name="Freeform 1040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8" name="Freeform 1041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9" name="Freeform 1042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0" name="Freeform 1043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1" name="Freeform 1044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2" name="Freeform 1045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45" name="Freeform 1046"/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6" name="Freeform 1047"/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7" name="Freeform 1048"/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8" name="Freeform 1049"/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49" name="Freeform 1050"/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0" name="Freeform 1051"/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51" name="Group 2"/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8085" name="Picture 1054" descr="laptop_keyboard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6" name="Freeform 1055"/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8087" name="Picture 1056" descr="screen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088" name="Freeform 1057"/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9" name="Freeform 1058"/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0" name="Freeform 1059"/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1" name="Freeform 1060"/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2" name="Freeform 1061"/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3" name="Freeform 1062"/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094" name="Group 1063"/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8101" name="Freeform 1064"/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2" name="Freeform 1065"/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3" name="Freeform 1066"/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4" name="Freeform 1067"/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5" name="Freeform 1068"/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106" name="Freeform 1069"/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95" name="Freeform 1070"/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6" name="Freeform 1071"/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7" name="Freeform 1072"/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8" name="Freeform 1073"/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9" name="Freeform 1074"/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0" name="Freeform 1075"/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7752" name="Picture 1077" descr="desktop_computer_stylized_medium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3" name="Freeform 1078"/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7754" name="Picture 1081" descr="laptop_keyboar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5" name="Freeform 1082"/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7756" name="Picture 1083" descr="scree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757" name="Freeform 1084"/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Freeform 1085"/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Freeform 1086"/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0" name="Freeform 1087"/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1" name="Freeform 1088"/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2" name="Freeform 1089"/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63" name="Group 1090"/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8079" name="Freeform 109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0" name="Freeform 109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1" name="Freeform 109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2" name="Freeform 109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3" name="Freeform 109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4" name="Freeform 109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764" name="Freeform 1097"/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5" name="Freeform 1098"/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6" name="Freeform 1099"/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7" name="Freeform 1100"/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8" name="Freeform 1101"/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69" name="Freeform 1102"/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770" name="Group 1103"/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8071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72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73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74" name="Group 1107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77" name="Freeform 1108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8" name="Freeform 1109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75" name="Line 1110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6" name="Line 1111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1" name="Group 1112"/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806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6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6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66" name="Group 11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8069" name="Freeform 11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70" name="Freeform 11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67" name="Line 11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8" name="Line 11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2" name="Group 1121"/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8055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56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57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58" name="Group 1125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61" name="Freeform 11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62" name="Freeform 11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9" name="Line 1128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0" name="Line 1129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3" name="Group 1130"/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8047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48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49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50" name="Group 1134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53" name="Freeform 1135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54" name="Freeform 1136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51" name="Line 1137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2" name="Line 1138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4" name="Group 1139"/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8039" name="Oval 407"/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40" name="Rectangle 410"/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8041" name="Oval 411"/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8042" name="Group 1143"/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8045" name="Freeform 1144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046" name="Freeform 1145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8043" name="Line 1146"/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4" name="Line 1147"/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775" name="Group 3"/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8037" name="Picture 555" descr="fridge2.png"/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038" name="Picture 1115" descr="antenna_stylized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7776" name="Picture 603" descr="car_icon_small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7" name="Picture 814" descr="light2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8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79" name="Picture 1017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80" name="Group 347"/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1354" name="Oval 1353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5" name="Rectangle 1354"/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6" name="Oval 1355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57" name="Freeform 1356"/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58" name="Freeform 1357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9" name="Freeform 1358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60" name="Freeform 1359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61" name="Straight Connector 1360"/>
              <p:cNvCxnSpPr>
                <a:cxnSpLocks noChangeShapeType="1"/>
                <a:endCxn id="13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2" name="Straight Connector 1361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1" name="Group 347"/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1345" name="Oval 1344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7" name="Oval 1346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8" name="Freeform 1347"/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9" name="Freeform 1348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0" name="Freeform 1349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51" name="Freeform 1350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2" name="Straight Connector 1351"/>
              <p:cNvCxnSpPr>
                <a:cxnSpLocks noChangeShapeType="1"/>
                <a:endCxn id="13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53" name="Straight Connector 1352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2" name="Group 347"/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1336" name="Oval 1335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7" name="Rectangle 1336"/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8" name="Oval 1337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9" name="Freeform 1338"/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40" name="Freeform 1339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1" name="Freeform 1340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2" name="Freeform 1341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43" name="Straight Connector 1342"/>
              <p:cNvCxnSpPr>
                <a:cxnSpLocks noChangeShapeType="1"/>
                <a:endCxn id="13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44" name="Straight Connector 1343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3" name="Group 347"/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1327" name="Oval 132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8" name="Rectangle 1327"/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9" name="Oval 132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30" name="Freeform 1329"/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31" name="Freeform 133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2" name="Freeform 133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3" name="Freeform 133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34" name="Straight Connector 1333"/>
              <p:cNvCxnSpPr>
                <a:cxnSpLocks noChangeShapeType="1"/>
                <a:endCxn id="13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35" name="Straight Connector 133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4" name="Group 347"/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1318" name="Oval 131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9" name="Rectangle 1318"/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0" name="Oval 131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21" name="Freeform 1320"/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2" name="Freeform 132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3" name="Freeform 132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24" name="Freeform 132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25" name="Straight Connector 1324"/>
              <p:cNvCxnSpPr>
                <a:cxnSpLocks noChangeShapeType="1"/>
                <a:endCxn id="13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26" name="Straight Connector 132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5" name="Group 1110"/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1309" name="Oval 1308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0" name="Rectangle 1309"/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1" name="Oval 1310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2" name="Freeform 1311"/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13" name="Freeform 1312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4" name="Freeform 1313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15" name="Freeform 1314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16" name="Straight Connector 1315"/>
              <p:cNvCxnSpPr>
                <a:cxnSpLocks noChangeShapeType="1"/>
                <a:endCxn id="131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17" name="Straight Connector 1316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6" name="Group 1111"/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1300" name="Oval 1299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01" name="Rectangle 1300"/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2" name="Oval 1301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03" name="Freeform 1302"/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4" name="Freeform 1303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5" name="Freeform 1304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06" name="Freeform 1305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07" name="Straight Connector 1306"/>
              <p:cNvCxnSpPr>
                <a:cxnSpLocks noChangeShapeType="1"/>
                <a:endCxn id="130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08" name="Straight Connector 1307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7" name="Group 1112"/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1291" name="Oval 1290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2" name="Rectangle 1291"/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3" name="Oval 1292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4" name="Freeform 1293"/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95" name="Freeform 1294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6" name="Freeform 1295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97" name="Freeform 1296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98" name="Straight Connector 1297"/>
              <p:cNvCxnSpPr>
                <a:cxnSpLocks noChangeShapeType="1"/>
                <a:endCxn id="129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9" name="Straight Connector 1298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8" name="Group 1113"/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1282" name="Oval 1281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83" name="Rectangle 1282"/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4" name="Oval 1283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85" name="Freeform 1284"/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86" name="Freeform 1285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7" name="Freeform 1286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88" name="Freeform 1287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9" name="Straight Connector 1288"/>
              <p:cNvCxnSpPr>
                <a:cxnSpLocks noChangeShapeType="1"/>
                <a:endCxn id="128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0" name="Straight Connector 1289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89" name="Group 1114"/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1273" name="Oval 1272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4" name="Rectangle 1273"/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5" name="Oval 1274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76" name="Freeform 1275"/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77" name="Freeform 1276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8" name="Freeform 1277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9" name="Freeform 1278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80" name="Straight Connector 1279"/>
              <p:cNvCxnSpPr>
                <a:cxnSpLocks noChangeShapeType="1"/>
                <a:endCxn id="127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1" name="Straight Connector 1280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790" name="Group 1115"/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1264" name="Oval 1263"/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5" name="Rectangle 1264"/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6" name="Oval 1265"/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67" name="Freeform 1266"/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68" name="Freeform 1267"/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69" name="Freeform 1268"/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70" name="Freeform 1269"/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71" name="Straight Connector 1270"/>
              <p:cNvCxnSpPr>
                <a:cxnSpLocks noChangeShapeType="1"/>
                <a:endCxn id="126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72" name="Straight Connector 1271"/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7791" name="Line 421"/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2" name="Line 422"/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3" name="Line 423"/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4" name="Line 444"/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5" name="Line 445"/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6" name="Line 446"/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7" name="Line 447"/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8" name="Line 448"/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99" name="Line 450"/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0" name="Line 451"/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1" name="Line 452"/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02" name="Line 541"/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3" name="Group 665"/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793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3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3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33" name="Group 65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36" name="Freeform 66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37" name="Freeform 66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34" name="Line 66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5" name="Line 66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4" name="Group 675"/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7922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23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24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25" name="Group 67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8" name="Freeform 68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9" name="Freeform 68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26" name="Line 68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7" name="Line 68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5" name="Group 684"/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7914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15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16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17" name="Group 68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20" name="Freeform 68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21" name="Freeform 69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8" name="Line 69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9" name="Line 69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06" name="Line 693"/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807" name="Group 694"/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7906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07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08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09" name="Group 698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12" name="Freeform 699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13" name="Freeform 700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10" name="Line 701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1" name="Line 702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8" name="Group 712"/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7898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899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900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901" name="Group 716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904" name="Freeform 717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905" name="Freeform 718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902" name="Line 719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3" name="Line 720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809" name="Group 721"/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7890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891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itchFamily="18" charset="0"/>
                </a:endParaRPr>
              </a:p>
            </p:txBody>
          </p:sp>
          <p:sp>
            <p:nvSpPr>
              <p:cNvPr id="27892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endParaRPr lang="en-US" altLang="en-US">
                  <a:latin typeface="Times New Roman" pitchFamily="18" charset="0"/>
                </a:endParaRPr>
              </a:p>
            </p:txBody>
          </p:sp>
          <p:grpSp>
            <p:nvGrpSpPr>
              <p:cNvPr id="27893" name="Group 725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7896" name="Freeform 726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897" name="Freeform 727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7894" name="Line 728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5" name="Line 729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810" name="Text Box 580"/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44299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7811" name="Text Box 580"/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03164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7812" name="Text Box 580"/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00329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7813" name="Text Box 580"/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33364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7814" name="Text Box 580"/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06248" cy="486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7815" name="Picture 269" descr="cell_tower_radiation copy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816" name="Group 347"/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1207" name="Oval 1206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8" name="Rectangle 1207"/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9" name="Oval 1208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0" name="Freeform 1209"/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11" name="Freeform 1210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2" name="Freeform 1211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13" name="Freeform 1212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14" name="Straight Connector 1213"/>
              <p:cNvCxnSpPr>
                <a:cxnSpLocks noChangeShapeType="1"/>
                <a:endCxn id="120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5" name="Straight Connector 1214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7" name="Group 347"/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1198" name="Oval 1197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9" name="Rectangle 1198"/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0" name="Oval 1199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01" name="Freeform 1200"/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2" name="Freeform 1201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3" name="Freeform 1202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04" name="Freeform 1203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05" name="Straight Connector 1204"/>
              <p:cNvCxnSpPr>
                <a:cxnSpLocks noChangeShapeType="1"/>
                <a:endCxn id="12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06" name="Straight Connector 1205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8" name="Group 347"/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1189" name="Oval 1188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0" name="Rectangle 1189"/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1" name="Oval 1190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2" name="Freeform 1191"/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93" name="Freeform 1192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4" name="Freeform 1193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95" name="Freeform 1194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96" name="Straight Connector 1195"/>
              <p:cNvCxnSpPr>
                <a:cxnSpLocks noChangeShapeType="1"/>
                <a:endCxn id="11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97" name="Straight Connector 1196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19" name="Group 347"/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1180" name="Oval 1179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1" name="Rectangle 1180"/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2" name="Oval 1181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83" name="Freeform 1182"/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84" name="Freeform 1183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5" name="Freeform 1184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86" name="Freeform 1185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87" name="Straight Connector 1186"/>
              <p:cNvCxnSpPr>
                <a:cxnSpLocks noChangeShapeType="1"/>
                <a:endCxn id="11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88" name="Straight Connector 1187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0" name="Group 347"/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1171" name="Oval 1170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2" name="Rectangle 1171"/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3" name="Oval 1172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74" name="Freeform 1173"/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75" name="Freeform 1174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6" name="Freeform 1175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77" name="Freeform 1176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78" name="Straight Connector 1177"/>
              <p:cNvCxnSpPr>
                <a:cxnSpLocks noChangeShapeType="1"/>
                <a:endCxn id="11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9" name="Straight Connector 1178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1" name="Group 347"/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1162" name="Oval 1161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3" name="Rectangle 1162"/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4" name="Oval 1163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65" name="Freeform 1164"/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66" name="Freeform 1165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7" name="Freeform 1166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68" name="Freeform 1167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9" name="Straight Connector 1168"/>
              <p:cNvCxnSpPr>
                <a:cxnSpLocks noChangeShapeType="1"/>
                <a:endCxn id="11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70" name="Straight Connector 1169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7822" name="Group 347"/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1153" name="Oval 1152"/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54" name="Rectangle 1153"/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5" name="Oval 1154"/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56" name="Freeform 1155"/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57" name="Freeform 1156"/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8" name="Freeform 1157"/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59" name="Freeform 1158"/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60" name="Straight Connector 1159"/>
              <p:cNvCxnSpPr>
                <a:cxnSpLocks noChangeShapeType="1"/>
                <a:endCxn id="11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1" name="Straight Connector 1160"/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7823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4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5" name="Picture 1005" descr="antenna_stylized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26" name="Picture 934" descr="antenna_radiation_stylize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509322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3731" name="Picture 8" descr="underline_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09" y="1001872"/>
            <a:ext cx="9261079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4018" y="386080"/>
            <a:ext cx="9746059" cy="85217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itchFamily="34" charset="-128"/>
              </a:rPr>
              <a:t>Bad guys: put malware into hosts via Internet</a:t>
            </a:r>
          </a:p>
        </p:txBody>
      </p:sp>
      <p:sp>
        <p:nvSpPr>
          <p:cNvPr id="73733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22564" y="1406526"/>
            <a:ext cx="8353029" cy="4772025"/>
          </a:xfrm>
        </p:spPr>
        <p:txBody>
          <a:bodyPr>
            <a:normAutofit fontScale="92500" lnSpcReduction="10000"/>
          </a:bodyPr>
          <a:lstStyle/>
          <a:p>
            <a:pPr marL="287338" indent="-287338" eaLnBrk="1" hangingPunct="1">
              <a:spcBef>
                <a:spcPct val="50000"/>
              </a:spcBef>
            </a:pPr>
            <a:r>
              <a:rPr lang="en-US" altLang="en-US">
                <a:ea typeface="ＭＳ Ｐゴシック" pitchFamily="34" charset="-128"/>
              </a:rPr>
              <a:t>malware can get in host from:</a:t>
            </a:r>
            <a:endParaRPr lang="en-US" altLang="en-US">
              <a:solidFill>
                <a:srgbClr val="000099"/>
              </a:solidFill>
              <a:ea typeface="ＭＳ Ｐゴシック" pitchFamily="34" charset="-128"/>
            </a:endParaRP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000099"/>
                </a:solidFill>
                <a:ea typeface="Arial" pitchFamily="34" charset="0"/>
              </a:rPr>
              <a:t>virus: </a:t>
            </a:r>
            <a:r>
              <a:rPr lang="en-US" altLang="en-US">
                <a:ea typeface="Arial" pitchFamily="34" charset="0"/>
              </a:rPr>
              <a:t>self-replicating infection by receiving/executing  object (e.g., e-mail attachment)</a:t>
            </a: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>
                <a:solidFill>
                  <a:srgbClr val="000099"/>
                </a:solidFill>
                <a:ea typeface="Arial" pitchFamily="34" charset="0"/>
              </a:rPr>
              <a:t>worm: </a:t>
            </a:r>
            <a:r>
              <a:rPr lang="en-US" altLang="en-US">
                <a:ea typeface="Arial" pitchFamily="34" charset="0"/>
              </a:rPr>
              <a:t>self-replicating infection by passively receiving object that gets itself executed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>
                <a:solidFill>
                  <a:srgbClr val="000099"/>
                </a:solidFill>
                <a:ea typeface="ＭＳ Ｐゴシック" pitchFamily="34" charset="-128"/>
              </a:rPr>
              <a:t>spyware malware</a:t>
            </a:r>
            <a:r>
              <a:rPr lang="en-US" altLang="en-US">
                <a:ea typeface="ＭＳ Ｐゴシック" pitchFamily="34" charset="-128"/>
              </a:rPr>
              <a:t> can record keystrokes, web sites visited, upload info to collection site</a:t>
            </a:r>
          </a:p>
          <a:p>
            <a:pPr marL="287338" indent="-287338" eaLnBrk="1" hangingPunct="1">
              <a:spcBef>
                <a:spcPct val="50000"/>
              </a:spcBef>
            </a:pPr>
            <a:r>
              <a:rPr lang="en-US" altLang="en-US">
                <a:ea typeface="ＭＳ Ｐゴシック" pitchFamily="34" charset="-128"/>
              </a:rPr>
              <a:t>infected host can be enrolled in  </a:t>
            </a:r>
            <a:r>
              <a:rPr lang="en-US" altLang="en-US">
                <a:solidFill>
                  <a:srgbClr val="000099"/>
                </a:solidFill>
                <a:ea typeface="ＭＳ Ｐゴシック" pitchFamily="34" charset="-128"/>
              </a:rPr>
              <a:t>botnet,</a:t>
            </a:r>
            <a:r>
              <a:rPr lang="en-US" altLang="en-US">
                <a:ea typeface="ＭＳ Ｐゴシック" pitchFamily="34" charset="-128"/>
              </a:rPr>
              <a:t> used for spam. DDoS attacks</a:t>
            </a:r>
          </a:p>
        </p:txBody>
      </p:sp>
      <p:sp>
        <p:nvSpPr>
          <p:cNvPr id="7373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188B7EED-5C93-4BD7-8303-9D297ADED05E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6586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grpSp>
        <p:nvGrpSpPr>
          <p:cNvPr id="74755" name="Group 131"/>
          <p:cNvGrpSpPr>
            <a:grpSpLocks/>
          </p:cNvGrpSpPr>
          <p:nvPr/>
        </p:nvGrpSpPr>
        <p:grpSpPr bwMode="auto">
          <a:xfrm flipH="1">
            <a:off x="6192970" y="3614739"/>
            <a:ext cx="796263" cy="681037"/>
            <a:chOff x="-44" y="1473"/>
            <a:chExt cx="981" cy="1105"/>
          </a:xfrm>
        </p:grpSpPr>
        <p:pic>
          <p:nvPicPr>
            <p:cNvPr id="74856" name="Picture 132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57" name="Freeform 13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3" name="Group 186"/>
          <p:cNvGrpSpPr>
            <a:grpSpLocks/>
          </p:cNvGrpSpPr>
          <p:nvPr/>
        </p:nvGrpSpPr>
        <p:grpSpPr bwMode="auto">
          <a:xfrm>
            <a:off x="6779414" y="3857626"/>
            <a:ext cx="839258" cy="1263650"/>
            <a:chOff x="5069" y="1396"/>
            <a:chExt cx="488" cy="796"/>
          </a:xfrm>
        </p:grpSpPr>
        <p:sp>
          <p:nvSpPr>
            <p:cNvPr id="74822" name="Text Box 21"/>
            <p:cNvSpPr txBox="1">
              <a:spLocks noChangeArrowheads="1"/>
            </p:cNvSpPr>
            <p:nvPr/>
          </p:nvSpPr>
          <p:spPr bwMode="auto">
            <a:xfrm>
              <a:off x="5069" y="1940"/>
              <a:ext cx="4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Arial" pitchFamily="34" charset="0"/>
                </a:rPr>
                <a:t>target</a:t>
              </a:r>
            </a:p>
          </p:txBody>
        </p:sp>
        <p:grpSp>
          <p:nvGrpSpPr>
            <p:cNvPr id="74823" name="Group 153"/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74824" name="Freeform 154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25" name="Rectangle 155"/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26" name="Freeform 156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27" name="Freeform 157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28" name="Rectangle 158"/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grpSp>
            <p:nvGrpSpPr>
              <p:cNvPr id="74829" name="Group 159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74854" name="AutoShape 160"/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  <p:sp>
              <p:nvSpPr>
                <p:cNvPr id="74855" name="AutoShape 161"/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</p:grpSp>
          <p:sp>
            <p:nvSpPr>
              <p:cNvPr id="74830" name="Rectangle 162"/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grpSp>
            <p:nvGrpSpPr>
              <p:cNvPr id="74831" name="Group 163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74852" name="AutoShape 164"/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  <p:sp>
              <p:nvSpPr>
                <p:cNvPr id="74853" name="AutoShape 165"/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</p:grpSp>
          <p:sp>
            <p:nvSpPr>
              <p:cNvPr id="74832" name="Rectangle 166"/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33" name="Rectangle 167"/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grpSp>
            <p:nvGrpSpPr>
              <p:cNvPr id="74834" name="Group 168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74850" name="AutoShape 169"/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  <p:sp>
              <p:nvSpPr>
                <p:cNvPr id="74851" name="AutoShape 170"/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</p:grpSp>
          <p:sp>
            <p:nvSpPr>
              <p:cNvPr id="74835" name="Freeform 171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4836" name="Group 172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74848" name="AutoShape 173"/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  <p:sp>
              <p:nvSpPr>
                <p:cNvPr id="74849" name="AutoShape 174"/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SzPct val="100000"/>
                    <a:buFont typeface="Wingdings" pitchFamily="2" charset="2"/>
                    <a:buChar char="§"/>
                    <a:defRPr sz="2800">
                      <a:solidFill>
                        <a:schemeClr val="tx1"/>
                      </a:solidFill>
                      <a:latin typeface="Gill Sans MT" pitchFamily="34" charset="0"/>
                      <a:ea typeface="ＭＳ Ｐゴシック" pitchFamily="34" charset="-128"/>
                      <a:cs typeface="Arial" pitchFamily="34" charset="0"/>
                    </a:defRPr>
                  </a:lvl1pPr>
                  <a:lvl2pPr marL="742950" indent="-285750">
                    <a:lnSpc>
                      <a:spcPct val="85000"/>
                    </a:lnSpc>
                    <a:spcBef>
                      <a:spcPct val="20000"/>
                    </a:spcBef>
                    <a:buClr>
                      <a:srgbClr val="000090"/>
                    </a:buClr>
                    <a:buFont typeface="Arial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Gill Sans MT" pitchFamily="34" charset="0"/>
                      <a:ea typeface="Arial" pitchFamily="34" charset="0"/>
                      <a:cs typeface="Arial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Comic Sans MS" pitchFamily="66" charset="0"/>
                      <a:ea typeface="Arial" pitchFamily="34" charset="0"/>
                      <a:cs typeface="Arial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0090"/>
                    </a:buClr>
                    <a:buFont typeface="Wingdings" pitchFamily="2" charset="2"/>
                    <a:buChar char="§"/>
                    <a:defRPr sz="2000">
                      <a:solidFill>
                        <a:schemeClr val="tx1"/>
                      </a:solidFill>
                      <a:latin typeface="Times New Roman" pitchFamily="18" charset="0"/>
                      <a:ea typeface="Arial" pitchFamily="34" charset="0"/>
                      <a:cs typeface="Arial" pitchFamily="34" charset="0"/>
                    </a:defRPr>
                  </a:lvl9pPr>
                </a:lstStyle>
                <a:p>
                  <a:pPr>
                    <a:lnSpc>
                      <a:spcPct val="10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en-US" sz="2400">
                    <a:latin typeface="Arial" pitchFamily="34" charset="0"/>
                  </a:endParaRPr>
                </a:p>
              </p:txBody>
            </p:sp>
          </p:grpSp>
          <p:sp>
            <p:nvSpPr>
              <p:cNvPr id="74837" name="Rectangle 175"/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38" name="Freeform 176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39" name="Freeform 177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40" name="Oval 178"/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1" name="Freeform 179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42" name="AutoShape 180"/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3" name="AutoShape 181"/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4" name="Oval 182"/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5" name="Oval 183"/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solidFill>
                    <a:srgbClr val="FF0000"/>
                  </a:solidFill>
                  <a:latin typeface="Arial" pitchFamily="34" charset="0"/>
                </a:endParaRPr>
              </a:p>
            </p:txBody>
          </p:sp>
          <p:sp>
            <p:nvSpPr>
              <p:cNvPr id="74846" name="Oval 184"/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4847" name="Rectangle 185"/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</p:grpSp>
      <p:sp>
        <p:nvSpPr>
          <p:cNvPr id="7475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9630" y="1212851"/>
            <a:ext cx="8810493" cy="1171575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>
                <a:solidFill>
                  <a:srgbClr val="CC0000"/>
                </a:solidFill>
                <a:ea typeface="ＭＳ Ｐゴシック" pitchFamily="34" charset="-128"/>
              </a:rPr>
              <a:t>Denial of Service (DoS):</a:t>
            </a:r>
            <a:r>
              <a:rPr lang="en-US" altLang="en-US">
                <a:ea typeface="ＭＳ Ｐゴシック" pitchFamily="34" charset="-128"/>
              </a:rPr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/>
          <p:cNvSpPr>
            <a:spLocks noChangeArrowheads="1"/>
          </p:cNvSpPr>
          <p:nvPr/>
        </p:nvSpPr>
        <p:spPr bwMode="auto">
          <a:xfrm>
            <a:off x="383514" y="2652713"/>
            <a:ext cx="44577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400">
                <a:solidFill>
                  <a:srgbClr val="000099"/>
                </a:solidFill>
              </a:rPr>
              <a:t>1.</a:t>
            </a:r>
            <a:r>
              <a:rPr lang="en-US" altLang="en-US" sz="2400"/>
              <a:t> select target</a:t>
            </a:r>
          </a:p>
        </p:txBody>
      </p:sp>
      <p:sp>
        <p:nvSpPr>
          <p:cNvPr id="281605" name="Rectangle 5"/>
          <p:cNvSpPr>
            <a:spLocks noChangeArrowheads="1"/>
          </p:cNvSpPr>
          <p:nvPr/>
        </p:nvSpPr>
        <p:spPr bwMode="auto">
          <a:xfrm>
            <a:off x="412751" y="3171825"/>
            <a:ext cx="4112022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400">
                <a:solidFill>
                  <a:srgbClr val="000099"/>
                </a:solidFill>
              </a:rPr>
              <a:t>2.</a:t>
            </a:r>
            <a:r>
              <a:rPr lang="en-US" altLang="en-US" sz="2400"/>
              <a:t> break into hosts around the network (see botnet)</a:t>
            </a:r>
          </a:p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en-US" sz="2400"/>
          </a:p>
        </p:txBody>
      </p:sp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404152" y="4040188"/>
            <a:ext cx="44577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 sz="2400">
                <a:solidFill>
                  <a:srgbClr val="000099"/>
                </a:solidFill>
              </a:rPr>
              <a:t>3.</a:t>
            </a:r>
            <a:r>
              <a:rPr lang="en-US" altLang="en-US" sz="2400"/>
              <a:t> send packets to target from compromised hosts</a:t>
            </a:r>
          </a:p>
        </p:txBody>
      </p:sp>
      <p:sp>
        <p:nvSpPr>
          <p:cNvPr id="74761" name="Rectangle 2"/>
          <p:cNvSpPr>
            <a:spLocks noChangeArrowheads="1"/>
          </p:cNvSpPr>
          <p:nvPr/>
        </p:nvSpPr>
        <p:spPr bwMode="auto">
          <a:xfrm>
            <a:off x="1280386" y="146050"/>
            <a:ext cx="8493534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3600" dirty="0">
                <a:solidFill>
                  <a:srgbClr val="000099"/>
                </a:solidFill>
              </a:rPr>
              <a:t>Bad guys: </a:t>
            </a:r>
            <a:r>
              <a:rPr lang="en-US" altLang="en-US" sz="3200" dirty="0">
                <a:solidFill>
                  <a:srgbClr val="000099"/>
                </a:solidFill>
              </a:rPr>
              <a:t>attack server, network infrastructure</a:t>
            </a:r>
          </a:p>
        </p:txBody>
      </p:sp>
      <p:grpSp>
        <p:nvGrpSpPr>
          <p:cNvPr id="9" name="Group 152"/>
          <p:cNvGrpSpPr>
            <a:grpSpLocks/>
          </p:cNvGrpSpPr>
          <p:nvPr/>
        </p:nvGrpSpPr>
        <p:grpSpPr bwMode="auto">
          <a:xfrm>
            <a:off x="5467219" y="3152775"/>
            <a:ext cx="2947723" cy="2674938"/>
            <a:chOff x="-262" y="2555"/>
            <a:chExt cx="1714" cy="1685"/>
          </a:xfrm>
        </p:grpSpPr>
        <p:sp>
          <p:nvSpPr>
            <p:cNvPr id="74812" name="Line 63"/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3" name="Line 64"/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4" name="Line 65"/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5" name="Line 66"/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6" name="Line 67"/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7" name="Line 68"/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8" name="Line 69"/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19" name="Line 70"/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20" name="Line 71"/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21" name="Line 72"/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4763" name="Picture 112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386" y="887413"/>
            <a:ext cx="837366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64" name="Group 113"/>
          <p:cNvGrpSpPr>
            <a:grpSpLocks/>
          </p:cNvGrpSpPr>
          <p:nvPr/>
        </p:nvGrpSpPr>
        <p:grpSpPr bwMode="auto">
          <a:xfrm flipH="1">
            <a:off x="7813014" y="2792414"/>
            <a:ext cx="796263" cy="681037"/>
            <a:chOff x="-44" y="1473"/>
            <a:chExt cx="981" cy="1105"/>
          </a:xfrm>
        </p:grpSpPr>
        <p:pic>
          <p:nvPicPr>
            <p:cNvPr id="74810" name="Picture 11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11" name="Freeform 11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5" name="Group 116"/>
          <p:cNvGrpSpPr>
            <a:grpSpLocks/>
          </p:cNvGrpSpPr>
          <p:nvPr/>
        </p:nvGrpSpPr>
        <p:grpSpPr bwMode="auto">
          <a:xfrm flipH="1">
            <a:off x="8124296" y="3629025"/>
            <a:ext cx="796264" cy="681038"/>
            <a:chOff x="-44" y="1473"/>
            <a:chExt cx="981" cy="1105"/>
          </a:xfrm>
        </p:grpSpPr>
        <p:pic>
          <p:nvPicPr>
            <p:cNvPr id="74808" name="Picture 11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9" name="Freeform 11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6" name="Group 119"/>
          <p:cNvGrpSpPr>
            <a:grpSpLocks/>
          </p:cNvGrpSpPr>
          <p:nvPr/>
        </p:nvGrpSpPr>
        <p:grpSpPr bwMode="auto">
          <a:xfrm flipH="1">
            <a:off x="8187929" y="4330700"/>
            <a:ext cx="796263" cy="681038"/>
            <a:chOff x="-44" y="1473"/>
            <a:chExt cx="981" cy="1105"/>
          </a:xfrm>
        </p:grpSpPr>
        <p:pic>
          <p:nvPicPr>
            <p:cNvPr id="74806" name="Picture 12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7" name="Freeform 12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7" name="Group 122"/>
          <p:cNvGrpSpPr>
            <a:grpSpLocks/>
          </p:cNvGrpSpPr>
          <p:nvPr/>
        </p:nvGrpSpPr>
        <p:grpSpPr bwMode="auto">
          <a:xfrm flipH="1">
            <a:off x="8227484" y="5111750"/>
            <a:ext cx="796264" cy="681038"/>
            <a:chOff x="-44" y="1473"/>
            <a:chExt cx="981" cy="1105"/>
          </a:xfrm>
        </p:grpSpPr>
        <p:pic>
          <p:nvPicPr>
            <p:cNvPr id="74804" name="Picture 123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5" name="Freeform 124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8" name="Group 125"/>
          <p:cNvGrpSpPr>
            <a:grpSpLocks/>
          </p:cNvGrpSpPr>
          <p:nvPr/>
        </p:nvGrpSpPr>
        <p:grpSpPr bwMode="auto">
          <a:xfrm flipH="1">
            <a:off x="6770820" y="2921000"/>
            <a:ext cx="796263" cy="681038"/>
            <a:chOff x="-44" y="1473"/>
            <a:chExt cx="981" cy="1105"/>
          </a:xfrm>
        </p:grpSpPr>
        <p:pic>
          <p:nvPicPr>
            <p:cNvPr id="74802" name="Picture 126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3" name="Freeform 12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69" name="Group 128"/>
          <p:cNvGrpSpPr>
            <a:grpSpLocks/>
          </p:cNvGrpSpPr>
          <p:nvPr/>
        </p:nvGrpSpPr>
        <p:grpSpPr bwMode="auto">
          <a:xfrm flipH="1">
            <a:off x="5682192" y="2982914"/>
            <a:ext cx="796264" cy="681037"/>
            <a:chOff x="-44" y="1473"/>
            <a:chExt cx="981" cy="1105"/>
          </a:xfrm>
        </p:grpSpPr>
        <p:pic>
          <p:nvPicPr>
            <p:cNvPr id="74800" name="Picture 129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1" name="Freeform 13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0" name="Group 134"/>
          <p:cNvGrpSpPr>
            <a:grpSpLocks/>
          </p:cNvGrpSpPr>
          <p:nvPr/>
        </p:nvGrpSpPr>
        <p:grpSpPr bwMode="auto">
          <a:xfrm flipH="1">
            <a:off x="4906566" y="3687764"/>
            <a:ext cx="796263" cy="681037"/>
            <a:chOff x="-44" y="1473"/>
            <a:chExt cx="981" cy="1105"/>
          </a:xfrm>
        </p:grpSpPr>
        <p:pic>
          <p:nvPicPr>
            <p:cNvPr id="74798" name="Picture 135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9" name="Freeform 13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1" name="Group 137"/>
          <p:cNvGrpSpPr>
            <a:grpSpLocks/>
          </p:cNvGrpSpPr>
          <p:nvPr/>
        </p:nvGrpSpPr>
        <p:grpSpPr bwMode="auto">
          <a:xfrm flipH="1">
            <a:off x="5591043" y="4422775"/>
            <a:ext cx="796263" cy="681038"/>
            <a:chOff x="-44" y="1473"/>
            <a:chExt cx="981" cy="1105"/>
          </a:xfrm>
        </p:grpSpPr>
        <p:pic>
          <p:nvPicPr>
            <p:cNvPr id="74796" name="Picture 13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7" name="Freeform 13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2" name="Group 140"/>
          <p:cNvGrpSpPr>
            <a:grpSpLocks/>
          </p:cNvGrpSpPr>
          <p:nvPr/>
        </p:nvGrpSpPr>
        <p:grpSpPr bwMode="auto">
          <a:xfrm flipH="1">
            <a:off x="6165454" y="5032375"/>
            <a:ext cx="796263" cy="681038"/>
            <a:chOff x="-44" y="1473"/>
            <a:chExt cx="981" cy="1105"/>
          </a:xfrm>
        </p:grpSpPr>
        <p:pic>
          <p:nvPicPr>
            <p:cNvPr id="74794" name="Picture 14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5" name="Freeform 14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3" name="Group 143"/>
          <p:cNvGrpSpPr>
            <a:grpSpLocks/>
          </p:cNvGrpSpPr>
          <p:nvPr/>
        </p:nvGrpSpPr>
        <p:grpSpPr bwMode="auto">
          <a:xfrm flipH="1">
            <a:off x="5166255" y="5322889"/>
            <a:ext cx="796264" cy="681037"/>
            <a:chOff x="-44" y="1473"/>
            <a:chExt cx="981" cy="1105"/>
          </a:xfrm>
        </p:grpSpPr>
        <p:pic>
          <p:nvPicPr>
            <p:cNvPr id="74792" name="Picture 144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3" name="Freeform 145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4" name="Group 146"/>
          <p:cNvGrpSpPr>
            <a:grpSpLocks/>
          </p:cNvGrpSpPr>
          <p:nvPr/>
        </p:nvGrpSpPr>
        <p:grpSpPr bwMode="auto">
          <a:xfrm flipH="1">
            <a:off x="6457818" y="5829300"/>
            <a:ext cx="796263" cy="681038"/>
            <a:chOff x="-44" y="1473"/>
            <a:chExt cx="981" cy="1105"/>
          </a:xfrm>
        </p:grpSpPr>
        <p:pic>
          <p:nvPicPr>
            <p:cNvPr id="74790" name="Picture 147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91" name="Freeform 148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4775" name="Group 149"/>
          <p:cNvGrpSpPr>
            <a:grpSpLocks/>
          </p:cNvGrpSpPr>
          <p:nvPr/>
        </p:nvGrpSpPr>
        <p:grpSpPr bwMode="auto">
          <a:xfrm flipH="1">
            <a:off x="7264401" y="5440364"/>
            <a:ext cx="796264" cy="681037"/>
            <a:chOff x="-44" y="1473"/>
            <a:chExt cx="981" cy="1105"/>
          </a:xfrm>
        </p:grpSpPr>
        <p:pic>
          <p:nvPicPr>
            <p:cNvPr id="74788" name="Picture 150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789" name="Freeform 15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22" name="Group 89"/>
          <p:cNvGrpSpPr>
            <a:grpSpLocks/>
          </p:cNvGrpSpPr>
          <p:nvPr/>
        </p:nvGrpSpPr>
        <p:grpSpPr bwMode="auto">
          <a:xfrm>
            <a:off x="4934083" y="2860676"/>
            <a:ext cx="3819657" cy="3408363"/>
            <a:chOff x="2920" y="1824"/>
            <a:chExt cx="2221" cy="2147"/>
          </a:xfrm>
        </p:grpSpPr>
        <p:pic>
          <p:nvPicPr>
            <p:cNvPr id="74778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79" name="Picture 5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0" name="Picture 5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1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2" name="Picture 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3" name="Picture 5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4" name="Picture 5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5" name="Picture 6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6" name="Picture 6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787" name="Picture 6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77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8E2DB6B2-1BC3-4CAD-9A7C-8689CC43D15D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1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grpSp>
        <p:nvGrpSpPr>
          <p:cNvPr id="75779" name="Group 90"/>
          <p:cNvGrpSpPr>
            <a:grpSpLocks/>
          </p:cNvGrpSpPr>
          <p:nvPr/>
        </p:nvGrpSpPr>
        <p:grpSpPr bwMode="auto">
          <a:xfrm flipH="1">
            <a:off x="4885929" y="3351214"/>
            <a:ext cx="796263" cy="681037"/>
            <a:chOff x="-44" y="1473"/>
            <a:chExt cx="981" cy="1105"/>
          </a:xfrm>
        </p:grpSpPr>
        <p:pic>
          <p:nvPicPr>
            <p:cNvPr id="75856" name="Picture 91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857" name="Freeform 9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578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98740" y="114300"/>
            <a:ext cx="8420100" cy="11430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Bad guys can sniff packets</a:t>
            </a:r>
          </a:p>
        </p:txBody>
      </p:sp>
      <p:sp>
        <p:nvSpPr>
          <p:cNvPr id="75781" name="Rectangle 17"/>
          <p:cNvSpPr>
            <a:spLocks noGrp="1" noChangeArrowheads="1"/>
          </p:cNvSpPr>
          <p:nvPr>
            <p:ph type="body" idx="4294967295"/>
          </p:nvPr>
        </p:nvSpPr>
        <p:spPr>
          <a:xfrm>
            <a:off x="534856" y="1355726"/>
            <a:ext cx="8750300" cy="1484313"/>
          </a:xfrm>
          <a:noFill/>
        </p:spPr>
        <p:txBody>
          <a:bodyPr>
            <a:normAutofit fontScale="850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itchFamily="34" charset="-128"/>
              </a:rPr>
              <a:t>packet 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“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sniffing</a:t>
            </a:r>
            <a:r>
              <a:rPr lang="ja-JP" altLang="en-US" sz="3200" i="1">
                <a:solidFill>
                  <a:srgbClr val="CC0000"/>
                </a:solidFill>
                <a:ea typeface="ＭＳ Ｐゴシック" pitchFamily="34" charset="-128"/>
              </a:rPr>
              <a:t>”</a:t>
            </a:r>
            <a:r>
              <a:rPr lang="en-US" altLang="ja-JP" sz="3200" i="1">
                <a:solidFill>
                  <a:srgbClr val="CC0000"/>
                </a:solidFill>
                <a:ea typeface="ＭＳ Ｐゴシック" pitchFamily="34" charset="-128"/>
              </a:rPr>
              <a:t>:</a:t>
            </a:r>
            <a:r>
              <a:rPr lang="en-US" altLang="ja-JP" i="1">
                <a:solidFill>
                  <a:srgbClr val="FF0000"/>
                </a:solidFill>
                <a:ea typeface="ＭＳ Ｐゴシック" pitchFamily="34" charset="-128"/>
              </a:rPr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>
                <a:ea typeface="Arial" pitchFamily="34" charset="0"/>
              </a:rPr>
              <a:t>broadcast media (shared Ethernet, wireless)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en-US" altLang="en-US">
                <a:ea typeface="Arial" pitchFamily="34" charset="0"/>
              </a:rPr>
              <a:t>promiscuous network interface reads/records all packets (e.g., including passwords!) passing by</a:t>
            </a:r>
          </a:p>
        </p:txBody>
      </p:sp>
      <p:sp>
        <p:nvSpPr>
          <p:cNvPr id="75782" name="Freeform 43"/>
          <p:cNvSpPr>
            <a:spLocks/>
          </p:cNvSpPr>
          <p:nvPr/>
        </p:nvSpPr>
        <p:spPr bwMode="auto">
          <a:xfrm>
            <a:off x="2172098" y="4086226"/>
            <a:ext cx="4970198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3" name="Freeform 44"/>
          <p:cNvSpPr>
            <a:spLocks/>
          </p:cNvSpPr>
          <p:nvPr/>
        </p:nvSpPr>
        <p:spPr bwMode="auto">
          <a:xfrm>
            <a:off x="5240206" y="3956050"/>
            <a:ext cx="5159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4" name="Line 45"/>
          <p:cNvSpPr>
            <a:spLocks noChangeShapeType="1"/>
          </p:cNvSpPr>
          <p:nvPr/>
        </p:nvSpPr>
        <p:spPr bwMode="auto">
          <a:xfrm flipV="1">
            <a:off x="344474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5" name="Line 46"/>
          <p:cNvSpPr>
            <a:spLocks noChangeShapeType="1"/>
          </p:cNvSpPr>
          <p:nvPr/>
        </p:nvSpPr>
        <p:spPr bwMode="auto">
          <a:xfrm flipV="1">
            <a:off x="3465381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6" name="Text Box 47"/>
          <p:cNvSpPr txBox="1">
            <a:spLocks noChangeArrowheads="1"/>
          </p:cNvSpPr>
          <p:nvPr/>
        </p:nvSpPr>
        <p:spPr bwMode="auto">
          <a:xfrm>
            <a:off x="1598818" y="3375025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A</a:t>
            </a:r>
          </a:p>
        </p:txBody>
      </p:sp>
      <p:sp>
        <p:nvSpPr>
          <p:cNvPr id="75787" name="Text Box 48"/>
          <p:cNvSpPr txBox="1">
            <a:spLocks noChangeArrowheads="1"/>
          </p:cNvSpPr>
          <p:nvPr/>
        </p:nvSpPr>
        <p:spPr bwMode="auto">
          <a:xfrm>
            <a:off x="7524360" y="4838701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B</a:t>
            </a:r>
          </a:p>
        </p:txBody>
      </p:sp>
      <p:sp>
        <p:nvSpPr>
          <p:cNvPr id="75788" name="Text Box 49"/>
          <p:cNvSpPr txBox="1">
            <a:spLocks noChangeArrowheads="1"/>
          </p:cNvSpPr>
          <p:nvPr/>
        </p:nvSpPr>
        <p:spPr bwMode="auto">
          <a:xfrm>
            <a:off x="5463833" y="3352800"/>
            <a:ext cx="4074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C</a:t>
            </a:r>
          </a:p>
        </p:txBody>
      </p:sp>
      <p:grpSp>
        <p:nvGrpSpPr>
          <p:cNvPr id="75789" name="Group 50"/>
          <p:cNvGrpSpPr>
            <a:grpSpLocks/>
          </p:cNvGrpSpPr>
          <p:nvPr/>
        </p:nvGrpSpPr>
        <p:grpSpPr bwMode="auto">
          <a:xfrm>
            <a:off x="4153298" y="4605338"/>
            <a:ext cx="2486819" cy="336550"/>
            <a:chOff x="2418" y="3342"/>
            <a:chExt cx="1446" cy="212"/>
          </a:xfrm>
        </p:grpSpPr>
        <p:sp>
          <p:nvSpPr>
            <p:cNvPr id="75851" name="Rectangle 51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5852" name="Line 52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53" name="Line 53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54" name="Line 54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55" name="Text Box 55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Arial" pitchFamily="34" charset="0"/>
                </a:rPr>
                <a:t>src:B dest:A     payload</a:t>
              </a:r>
              <a:endParaRPr lang="en-US" altLang="en-US" sz="1600">
                <a:latin typeface="Times New Roman" pitchFamily="18" charset="0"/>
              </a:endParaRPr>
            </a:p>
          </p:txBody>
        </p:sp>
      </p:grpSp>
      <p:sp>
        <p:nvSpPr>
          <p:cNvPr id="75790" name="Freeform 56"/>
          <p:cNvSpPr>
            <a:spLocks/>
          </p:cNvSpPr>
          <p:nvPr/>
        </p:nvSpPr>
        <p:spPr bwMode="auto">
          <a:xfrm>
            <a:off x="4118902" y="4560888"/>
            <a:ext cx="2854854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1" name="Line 57"/>
          <p:cNvSpPr>
            <a:spLocks noChangeShapeType="1"/>
          </p:cNvSpPr>
          <p:nvPr/>
        </p:nvSpPr>
        <p:spPr bwMode="auto">
          <a:xfrm flipV="1">
            <a:off x="5357152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1567" name="Rectangle 59"/>
          <p:cNvSpPr>
            <a:spLocks noChangeArrowheads="1"/>
          </p:cNvSpPr>
          <p:nvPr/>
        </p:nvSpPr>
        <p:spPr bwMode="auto">
          <a:xfrm>
            <a:off x="646642" y="5480050"/>
            <a:ext cx="84201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None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5793" name="Picture 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164" y="3419476"/>
            <a:ext cx="510779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94" name="Picture 51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13" y="898525"/>
            <a:ext cx="6475016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5795" name="Group 54"/>
          <p:cNvGrpSpPr>
            <a:grpSpLocks/>
          </p:cNvGrpSpPr>
          <p:nvPr/>
        </p:nvGrpSpPr>
        <p:grpSpPr bwMode="auto">
          <a:xfrm>
            <a:off x="1982921" y="3413125"/>
            <a:ext cx="395552" cy="712788"/>
            <a:chOff x="4140" y="429"/>
            <a:chExt cx="1425" cy="2396"/>
          </a:xfrm>
        </p:grpSpPr>
        <p:sp>
          <p:nvSpPr>
            <p:cNvPr id="75819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0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21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2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23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5824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5849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5850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5825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5826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5847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5848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5827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28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5829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845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5846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5830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5831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5843" name="AutoShape 74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5844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5832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33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34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35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36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37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38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39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40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75841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5842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</p:grpSp>
      <p:grpSp>
        <p:nvGrpSpPr>
          <p:cNvPr id="75796" name="Group 87"/>
          <p:cNvGrpSpPr>
            <a:grpSpLocks/>
          </p:cNvGrpSpPr>
          <p:nvPr/>
        </p:nvGrpSpPr>
        <p:grpSpPr bwMode="auto">
          <a:xfrm flipH="1">
            <a:off x="6849931" y="4730750"/>
            <a:ext cx="796263" cy="681038"/>
            <a:chOff x="-44" y="1473"/>
            <a:chExt cx="981" cy="1105"/>
          </a:xfrm>
        </p:grpSpPr>
        <p:pic>
          <p:nvPicPr>
            <p:cNvPr id="75817" name="Picture 88" descr="desktop_computer_stylized_mediu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818" name="Freeform 8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5797" name="Group 102"/>
          <p:cNvGrpSpPr>
            <a:grpSpLocks/>
          </p:cNvGrpSpPr>
          <p:nvPr/>
        </p:nvGrpSpPr>
        <p:grpSpPr bwMode="auto">
          <a:xfrm>
            <a:off x="2976960" y="4849814"/>
            <a:ext cx="954484" cy="365125"/>
            <a:chOff x="2356" y="1300"/>
            <a:chExt cx="555" cy="194"/>
          </a:xfrm>
        </p:grpSpPr>
        <p:sp>
          <p:nvSpPr>
            <p:cNvPr id="75809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5810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5811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5812" name="Group 106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5815" name="Freeform 107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16" name="Freeform 108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5813" name="Line 109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14" name="Line 110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9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DC4835C5-6ED5-41CD-BCA3-F0F29258E9F3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en-US" sz="1200">
              <a:latin typeface="Tahoma" pitchFamily="34" charset="0"/>
            </a:endParaRPr>
          </a:p>
        </p:txBody>
      </p:sp>
      <p:grpSp>
        <p:nvGrpSpPr>
          <p:cNvPr id="75799" name="Group 347"/>
          <p:cNvGrpSpPr>
            <a:grpSpLocks/>
          </p:cNvGrpSpPr>
          <p:nvPr/>
        </p:nvGrpSpPr>
        <p:grpSpPr bwMode="auto">
          <a:xfrm>
            <a:off x="2968360" y="4810125"/>
            <a:ext cx="969963" cy="450850"/>
            <a:chOff x="1871277" y="1576300"/>
            <a:chExt cx="1128371" cy="437861"/>
          </a:xfrm>
        </p:grpSpPr>
        <p:sp>
          <p:nvSpPr>
            <p:cNvPr id="73" name="Oval 72"/>
            <p:cNvSpPr>
              <a:spLocks noChangeArrowheads="1"/>
            </p:cNvSpPr>
            <p:nvPr/>
          </p:nvSpPr>
          <p:spPr bwMode="auto">
            <a:xfrm flipV="1">
              <a:off x="1875278" y="1695016"/>
              <a:ext cx="1124370" cy="31914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5" name="Oval 74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370" cy="31914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103353" y="1633346"/>
              <a:ext cx="662218" cy="11100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537497" y="1727393"/>
              <a:ext cx="244080" cy="97132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9" name="Freeform 78"/>
            <p:cNvSpPr>
              <a:spLocks/>
            </p:cNvSpPr>
            <p:nvPr/>
          </p:nvSpPr>
          <p:spPr bwMode="auto">
            <a:xfrm>
              <a:off x="2089349" y="1730476"/>
              <a:ext cx="242079" cy="97132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80" name="Straight Connector 79"/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6643"/>
              <a:ext cx="4001" cy="1233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/>
            <p:cNvCxnSpPr>
              <a:cxnSpLocks noChangeShapeType="1"/>
            </p:cNvCxnSpPr>
            <p:nvPr/>
          </p:nvCxnSpPr>
          <p:spPr bwMode="auto">
            <a:xfrm flipH="1" flipV="1">
              <a:off x="2995647" y="1735102"/>
              <a:ext cx="4001" cy="123341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395823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6803" name="Picture 9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67" y="954089"/>
            <a:ext cx="7997031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51"/>
          <p:cNvGrpSpPr>
            <a:grpSpLocks/>
          </p:cNvGrpSpPr>
          <p:nvPr/>
        </p:nvGrpSpPr>
        <p:grpSpPr bwMode="auto">
          <a:xfrm flipH="1">
            <a:off x="5192052" y="2470150"/>
            <a:ext cx="796263" cy="681038"/>
            <a:chOff x="-44" y="1473"/>
            <a:chExt cx="981" cy="1105"/>
          </a:xfrm>
        </p:grpSpPr>
        <p:pic>
          <p:nvPicPr>
            <p:cNvPr id="76879" name="Picture 52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80" name="Freeform 5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768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97280" y="252414"/>
            <a:ext cx="8299662" cy="947737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ＭＳ Ｐゴシック" pitchFamily="34" charset="-128"/>
              </a:rPr>
              <a:t>Bad guys can use fake addresses</a:t>
            </a:r>
          </a:p>
        </p:txBody>
      </p:sp>
      <p:sp>
        <p:nvSpPr>
          <p:cNvPr id="7680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6642" y="1662113"/>
            <a:ext cx="8750300" cy="1484312"/>
          </a:xfrm>
          <a:noFill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ea typeface="ＭＳ Ｐゴシック" pitchFamily="34" charset="-128"/>
              </a:rPr>
              <a:t>IP spoofing:</a:t>
            </a:r>
            <a:r>
              <a:rPr lang="en-US" altLang="en-US" i="1">
                <a:solidFill>
                  <a:srgbClr val="FF3300"/>
                </a:solidFill>
                <a:ea typeface="ＭＳ Ｐゴシック" pitchFamily="34" charset="-128"/>
              </a:rPr>
              <a:t> </a:t>
            </a:r>
            <a:r>
              <a:rPr lang="en-US" altLang="en-US">
                <a:ea typeface="ＭＳ Ｐゴシック" pitchFamily="34" charset="-128"/>
              </a:rPr>
              <a:t>send packet with false source address</a:t>
            </a:r>
          </a:p>
        </p:txBody>
      </p:sp>
      <p:sp>
        <p:nvSpPr>
          <p:cNvPr id="76807" name="Freeform 70"/>
          <p:cNvSpPr>
            <a:spLocks/>
          </p:cNvSpPr>
          <p:nvPr/>
        </p:nvSpPr>
        <p:spPr bwMode="auto">
          <a:xfrm>
            <a:off x="2411148" y="3171826"/>
            <a:ext cx="4970198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8" name="Freeform 71"/>
          <p:cNvSpPr>
            <a:spLocks/>
          </p:cNvSpPr>
          <p:nvPr/>
        </p:nvSpPr>
        <p:spPr bwMode="auto">
          <a:xfrm>
            <a:off x="5479257" y="3041650"/>
            <a:ext cx="5160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9" name="Line 72"/>
          <p:cNvSpPr>
            <a:spLocks noChangeShapeType="1"/>
          </p:cNvSpPr>
          <p:nvPr/>
        </p:nvSpPr>
        <p:spPr bwMode="auto">
          <a:xfrm flipV="1">
            <a:off x="3683794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0" name="Line 73"/>
          <p:cNvSpPr>
            <a:spLocks noChangeShapeType="1"/>
          </p:cNvSpPr>
          <p:nvPr/>
        </p:nvSpPr>
        <p:spPr bwMode="auto">
          <a:xfrm flipV="1">
            <a:off x="3704431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1" name="Text Box 74"/>
          <p:cNvSpPr txBox="1">
            <a:spLocks noChangeArrowheads="1"/>
          </p:cNvSpPr>
          <p:nvPr/>
        </p:nvSpPr>
        <p:spPr bwMode="auto">
          <a:xfrm>
            <a:off x="1837868" y="2460625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A</a:t>
            </a:r>
          </a:p>
        </p:txBody>
      </p:sp>
      <p:sp>
        <p:nvSpPr>
          <p:cNvPr id="76812" name="Text Box 75"/>
          <p:cNvSpPr txBox="1">
            <a:spLocks noChangeArrowheads="1"/>
          </p:cNvSpPr>
          <p:nvPr/>
        </p:nvSpPr>
        <p:spPr bwMode="auto">
          <a:xfrm>
            <a:off x="7692039" y="3879850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B</a:t>
            </a:r>
          </a:p>
        </p:txBody>
      </p:sp>
      <p:sp>
        <p:nvSpPr>
          <p:cNvPr id="76813" name="Text Box 76"/>
          <p:cNvSpPr txBox="1">
            <a:spLocks noChangeArrowheads="1"/>
          </p:cNvSpPr>
          <p:nvPr/>
        </p:nvSpPr>
        <p:spPr bwMode="auto">
          <a:xfrm>
            <a:off x="5702883" y="2438400"/>
            <a:ext cx="4074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Arial" pitchFamily="34" charset="0"/>
              </a:rPr>
              <a:t>C</a:t>
            </a:r>
          </a:p>
        </p:txBody>
      </p:sp>
      <p:sp>
        <p:nvSpPr>
          <p:cNvPr id="76814" name="Freeform 77"/>
          <p:cNvSpPr>
            <a:spLocks/>
          </p:cNvSpPr>
          <p:nvPr/>
        </p:nvSpPr>
        <p:spPr bwMode="auto">
          <a:xfrm>
            <a:off x="2421467" y="3019425"/>
            <a:ext cx="3214291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6815" name="Group 78"/>
          <p:cNvGrpSpPr>
            <a:grpSpLocks/>
          </p:cNvGrpSpPr>
          <p:nvPr/>
        </p:nvGrpSpPr>
        <p:grpSpPr bwMode="auto">
          <a:xfrm>
            <a:off x="2927086" y="3502025"/>
            <a:ext cx="2486819" cy="336550"/>
            <a:chOff x="2418" y="3342"/>
            <a:chExt cx="1446" cy="212"/>
          </a:xfrm>
        </p:grpSpPr>
        <p:sp>
          <p:nvSpPr>
            <p:cNvPr id="76874" name="Rectangle 79"/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6875" name="Line 80"/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6" name="Line 81"/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7" name="Line 82"/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8" name="Text Box 83"/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 err="1">
                  <a:solidFill>
                    <a:srgbClr val="CC0000"/>
                  </a:solidFill>
                  <a:latin typeface="Arial" pitchFamily="34" charset="0"/>
                </a:rPr>
                <a:t>src:B</a:t>
              </a:r>
              <a:r>
                <a:rPr lang="en-US" altLang="en-US" sz="1600" dirty="0">
                  <a:solidFill>
                    <a:srgbClr val="CC0000"/>
                  </a:solidFill>
                  <a:latin typeface="Arial" pitchFamily="34" charset="0"/>
                </a:rPr>
                <a:t> </a:t>
              </a:r>
              <a:r>
                <a:rPr lang="en-US" altLang="en-US" sz="1600" dirty="0">
                  <a:latin typeface="Arial" pitchFamily="34" charset="0"/>
                </a:rPr>
                <a:t> </a:t>
              </a:r>
              <a:r>
                <a:rPr lang="en-US" altLang="en-US" sz="1600" dirty="0" err="1">
                  <a:latin typeface="Arial" pitchFamily="34" charset="0"/>
                </a:rPr>
                <a:t>dest:A</a:t>
              </a:r>
              <a:r>
                <a:rPr lang="en-US" altLang="en-US" sz="1600" dirty="0">
                  <a:latin typeface="Arial" pitchFamily="34" charset="0"/>
                </a:rPr>
                <a:t>     payload</a:t>
              </a:r>
              <a:endParaRPr lang="en-US" altLang="en-US" sz="1600" dirty="0">
                <a:latin typeface="Times New Roman" pitchFamily="18" charset="0"/>
              </a:endParaRPr>
            </a:p>
          </p:txBody>
        </p:sp>
      </p:grpSp>
      <p:pic>
        <p:nvPicPr>
          <p:cNvPr id="76816" name="Picture 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767" y="2533651"/>
            <a:ext cx="51077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17" name="Group 48"/>
          <p:cNvGrpSpPr>
            <a:grpSpLocks/>
          </p:cNvGrpSpPr>
          <p:nvPr/>
        </p:nvGrpSpPr>
        <p:grpSpPr bwMode="auto">
          <a:xfrm flipH="1">
            <a:off x="7123378" y="3886200"/>
            <a:ext cx="796264" cy="681038"/>
            <a:chOff x="-44" y="1473"/>
            <a:chExt cx="981" cy="1105"/>
          </a:xfrm>
        </p:grpSpPr>
        <p:pic>
          <p:nvPicPr>
            <p:cNvPr id="76872" name="Picture 49" descr="desktop_computer_stylized_medium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873" name="Freeform 5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76818" name="Group 54"/>
          <p:cNvGrpSpPr>
            <a:grpSpLocks/>
          </p:cNvGrpSpPr>
          <p:nvPr/>
        </p:nvGrpSpPr>
        <p:grpSpPr bwMode="auto">
          <a:xfrm>
            <a:off x="2258088" y="2544764"/>
            <a:ext cx="395552" cy="712787"/>
            <a:chOff x="4140" y="429"/>
            <a:chExt cx="1425" cy="2396"/>
          </a:xfrm>
        </p:grpSpPr>
        <p:sp>
          <p:nvSpPr>
            <p:cNvPr id="76840" name="Freeform 55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1" name="Rectangle 56"/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42" name="Freeform 57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Freeform 58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4" name="Rectangle 59"/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6845" name="Group 60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6870" name="AutoShape 61"/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6871" name="AutoShape 62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6846" name="Rectangle 63"/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6847" name="Group 64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6868" name="AutoShape 65"/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6869" name="AutoShape 66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6848" name="Rectangle 67"/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49" name="Rectangle 68"/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grpSp>
          <p:nvGrpSpPr>
            <p:cNvPr id="76850" name="Group 69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6866" name="AutoShape 70"/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6867" name="AutoShape 71"/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6851" name="Freeform 72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6852" name="Group 73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6864" name="AutoShape 74"/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  <p:sp>
            <p:nvSpPr>
              <p:cNvPr id="76865" name="AutoShape 75"/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SzPct val="100000"/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itchFamily="34" charset="0"/>
                    <a:ea typeface="ＭＳ Ｐゴシック" pitchFamily="34" charset="-128"/>
                    <a:cs typeface="Arial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ct val="20000"/>
                  </a:spcBef>
                  <a:buClr>
                    <a:srgbClr val="000090"/>
                  </a:buClr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Gill Sans MT" pitchFamily="34" charset="0"/>
                    <a:ea typeface="Arial" pitchFamily="34" charset="0"/>
                    <a:cs typeface="Arial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itchFamily="66" charset="0"/>
                    <a:ea typeface="Arial" pitchFamily="34" charset="0"/>
                    <a:cs typeface="Arial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Times New Roman" pitchFamily="18" charset="0"/>
                    <a:ea typeface="Arial" pitchFamily="34" charset="0"/>
                    <a:cs typeface="Arial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Arial" pitchFamily="34" charset="0"/>
                </a:endParaRPr>
              </a:p>
            </p:txBody>
          </p:sp>
        </p:grpSp>
        <p:sp>
          <p:nvSpPr>
            <p:cNvPr id="76853" name="Rectangle 76"/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54" name="Freeform 77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5" name="Freeform 78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6" name="Oval 79"/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57" name="Freeform 80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8" name="AutoShape 81"/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59" name="AutoShape 82"/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60" name="Oval 83"/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61" name="Oval 84"/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rgbClr val="FF0000"/>
                </a:solidFill>
                <a:latin typeface="Arial" pitchFamily="34" charset="0"/>
              </a:endParaRPr>
            </a:p>
          </p:txBody>
        </p:sp>
        <p:sp>
          <p:nvSpPr>
            <p:cNvPr id="76862" name="Oval 85"/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  <p:sp>
          <p:nvSpPr>
            <p:cNvPr id="76863" name="Rectangle 86"/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Arial" pitchFamily="34" charset="0"/>
              </a:endParaRPr>
            </a:p>
          </p:txBody>
        </p:sp>
      </p:grpSp>
      <p:grpSp>
        <p:nvGrpSpPr>
          <p:cNvPr id="76819" name="Group 87"/>
          <p:cNvGrpSpPr>
            <a:grpSpLocks/>
          </p:cNvGrpSpPr>
          <p:nvPr/>
        </p:nvGrpSpPr>
        <p:grpSpPr bwMode="auto">
          <a:xfrm>
            <a:off x="3262445" y="3946525"/>
            <a:ext cx="954484" cy="365125"/>
            <a:chOff x="2356" y="1300"/>
            <a:chExt cx="555" cy="194"/>
          </a:xfrm>
        </p:grpSpPr>
        <p:sp>
          <p:nvSpPr>
            <p:cNvPr id="76832" name="Oval 407"/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6833" name="Rectangle 410"/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sp>
          <p:nvSpPr>
            <p:cNvPr id="76834" name="Oval 411"/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SzPct val="100000"/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Gill Sans MT" pitchFamily="34" charset="0"/>
                  <a:ea typeface="ＭＳ Ｐゴシック" pitchFamily="34" charset="-128"/>
                  <a:cs typeface="Arial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ct val="20000"/>
                </a:spcBef>
                <a:buClr>
                  <a:srgbClr val="000090"/>
                </a:buClr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Gill Sans MT" pitchFamily="34" charset="0"/>
                  <a:ea typeface="Arial" pitchFamily="34" charset="0"/>
                  <a:cs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Comic Sans MS" pitchFamily="66" charset="0"/>
                  <a:ea typeface="Arial" pitchFamily="34" charset="0"/>
                  <a:cs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imes New Roman" pitchFamily="18" charset="0"/>
                  <a:ea typeface="Arial" pitchFamily="34" charset="0"/>
                  <a:cs typeface="Arial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Times New Roman" pitchFamily="18" charset="0"/>
              </a:endParaRPr>
            </a:p>
          </p:txBody>
        </p:sp>
        <p:grpSp>
          <p:nvGrpSpPr>
            <p:cNvPr id="76835" name="Group 91"/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76838" name="Freeform 92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39" name="Freeform 93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6836" name="Line 94"/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7" name="Line 95"/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2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1F07B4B8-EBD4-4420-BB9F-9DEAD94748E9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en-US" sz="1200">
              <a:latin typeface="Tahoma" pitchFamily="34" charset="0"/>
            </a:endParaRPr>
          </a:p>
        </p:txBody>
      </p:sp>
      <p:sp>
        <p:nvSpPr>
          <p:cNvPr id="76821" name="Text Box 50"/>
          <p:cNvSpPr txBox="1">
            <a:spLocks noChangeArrowheads="1"/>
          </p:cNvSpPr>
          <p:nvPr/>
        </p:nvSpPr>
        <p:spPr bwMode="auto">
          <a:xfrm>
            <a:off x="1024996" y="5562601"/>
            <a:ext cx="66950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/>
              <a:t>… lots more on security (throughout, Chapter 8)</a:t>
            </a:r>
          </a:p>
        </p:txBody>
      </p:sp>
      <p:grpSp>
        <p:nvGrpSpPr>
          <p:cNvPr id="76822" name="Group 347"/>
          <p:cNvGrpSpPr>
            <a:grpSpLocks/>
          </p:cNvGrpSpPr>
          <p:nvPr/>
        </p:nvGrpSpPr>
        <p:grpSpPr bwMode="auto">
          <a:xfrm>
            <a:off x="3262445" y="3917950"/>
            <a:ext cx="968242" cy="452438"/>
            <a:chOff x="1871277" y="1576300"/>
            <a:chExt cx="1128371" cy="437861"/>
          </a:xfrm>
        </p:grpSpPr>
        <p:sp>
          <p:nvSpPr>
            <p:cNvPr id="72" name="Oval 71"/>
            <p:cNvSpPr>
              <a:spLocks noChangeArrowheads="1"/>
            </p:cNvSpPr>
            <p:nvPr/>
          </p:nvSpPr>
          <p:spPr bwMode="auto">
            <a:xfrm flipV="1">
              <a:off x="1875285" y="1694600"/>
              <a:ext cx="1124363" cy="319561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4" name="Oval 73"/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4363" cy="319561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6" name="Freeform 75"/>
            <p:cNvSpPr>
              <a:spLocks/>
            </p:cNvSpPr>
            <p:nvPr/>
          </p:nvSpPr>
          <p:spPr bwMode="auto">
            <a:xfrm>
              <a:off x="2101761" y="1633146"/>
              <a:ext cx="663395" cy="110617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7" name="Freeform 76"/>
            <p:cNvSpPr>
              <a:spLocks/>
            </p:cNvSpPr>
            <p:nvPr/>
          </p:nvSpPr>
          <p:spPr bwMode="auto">
            <a:xfrm>
              <a:off x="2536676" y="1728399"/>
              <a:ext cx="244514" cy="9679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8" name="Freeform 77"/>
            <p:cNvSpPr>
              <a:spLocks/>
            </p:cNvSpPr>
            <p:nvPr/>
          </p:nvSpPr>
          <p:spPr bwMode="auto">
            <a:xfrm>
              <a:off x="2089736" y="1729935"/>
              <a:ext cx="240505" cy="96791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cxnSp>
          <p:nvCxnSpPr>
            <p:cNvPr id="79" name="Straight Connector 78"/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618"/>
              <a:ext cx="4008" cy="1229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/>
            <p:cNvCxnSpPr>
              <a:cxnSpLocks noChangeShapeType="1"/>
            </p:cNvCxnSpPr>
            <p:nvPr/>
          </p:nvCxnSpPr>
          <p:spPr bwMode="auto">
            <a:xfrm flipH="1" flipV="1">
              <a:off x="2995640" y="1734545"/>
              <a:ext cx="4008" cy="12290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120400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pic>
        <p:nvPicPr>
          <p:cNvPr id="77827" name="Picture 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831" y="1028700"/>
            <a:ext cx="4951281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itchFamily="34" charset="-128"/>
              </a:rPr>
              <a:t>Chapter 1: roadmap</a:t>
            </a:r>
          </a:p>
        </p:txBody>
      </p:sp>
      <p:sp>
        <p:nvSpPr>
          <p:cNvPr id="7782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27977" y="1406525"/>
            <a:ext cx="8891323" cy="4648200"/>
          </a:xfrm>
        </p:spPr>
        <p:txBody>
          <a:bodyPr>
            <a:normAutofit lnSpcReduction="10000"/>
          </a:bodyPr>
          <a:lstStyle/>
          <a:p>
            <a:pPr lvl="1">
              <a:buNone/>
            </a:pPr>
            <a:r>
              <a:rPr lang="en-US" altLang="en-US" dirty="0">
                <a:solidFill>
                  <a:srgbClr val="000099"/>
                </a:solidFill>
                <a:ea typeface="Arial" pitchFamily="34" charset="0"/>
              </a:rPr>
              <a:t>1.1 what is the computer network and Internet</a:t>
            </a: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?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1.2</a:t>
            </a:r>
            <a:r>
              <a:rPr lang="en-US" altLang="en-US" sz="2800" dirty="0">
                <a:ea typeface="Arial" pitchFamily="34" charset="0"/>
              </a:rPr>
              <a:t> network edge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end systems, access networks, links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1.3 </a:t>
            </a:r>
            <a:r>
              <a:rPr lang="en-US" altLang="en-US" sz="2800" dirty="0">
                <a:ea typeface="Arial" pitchFamily="34" charset="0"/>
              </a:rPr>
              <a:t>network core</a:t>
            </a:r>
          </a:p>
          <a:p>
            <a:pPr lvl="2" eaLnBrk="1" hangingPunct="1">
              <a:buClr>
                <a:srgbClr val="000099"/>
              </a:buClr>
            </a:pPr>
            <a:r>
              <a:rPr lang="en-US" altLang="en-US" sz="2400" dirty="0">
                <a:latin typeface="Gill Sans MT" pitchFamily="34" charset="0"/>
                <a:ea typeface="Arial" pitchFamily="34" charset="0"/>
              </a:rPr>
              <a:t>packet switching, circuit switching, network structure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1.4 network classification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1.5 </a:t>
            </a:r>
            <a:r>
              <a:rPr lang="en-US" altLang="en-US" sz="2800" dirty="0">
                <a:ea typeface="Arial" pitchFamily="34" charset="0"/>
              </a:rPr>
              <a:t>delay, loss, throughput in networks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1.6</a:t>
            </a:r>
            <a:r>
              <a:rPr lang="en-US" altLang="en-US" sz="2800" dirty="0">
                <a:ea typeface="Arial" pitchFamily="34" charset="0"/>
              </a:rPr>
              <a:t> protocol layers, service models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000099"/>
                </a:solidFill>
                <a:ea typeface="Arial" pitchFamily="34" charset="0"/>
              </a:rPr>
              <a:t>1.7</a:t>
            </a:r>
            <a:r>
              <a:rPr lang="en-US" altLang="en-US" sz="2800" dirty="0">
                <a:ea typeface="Arial" pitchFamily="34" charset="0"/>
              </a:rPr>
              <a:t> networks under attack: security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altLang="en-US" sz="2800" dirty="0">
                <a:solidFill>
                  <a:srgbClr val="CC0000"/>
                </a:solidFill>
                <a:ea typeface="Arial" pitchFamily="34" charset="0"/>
              </a:rPr>
              <a:t>1.8 Internet history </a:t>
            </a:r>
          </a:p>
          <a:p>
            <a:pPr eaLnBrk="1" hangingPunct="1"/>
            <a:endParaRPr lang="en-US" altLang="en-US" dirty="0">
              <a:solidFill>
                <a:srgbClr val="CC0000"/>
              </a:solidFill>
              <a:ea typeface="ＭＳ Ｐゴシック" pitchFamily="34" charset="-128"/>
            </a:endParaRPr>
          </a:p>
        </p:txBody>
      </p:sp>
      <p:sp>
        <p:nvSpPr>
          <p:cNvPr id="7783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C67BF516-2539-4A2D-B059-649BF05C3FB3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057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09310" y="252413"/>
            <a:ext cx="8420100" cy="6477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>
                <a:ea typeface="ＭＳ Ｐゴシック" pitchFamily="34" charset="-128"/>
              </a:rPr>
              <a:t>Internet history</a:t>
            </a:r>
            <a:endParaRPr lang="en-US" altLang="en-US">
              <a:ea typeface="ＭＳ Ｐゴシック" pitchFamily="34" charset="-128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7917" y="1725613"/>
            <a:ext cx="3962400" cy="4419600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1961:</a:t>
            </a:r>
            <a:r>
              <a:rPr lang="en-US" sz="2400" dirty="0"/>
              <a:t> Kleinrock - queueing theory shows effectiveness of </a:t>
            </a:r>
            <a:r>
              <a:rPr lang="en-US" sz="2400" dirty="0">
                <a:solidFill>
                  <a:srgbClr val="FF0000"/>
                </a:solidFill>
              </a:rPr>
              <a:t>packet-switching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1964:</a:t>
            </a:r>
            <a:r>
              <a:rPr lang="en-US" sz="2400" dirty="0"/>
              <a:t> Baran - packet-switching in military nets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1967:</a:t>
            </a:r>
            <a:r>
              <a:rPr lang="en-US" sz="2400" dirty="0"/>
              <a:t> ARPAnet conceived by Advanced Research Projects Agency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000099"/>
                </a:solidFill>
              </a:rPr>
              <a:t>1969:</a:t>
            </a:r>
            <a:r>
              <a:rPr lang="en-US" sz="2400" dirty="0"/>
              <a:t> first ARPAnet node operational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7885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10762" y="1722439"/>
            <a:ext cx="5185171" cy="2871787"/>
          </a:xfrm>
        </p:spPr>
        <p:txBody>
          <a:bodyPr>
            <a:normAutofit fontScale="92500" lnSpcReduction="10000"/>
          </a:bodyPr>
          <a:lstStyle/>
          <a:p>
            <a:pPr marL="287338" indent="-287338"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1972: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public demo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NCP (Network Control Protocol) first host-host protocol </a:t>
            </a:r>
          </a:p>
          <a:p>
            <a:pPr marL="628650" lvl="1" indent="-233363" eaLnBrk="1" hangingPunct="1"/>
            <a:r>
              <a:rPr lang="en-US" altLang="en-US" dirty="0">
                <a:ea typeface="Arial" pitchFamily="34" charset="0"/>
              </a:rPr>
              <a:t>first e-mail program</a:t>
            </a:r>
          </a:p>
          <a:p>
            <a:pPr marL="628650" lvl="1" indent="-233363" eaLnBrk="1" hangingPunct="1"/>
            <a:r>
              <a:rPr lang="en-US" altLang="en-US" dirty="0" err="1">
                <a:ea typeface="Arial" pitchFamily="34" charset="0"/>
              </a:rPr>
              <a:t>ARPAnet</a:t>
            </a:r>
            <a:r>
              <a:rPr lang="en-US" altLang="en-US" dirty="0">
                <a:ea typeface="Arial" pitchFamily="34" charset="0"/>
              </a:rPr>
              <a:t> has 15 nodes</a:t>
            </a:r>
          </a:p>
        </p:txBody>
      </p:sp>
      <p:sp>
        <p:nvSpPr>
          <p:cNvPr id="78855" name="Rectangle 5"/>
          <p:cNvSpPr>
            <a:spLocks noChangeArrowheads="1"/>
          </p:cNvSpPr>
          <p:nvPr/>
        </p:nvSpPr>
        <p:spPr bwMode="auto">
          <a:xfrm>
            <a:off x="567531" y="1028700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  <a:latin typeface="Comic Sans MS" pitchFamily="66" charset="0"/>
              </a:rPr>
              <a:t>1961-1972: Early packet-switching principles</a:t>
            </a:r>
            <a:endParaRPr lang="en-US" altLang="en-US" u="sng">
              <a:solidFill>
                <a:srgbClr val="CC0000"/>
              </a:solidFill>
              <a:latin typeface="Comic Sans MS" pitchFamily="66" charset="0"/>
            </a:endParaRPr>
          </a:p>
        </p:txBody>
      </p:sp>
      <p:pic>
        <p:nvPicPr>
          <p:cNvPr id="78856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977" y="771525"/>
            <a:ext cx="39606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65EDC581-4B33-4D0D-8FBC-EE3F52C53657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425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23321" y="1795463"/>
            <a:ext cx="4882489" cy="4457700"/>
          </a:xfrm>
        </p:spPr>
        <p:txBody>
          <a:bodyPr/>
          <a:lstStyle/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1970: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  <a:r>
              <a:rPr lang="en-US" altLang="en-US" sz="2400" dirty="0" err="1">
                <a:ea typeface="ＭＳ Ｐゴシック" pitchFamily="34" charset="-128"/>
              </a:rPr>
              <a:t>ALOHAnet</a:t>
            </a:r>
            <a:r>
              <a:rPr lang="en-US" altLang="en-US" sz="2400" dirty="0">
                <a:ea typeface="ＭＳ Ｐゴシック" pitchFamily="34" charset="-128"/>
              </a:rPr>
              <a:t> satellite network in Hawaii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1974:</a:t>
            </a:r>
            <a:r>
              <a:rPr lang="en-US" altLang="en-US" sz="2400" dirty="0">
                <a:ea typeface="ＭＳ Ｐゴシック" pitchFamily="34" charset="-128"/>
              </a:rPr>
              <a:t> Cerf and Kahn - architecture for interconnecting networks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1976:</a:t>
            </a:r>
            <a:r>
              <a:rPr lang="en-US" altLang="en-US" sz="2400" dirty="0">
                <a:ea typeface="ＭＳ Ｐゴシック" pitchFamily="34" charset="-128"/>
              </a:rPr>
              <a:t> Ethernet at Xerox PARC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late70</a:t>
            </a:r>
            <a:r>
              <a:rPr lang="ja-JP" altLang="en-US" sz="2400" dirty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 dirty="0">
                <a:ea typeface="ＭＳ Ｐゴシック" pitchFamily="34" charset="-128"/>
              </a:rPr>
              <a:t> proprietary architectures: </a:t>
            </a:r>
            <a:r>
              <a:rPr lang="en-US" altLang="ja-JP" sz="2400" dirty="0" err="1">
                <a:ea typeface="ＭＳ Ｐゴシック" pitchFamily="34" charset="-128"/>
              </a:rPr>
              <a:t>DECnet</a:t>
            </a:r>
            <a:r>
              <a:rPr lang="en-US" altLang="ja-JP" sz="2400" dirty="0">
                <a:ea typeface="ＭＳ Ｐゴシック" pitchFamily="34" charset="-128"/>
              </a:rPr>
              <a:t>, SNA, XNA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late 70</a:t>
            </a:r>
            <a:r>
              <a:rPr lang="ja-JP" altLang="en-US" sz="2400" dirty="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 dirty="0">
                <a:ea typeface="ＭＳ Ｐゴシック" pitchFamily="34" charset="-128"/>
              </a:rPr>
              <a:t> switching fixed length packets (ATM precursor)</a:t>
            </a:r>
          </a:p>
          <a:p>
            <a:pPr eaLnBrk="1" hangingPunct="1"/>
            <a:r>
              <a:rPr lang="en-US" altLang="en-US" sz="2400" dirty="0">
                <a:solidFill>
                  <a:srgbClr val="000099"/>
                </a:solidFill>
                <a:ea typeface="ＭＳ Ｐゴシック" pitchFamily="34" charset="-128"/>
              </a:rPr>
              <a:t>1979:</a:t>
            </a:r>
            <a:r>
              <a:rPr lang="en-US" altLang="en-US" sz="2400" dirty="0">
                <a:ea typeface="ＭＳ Ｐゴシック" pitchFamily="34" charset="-128"/>
              </a:rPr>
              <a:t> </a:t>
            </a:r>
            <a:r>
              <a:rPr lang="en-US" altLang="en-US" sz="2400" dirty="0" err="1">
                <a:ea typeface="ＭＳ Ｐゴシック" pitchFamily="34" charset="-128"/>
              </a:rPr>
              <a:t>ARPAnet</a:t>
            </a:r>
            <a:r>
              <a:rPr lang="en-US" altLang="en-US" sz="2400" dirty="0">
                <a:ea typeface="ＭＳ Ｐゴシック" pitchFamily="34" charset="-128"/>
              </a:rPr>
              <a:t> has 200 nodes</a:t>
            </a:r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15625" y="2155825"/>
            <a:ext cx="4251325" cy="34877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90"/>
                </a:solidFill>
                <a:ea typeface="ＭＳ Ｐゴシック" pitchFamily="34" charset="-128"/>
              </a:rPr>
              <a:t>Cerf and Kahn</a:t>
            </a:r>
            <a:r>
              <a:rPr lang="ja-JP" altLang="en-US" sz="2400" dirty="0">
                <a:solidFill>
                  <a:srgbClr val="000090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  <a:ea typeface="ＭＳ Ｐゴシック" pitchFamily="34" charset="-128"/>
              </a:rPr>
              <a:t>s internetworking principles: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Arial" pitchFamily="34" charset="0"/>
              </a:rPr>
              <a:t>minimalism, autonomy - no internal changes required to interconnect networks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Arial" pitchFamily="34" charset="0"/>
              </a:rPr>
              <a:t>best effort service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Arial" pitchFamily="34" charset="0"/>
              </a:rPr>
              <a:t>stateless routers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ea typeface="Arial" pitchFamily="34" charset="0"/>
              </a:rPr>
              <a:t>decentralized control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 dirty="0">
                <a:solidFill>
                  <a:srgbClr val="000090"/>
                </a:solidFill>
                <a:ea typeface="ＭＳ Ｐゴシック" pitchFamily="34" charset="-128"/>
              </a:rPr>
              <a:t>define today</a:t>
            </a:r>
            <a:r>
              <a:rPr lang="ja-JP" altLang="en-US" sz="2400" dirty="0">
                <a:solidFill>
                  <a:srgbClr val="000090"/>
                </a:solidFill>
                <a:ea typeface="ＭＳ Ｐゴシック" pitchFamily="34" charset="-128"/>
              </a:rPr>
              <a:t>’</a:t>
            </a:r>
            <a:r>
              <a:rPr lang="en-US" altLang="ja-JP" sz="2400" dirty="0">
                <a:solidFill>
                  <a:srgbClr val="000090"/>
                </a:solidFill>
                <a:ea typeface="ＭＳ Ｐゴシック" pitchFamily="34" charset="-128"/>
              </a:rPr>
              <a:t>s Internet architecture</a:t>
            </a:r>
            <a:endParaRPr lang="en-US" altLang="en-US" sz="2400" dirty="0">
              <a:solidFill>
                <a:srgbClr val="000090"/>
              </a:solidFill>
              <a:ea typeface="ＭＳ Ｐゴシック" pitchFamily="34" charset="-128"/>
            </a:endParaRPr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567532" y="1028700"/>
            <a:ext cx="8636794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Comic Sans MS" pitchFamily="66" charset="0"/>
              </a:rPr>
              <a:t>1972-1980: Internetworking, new and proprietary nets</a:t>
            </a:r>
            <a:endParaRPr lang="en-US" altLang="en-US" sz="4000" u="sng" dirty="0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5384668" y="1982788"/>
            <a:ext cx="4201451" cy="3619500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79879" name="Rectangle 2"/>
          <p:cNvSpPr>
            <a:spLocks noChangeArrowheads="1"/>
          </p:cNvSpPr>
          <p:nvPr/>
        </p:nvSpPr>
        <p:spPr bwMode="auto">
          <a:xfrm>
            <a:off x="409310" y="252413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dirty="0">
                <a:solidFill>
                  <a:srgbClr val="000099"/>
                </a:solidFill>
              </a:rPr>
              <a:t>Internet history</a:t>
            </a:r>
            <a:endParaRPr lang="en-US" altLang="en-US" sz="4400" dirty="0">
              <a:solidFill>
                <a:srgbClr val="000099"/>
              </a:solidFill>
            </a:endParaRPr>
          </a:p>
        </p:txBody>
      </p:sp>
      <p:pic>
        <p:nvPicPr>
          <p:cNvPr id="79880" name="Picture 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86" y="771525"/>
            <a:ext cx="39606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0EEAA4BB-6353-474F-9892-B23CB7D5D089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993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7850" y="1801813"/>
            <a:ext cx="4127500" cy="4457700"/>
          </a:xfrm>
        </p:spPr>
        <p:txBody>
          <a:bodyPr/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altLang="en-US" sz="2400">
                <a:ea typeface="ＭＳ Ｐゴシック" pitchFamily="34" charset="-128"/>
              </a:rPr>
              <a:t> deployment of TCP/IP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1982:</a:t>
            </a:r>
            <a:r>
              <a:rPr lang="en-US" altLang="en-US" sz="2400">
                <a:ea typeface="ＭＳ Ｐゴシック" pitchFamily="34" charset="-128"/>
              </a:rPr>
              <a:t> smtp e-mail protocol defined 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1983:</a:t>
            </a:r>
            <a:r>
              <a:rPr lang="en-US" altLang="en-US" sz="2400">
                <a:ea typeface="ＭＳ Ｐゴシック" pitchFamily="34" charset="-128"/>
              </a:rPr>
              <a:t> DNS defined for name-to-IP-address translation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1985:</a:t>
            </a:r>
            <a:r>
              <a:rPr lang="en-US" altLang="en-US" sz="2400">
                <a:ea typeface="ＭＳ Ｐゴシック" pitchFamily="34" charset="-128"/>
              </a:rPr>
              <a:t> ftp protocol defined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1988:</a:t>
            </a:r>
            <a:r>
              <a:rPr lang="en-US" altLang="en-US" sz="2400">
                <a:ea typeface="ＭＳ Ｐゴシック" pitchFamily="34" charset="-128"/>
              </a:rPr>
              <a:t> TCP congestion control</a:t>
            </a:r>
          </a:p>
        </p:txBody>
      </p:sp>
      <p:sp>
        <p:nvSpPr>
          <p:cNvPr id="159747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70450" y="1811339"/>
            <a:ext cx="4127500" cy="4448175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new national networks: CSnet, BITnet, NSFnet, Minitel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/>
              <a:t>100,000 hosts connected to confederation of networks</a:t>
            </a:r>
          </a:p>
          <a:p>
            <a:pPr eaLnBrk="1" hangingPunct="1">
              <a:buSzPct val="75000"/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567531" y="1028700"/>
            <a:ext cx="8626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i="1" dirty="0">
                <a:solidFill>
                  <a:srgbClr val="CC0000"/>
                </a:solidFill>
                <a:latin typeface="Comic Sans MS" pitchFamily="66" charset="0"/>
              </a:rPr>
              <a:t>1980-1990: new protocols, a proliferation of networks</a:t>
            </a:r>
            <a:endParaRPr lang="en-US" altLang="en-US" sz="4000" u="sng" dirty="0">
              <a:solidFill>
                <a:srgbClr val="CC0000"/>
              </a:solidFill>
              <a:latin typeface="Comic Sans MS" pitchFamily="66" charset="0"/>
            </a:endParaRPr>
          </a:p>
        </p:txBody>
      </p:sp>
      <p:sp>
        <p:nvSpPr>
          <p:cNvPr id="80902" name="Rectangle 2"/>
          <p:cNvSpPr>
            <a:spLocks noChangeArrowheads="1"/>
          </p:cNvSpPr>
          <p:nvPr/>
        </p:nvSpPr>
        <p:spPr bwMode="auto">
          <a:xfrm>
            <a:off x="409310" y="252413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dirty="0">
                <a:solidFill>
                  <a:srgbClr val="000099"/>
                </a:solidFill>
              </a:rPr>
              <a:t>Internet history</a:t>
            </a:r>
            <a:endParaRPr lang="en-US" altLang="en-US" sz="4400" dirty="0">
              <a:solidFill>
                <a:srgbClr val="000099"/>
              </a:solidFill>
            </a:endParaRPr>
          </a:p>
        </p:txBody>
      </p:sp>
      <p:pic>
        <p:nvPicPr>
          <p:cNvPr id="80903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010" y="813594"/>
            <a:ext cx="39606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F79FC3A0-898C-4A05-BEB6-1CDFF6F69BF7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747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54025" y="1790700"/>
            <a:ext cx="4842933" cy="4457700"/>
          </a:xfrm>
        </p:spPr>
        <p:txBody>
          <a:bodyPr>
            <a:normAutofit fontScale="92500" lnSpcReduction="20000"/>
          </a:bodyPr>
          <a:lstStyle/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early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  <a:r>
              <a:rPr lang="en-US" altLang="ja-JP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ja-JP" sz="2400">
                <a:ea typeface="ＭＳ Ｐゴシック" pitchFamily="34" charset="-128"/>
              </a:rPr>
              <a:t>ARPAnet decommissioned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1991:</a:t>
            </a:r>
            <a:r>
              <a:rPr lang="en-US" altLang="en-US" sz="2400">
                <a:solidFill>
                  <a:schemeClr val="accent2"/>
                </a:solidFill>
                <a:ea typeface="ＭＳ Ｐゴシック" pitchFamily="34" charset="-128"/>
              </a:rPr>
              <a:t> </a:t>
            </a:r>
            <a:r>
              <a:rPr lang="en-US" altLang="en-US" sz="2400">
                <a:ea typeface="ＭＳ Ｐゴシック" pitchFamily="34" charset="-128"/>
              </a:rPr>
              <a:t>NSF lifts restrictions on commercial use of NSFnet (decommissioned, 1995)</a:t>
            </a:r>
          </a:p>
          <a:p>
            <a:pPr marL="287338" indent="-287338" eaLnBrk="1" hangingPunct="1"/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early 1990s:</a:t>
            </a:r>
            <a:r>
              <a:rPr lang="en-US" altLang="en-US" sz="2400">
                <a:ea typeface="ＭＳ Ｐゴシック" pitchFamily="34" charset="-128"/>
              </a:rPr>
              <a:t> Web</a:t>
            </a:r>
          </a:p>
          <a:p>
            <a:pPr marL="569913" lvl="1" indent="-225425" eaLnBrk="1" hangingPunct="1"/>
            <a:r>
              <a:rPr lang="en-US" altLang="en-US">
                <a:ea typeface="Arial" pitchFamily="34" charset="0"/>
              </a:rPr>
              <a:t>hypertext [Bush 1945, Nelson 1960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s]</a:t>
            </a:r>
          </a:p>
          <a:p>
            <a:pPr marL="569913" lvl="1" indent="-225425" eaLnBrk="1" hangingPunct="1"/>
            <a:r>
              <a:rPr lang="en-US" altLang="en-US">
                <a:ea typeface="Arial" pitchFamily="34" charset="0"/>
              </a:rPr>
              <a:t>HTML, HTTP: Berners-Lee</a:t>
            </a:r>
          </a:p>
          <a:p>
            <a:pPr marL="569913" lvl="1" indent="-225425" eaLnBrk="1" hangingPunct="1"/>
            <a:r>
              <a:rPr lang="en-US" altLang="en-US">
                <a:ea typeface="Arial" pitchFamily="34" charset="0"/>
              </a:rPr>
              <a:t>1994: Mosaic, later Netscape</a:t>
            </a:r>
          </a:p>
          <a:p>
            <a:pPr marL="569913" lvl="1" indent="-225425" eaLnBrk="1" hangingPunct="1"/>
            <a:r>
              <a:rPr lang="en-US" altLang="en-US">
                <a:ea typeface="Arial" pitchFamily="34" charset="0"/>
              </a:rPr>
              <a:t>late 1990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>
                <a:ea typeface="ＭＳ Ｐゴシック" pitchFamily="34" charset="-128"/>
              </a:rPr>
              <a:t>s: commercialization</a:t>
            </a:r>
            <a:r>
              <a:rPr lang="en-US" altLang="ja-JP" sz="2000">
                <a:ea typeface="ＭＳ Ｐゴシック" pitchFamily="34" charset="-128"/>
              </a:rPr>
              <a:t> of the Web</a:t>
            </a:r>
          </a:p>
          <a:p>
            <a:pPr marL="287338" indent="-287338" eaLnBrk="1" hangingPunct="1"/>
            <a:endParaRPr lang="en-US" altLang="en-US" sz="2400">
              <a:ea typeface="ＭＳ Ｐゴシック" pitchFamily="34" charset="-128"/>
            </a:endParaRPr>
          </a:p>
          <a:p>
            <a:pPr marL="287338" indent="-287338" eaLnBrk="1" hangingPunct="1"/>
            <a:endParaRPr lang="en-US" altLang="en-US" sz="2400">
              <a:ea typeface="ＭＳ Ｐゴシック" pitchFamily="34" charset="-128"/>
            </a:endParaRP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296959" y="1800226"/>
            <a:ext cx="4296040" cy="444817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sz="2400">
                <a:solidFill>
                  <a:srgbClr val="000099"/>
                </a:solidFill>
                <a:ea typeface="ＭＳ Ｐゴシック" pitchFamily="34" charset="-128"/>
              </a:rPr>
              <a:t>late 1990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 – 2000</a:t>
            </a:r>
            <a:r>
              <a:rPr lang="ja-JP" altLang="en-US" sz="2400">
                <a:solidFill>
                  <a:srgbClr val="000099"/>
                </a:solidFill>
                <a:ea typeface="ＭＳ Ｐゴシック" pitchFamily="34" charset="-128"/>
              </a:rPr>
              <a:t>’</a:t>
            </a:r>
            <a:r>
              <a:rPr lang="en-US" altLang="ja-JP" sz="2400">
                <a:solidFill>
                  <a:srgbClr val="000099"/>
                </a:solidFill>
                <a:ea typeface="ＭＳ Ｐゴシック" pitchFamily="34" charset="-128"/>
              </a:rPr>
              <a:t>s: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more killer apps: instant messaging, P2P file sharing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network security to forefront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est. 50 million host, 100 million+ users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backbone links running at Gbps</a:t>
            </a:r>
          </a:p>
          <a:p>
            <a:pPr eaLnBrk="1" hangingPunct="1"/>
            <a:endParaRPr lang="en-US" altLang="en-US" sz="2000">
              <a:ea typeface="ＭＳ Ｐゴシック" pitchFamily="34" charset="-128"/>
            </a:endParaRPr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567531" y="1028700"/>
            <a:ext cx="86264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i="1">
                <a:solidFill>
                  <a:srgbClr val="CC0000"/>
                </a:solidFill>
              </a:rPr>
              <a:t>1990, 2000</a:t>
            </a:r>
            <a:r>
              <a:rPr lang="ja-JP" altLang="en-US" i="1">
                <a:solidFill>
                  <a:srgbClr val="CC0000"/>
                </a:solidFill>
              </a:rPr>
              <a:t>’</a:t>
            </a:r>
            <a:r>
              <a:rPr lang="en-US" altLang="ja-JP" i="1">
                <a:solidFill>
                  <a:srgbClr val="CC0000"/>
                </a:solidFill>
              </a:rPr>
              <a:t>s: commercialization, the Web, new apps</a:t>
            </a:r>
            <a:endParaRPr lang="en-US" altLang="en-US" u="sng">
              <a:solidFill>
                <a:srgbClr val="CC0000"/>
              </a:solidFill>
            </a:endParaRPr>
          </a:p>
        </p:txBody>
      </p:sp>
      <p:sp>
        <p:nvSpPr>
          <p:cNvPr id="81926" name="Rectangle 2"/>
          <p:cNvSpPr>
            <a:spLocks noChangeArrowheads="1"/>
          </p:cNvSpPr>
          <p:nvPr/>
        </p:nvSpPr>
        <p:spPr bwMode="auto">
          <a:xfrm>
            <a:off x="409310" y="252413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dirty="0">
                <a:solidFill>
                  <a:srgbClr val="000099"/>
                </a:solidFill>
              </a:rPr>
              <a:t>Internet history</a:t>
            </a:r>
            <a:endParaRPr lang="en-US" altLang="en-US" sz="4400" dirty="0">
              <a:solidFill>
                <a:srgbClr val="000099"/>
              </a:solidFill>
            </a:endParaRPr>
          </a:p>
        </p:txBody>
      </p:sp>
      <p:pic>
        <p:nvPicPr>
          <p:cNvPr id="81927" name="Picture 11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66" y="855663"/>
            <a:ext cx="3960680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53D60539-F35D-485D-AC61-EE12898DDC44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605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Footer Placeholder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Introduction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136" y="1209675"/>
            <a:ext cx="8127735" cy="44577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en-US" i="1">
                <a:solidFill>
                  <a:srgbClr val="C00000"/>
                </a:solidFill>
                <a:ea typeface="ＭＳ Ｐゴシック" pitchFamily="34" charset="-128"/>
              </a:rPr>
              <a:t>2005-present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~5B devices attached to Internet </a:t>
            </a:r>
            <a:r>
              <a:rPr lang="en-US" altLang="en-US" sz="1800">
                <a:ea typeface="ＭＳ Ｐゴシック" pitchFamily="34" charset="-128"/>
              </a:rPr>
              <a:t>(2016)</a:t>
            </a:r>
          </a:p>
          <a:p>
            <a:pPr marL="682625" lvl="1" indent="-225425" eaLnBrk="1" hangingPunct="1"/>
            <a:r>
              <a:rPr lang="en-US" altLang="en-US" sz="2000">
                <a:ea typeface="ＭＳ Ｐゴシック" pitchFamily="34" charset="-128"/>
              </a:rPr>
              <a:t>smartphones and tablets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aggressive deployment of broadband access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increasing ubiquity of high-speed wireless access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emergence of online social networks: </a:t>
            </a:r>
          </a:p>
          <a:p>
            <a:pPr marL="682625" lvl="1" indent="-225425" eaLnBrk="1" hangingPunct="1"/>
            <a:r>
              <a:rPr lang="en-US" altLang="en-US" sz="2000">
                <a:ea typeface="ＭＳ Ｐゴシック" pitchFamily="34" charset="-128"/>
              </a:rPr>
              <a:t>Facebook: ~ one billion users</a:t>
            </a:r>
            <a:endParaRPr lang="en-US" altLang="en-US">
              <a:ea typeface="ＭＳ Ｐゴシック" pitchFamily="34" charset="-128"/>
            </a:endParaRP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service providers (Google, Microsoft) create their own networks</a:t>
            </a:r>
          </a:p>
          <a:p>
            <a:pPr marL="682625" lvl="1" indent="-225425" eaLnBrk="1" hangingPunct="1"/>
            <a:r>
              <a:rPr lang="en-US" altLang="en-US">
                <a:ea typeface="ＭＳ Ｐゴシック" pitchFamily="34" charset="-128"/>
              </a:rPr>
              <a:t>bypass  Internet, providing </a:t>
            </a:r>
            <a:r>
              <a:rPr lang="ja-JP" altLang="en-US">
                <a:ea typeface="ＭＳ Ｐゴシック" pitchFamily="34" charset="-128"/>
              </a:rPr>
              <a:t>“</a:t>
            </a:r>
            <a:r>
              <a:rPr lang="en-US" altLang="ja-JP">
                <a:ea typeface="ＭＳ Ｐゴシック" pitchFamily="34" charset="-128"/>
              </a:rPr>
              <a:t>instantaneous</a:t>
            </a:r>
            <a:r>
              <a:rPr lang="ja-JP" altLang="en-US">
                <a:ea typeface="ＭＳ Ｐゴシック" pitchFamily="34" charset="-128"/>
              </a:rPr>
              <a:t>”</a:t>
            </a:r>
            <a:r>
              <a:rPr lang="en-US" altLang="ja-JP">
                <a:ea typeface="ＭＳ Ｐゴシック" pitchFamily="34" charset="-128"/>
              </a:rPr>
              <a:t> access to search, video content, email, etc.</a:t>
            </a:r>
          </a:p>
          <a:p>
            <a:pPr eaLnBrk="1" hangingPunct="1"/>
            <a:r>
              <a:rPr lang="en-US" altLang="en-US" sz="2400">
                <a:ea typeface="ＭＳ Ｐゴシック" pitchFamily="34" charset="-128"/>
              </a:rPr>
              <a:t>e-commerce, universities, enterprises running their services in </a:t>
            </a:r>
            <a:r>
              <a:rPr lang="ja-JP" altLang="en-US" sz="2400">
                <a:ea typeface="ＭＳ Ｐゴシック" pitchFamily="34" charset="-128"/>
              </a:rPr>
              <a:t>“</a:t>
            </a:r>
            <a:r>
              <a:rPr lang="en-US" altLang="ja-JP" sz="2400">
                <a:ea typeface="ＭＳ Ｐゴシック" pitchFamily="34" charset="-128"/>
              </a:rPr>
              <a:t>cloud</a:t>
            </a:r>
            <a:r>
              <a:rPr lang="ja-JP" altLang="en-US" sz="2400">
                <a:ea typeface="ＭＳ Ｐゴシック" pitchFamily="34" charset="-128"/>
              </a:rPr>
              <a:t>”</a:t>
            </a:r>
            <a:r>
              <a:rPr lang="en-US" altLang="ja-JP" sz="2400">
                <a:ea typeface="ＭＳ Ｐゴシック" pitchFamily="34" charset="-128"/>
              </a:rPr>
              <a:t> (e.g., Amazon EC2)</a:t>
            </a:r>
            <a:endParaRPr lang="en-US" altLang="en-US" sz="2400">
              <a:ea typeface="ＭＳ Ｐゴシック" pitchFamily="34" charset="-128"/>
            </a:endParaRPr>
          </a:p>
        </p:txBody>
      </p:sp>
      <p:sp>
        <p:nvSpPr>
          <p:cNvPr id="82948" name="Rectangle 2"/>
          <p:cNvSpPr>
            <a:spLocks noChangeArrowheads="1"/>
          </p:cNvSpPr>
          <p:nvPr/>
        </p:nvSpPr>
        <p:spPr bwMode="auto">
          <a:xfrm>
            <a:off x="409310" y="252413"/>
            <a:ext cx="84201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4000" dirty="0">
                <a:solidFill>
                  <a:srgbClr val="000099"/>
                </a:solidFill>
              </a:rPr>
              <a:t>Internet history</a:t>
            </a:r>
            <a:endParaRPr lang="en-US" altLang="en-US" sz="4400" dirty="0">
              <a:solidFill>
                <a:srgbClr val="000099"/>
              </a:solidFill>
            </a:endParaRPr>
          </a:p>
        </p:txBody>
      </p:sp>
      <p:pic>
        <p:nvPicPr>
          <p:cNvPr id="82949" name="Picture 9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8626" y="813594"/>
            <a:ext cx="396068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pitchFamily="34" charset="-128"/>
                <a:cs typeface="Arial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20000"/>
              </a:spcBef>
              <a:buClr>
                <a:srgbClr val="000090"/>
              </a:buClr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Arial" pitchFamily="34" charset="0"/>
                <a:cs typeface="Arial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pitchFamily="34" charset="0"/>
                <a:cs typeface="Arial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>
                <a:latin typeface="Tahoma" pitchFamily="34" charset="0"/>
              </a:rPr>
              <a:t>1-</a:t>
            </a:r>
            <a:fld id="{C92369CD-4164-487E-B009-8D298092E32F}" type="slidenum">
              <a:rPr lang="en-US" altLang="en-US" sz="1200">
                <a:latin typeface="Tahoma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en-US" sz="12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4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6487</TotalTime>
  <Words>6562</Words>
  <Application>Microsoft Macintosh PowerPoint</Application>
  <PresentationFormat>A4 Paper (210x297 mm)</PresentationFormat>
  <Paragraphs>1791</Paragraphs>
  <Slides>102</Slides>
  <Notes>82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Arial</vt:lpstr>
      <vt:lpstr>Calibri</vt:lpstr>
      <vt:lpstr>Comic Sans MS</vt:lpstr>
      <vt:lpstr>Courier New</vt:lpstr>
      <vt:lpstr>Gill Sans MT</vt:lpstr>
      <vt:lpstr>Tahoma</vt:lpstr>
      <vt:lpstr>Times New Roman</vt:lpstr>
      <vt:lpstr>Verdana</vt:lpstr>
      <vt:lpstr>Wingdings</vt:lpstr>
      <vt:lpstr>ZapfDingbats</vt:lpstr>
      <vt:lpstr>Office Theme</vt:lpstr>
      <vt:lpstr>Clip</vt:lpstr>
      <vt:lpstr>Introduction</vt:lpstr>
      <vt:lpstr>Syllabus &amp; Text-books</vt:lpstr>
      <vt:lpstr>Chapter 1: roadmap</vt:lpstr>
      <vt:lpstr>A computer network</vt:lpstr>
      <vt:lpstr>A computer network</vt:lpstr>
      <vt:lpstr>What’s the Internet?</vt:lpstr>
      <vt:lpstr>“Fun” Internet-connected devices</vt:lpstr>
      <vt:lpstr>PowerPoint Presentation</vt:lpstr>
      <vt:lpstr>What’s the Internet: a service view</vt:lpstr>
      <vt:lpstr>Internet Standards</vt:lpstr>
      <vt:lpstr>What’s a protocol?</vt:lpstr>
      <vt:lpstr>PowerPoint Presentation</vt:lpstr>
      <vt:lpstr>Chapter 1: roadmap</vt:lpstr>
      <vt:lpstr>A closer look at network structure:</vt:lpstr>
      <vt:lpstr>Network edge</vt:lpstr>
      <vt:lpstr>Access networks and physical media</vt:lpstr>
      <vt:lpstr>Access network: digital subscriber line (DSL)</vt:lpstr>
      <vt:lpstr>PowerPoint Presentation</vt:lpstr>
      <vt:lpstr>PowerPoint Presentation</vt:lpstr>
      <vt:lpstr>PowerPoint Presentation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The Network Core</vt:lpstr>
      <vt:lpstr>The network core</vt:lpstr>
      <vt:lpstr>Packet-switching: store-and-forward</vt:lpstr>
      <vt:lpstr>Packet Switching: queueing delay, loss</vt:lpstr>
      <vt:lpstr>Two key network-core functions</vt:lpstr>
      <vt:lpstr>Network core: circuit switching</vt:lpstr>
      <vt:lpstr>Circuit switching: FDM versus TDM</vt:lpstr>
      <vt:lpstr>Packet switching versus circuit switching</vt:lpstr>
      <vt:lpstr>PowerPoint Presentation</vt:lpstr>
      <vt:lpstr>Computer networks: examples</vt:lpstr>
      <vt:lpstr>Residence networks: Cable networks</vt:lpstr>
      <vt:lpstr>Residence network: FTTx</vt:lpstr>
      <vt:lpstr>Backbone network</vt:lpstr>
      <vt:lpstr>Enterprise networks</vt:lpstr>
      <vt:lpstr>Wireless networks</vt:lpstr>
      <vt:lpstr>Home networks</vt:lpstr>
      <vt:lpstr>4G/5G</vt:lpstr>
      <vt:lpstr>Internet of Things</vt:lpstr>
      <vt:lpstr>Related issues</vt:lpstr>
      <vt:lpstr>Chapter 1: roadmap</vt:lpstr>
      <vt:lpstr>1.4. Network classification</vt:lpstr>
      <vt:lpstr>1.4.1 Network classification by scale </vt:lpstr>
      <vt:lpstr>PowerPoint Presentation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Network Classification by role</vt:lpstr>
      <vt:lpstr>Network classification by transmission technology</vt:lpstr>
      <vt:lpstr>Network classification by switching technology</vt:lpstr>
      <vt:lpstr>Circuit switching: FDM versus TDM</vt:lpstr>
      <vt:lpstr>Packet switching versus circuit switching</vt:lpstr>
      <vt:lpstr>PowerPoint Presentation</vt:lpstr>
      <vt:lpstr>Chapter 1: roadmap</vt:lpstr>
      <vt:lpstr>How do loss and delay occur?</vt:lpstr>
      <vt:lpstr>Four sources of packet delay</vt:lpstr>
      <vt:lpstr>PowerPoint Presentation</vt:lpstr>
      <vt:lpstr>Caravan analogy</vt:lpstr>
      <vt:lpstr>Caravan analogy (more)</vt:lpstr>
      <vt:lpstr>Queueing delay (revisited)</vt:lpstr>
      <vt:lpstr>“Real” Internet delays and routes</vt:lpstr>
      <vt:lpstr>“Real” Internet delays, routes</vt:lpstr>
      <vt:lpstr>Packet loss</vt:lpstr>
      <vt:lpstr>Throughput</vt:lpstr>
      <vt:lpstr>Throughput (more)</vt:lpstr>
      <vt:lpstr>Throughput: Internet scenario</vt:lpstr>
      <vt:lpstr>Chapter 1: roadmap</vt:lpstr>
      <vt:lpstr>Protocol “layers”</vt:lpstr>
      <vt:lpstr>Organization of air travel</vt:lpstr>
      <vt:lpstr>Layering of airline functionality</vt:lpstr>
      <vt:lpstr>Why layering?</vt:lpstr>
      <vt:lpstr>Internet protocol stack</vt:lpstr>
      <vt:lpstr>ISO/OSI reference model</vt:lpstr>
      <vt:lpstr>Encapsulation</vt:lpstr>
      <vt:lpstr>Chapter 1: roadmap</vt:lpstr>
      <vt:lpstr>Network security</vt:lpstr>
      <vt:lpstr>Bad guys: put malware into hosts via Internet</vt:lpstr>
      <vt:lpstr>PowerPoint Presentation</vt:lpstr>
      <vt:lpstr>Bad guys can sniff packets</vt:lpstr>
      <vt:lpstr>Bad guys can use fake addresses</vt:lpstr>
      <vt:lpstr>Chapter 1: roadmap</vt:lpstr>
      <vt:lpstr>Internet history</vt:lpstr>
      <vt:lpstr>PowerPoint Presentation</vt:lpstr>
      <vt:lpstr>PowerPoint Presentation</vt:lpstr>
      <vt:lpstr>PowerPoint Presentation</vt:lpstr>
      <vt:lpstr>PowerPoint Presentation</vt:lpstr>
      <vt:lpstr>Introduction: 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Mạng máy tính</dc:title>
  <dc:creator>trantheson</dc:creator>
  <cp:lastModifiedBy>Huu Nhat Minh Nguyen</cp:lastModifiedBy>
  <cp:revision>388</cp:revision>
  <dcterms:created xsi:type="dcterms:W3CDTF">1999-10-08T19:08:27Z</dcterms:created>
  <dcterms:modified xsi:type="dcterms:W3CDTF">2022-12-23T13:59:54Z</dcterms:modified>
</cp:coreProperties>
</file>